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1308" r:id="rId4"/>
    <p:sldId id="1309" r:id="rId5"/>
    <p:sldId id="1310" r:id="rId6"/>
    <p:sldId id="1311" r:id="rId7"/>
    <p:sldId id="1312" r:id="rId8"/>
    <p:sldId id="1313" r:id="rId9"/>
    <p:sldId id="1314" r:id="rId10"/>
    <p:sldId id="1315" r:id="rId11"/>
    <p:sldId id="1316" r:id="rId12"/>
    <p:sldId id="1317" r:id="rId13"/>
    <p:sldId id="1318" r:id="rId14"/>
    <p:sldId id="1319" r:id="rId15"/>
    <p:sldId id="1320" r:id="rId16"/>
    <p:sldId id="1321" r:id="rId17"/>
    <p:sldId id="1322" r:id="rId18"/>
    <p:sldId id="1323" r:id="rId19"/>
    <p:sldId id="1324" r:id="rId20"/>
    <p:sldId id="1325" r:id="rId21"/>
    <p:sldId id="1326" r:id="rId22"/>
    <p:sldId id="1327" r:id="rId23"/>
    <p:sldId id="1328" r:id="rId24"/>
    <p:sldId id="1329" r:id="rId25"/>
    <p:sldId id="1331" r:id="rId26"/>
    <p:sldId id="1330" r:id="rId27"/>
    <p:sldId id="1332" r:id="rId28"/>
    <p:sldId id="1333" r:id="rId29"/>
    <p:sldId id="1334" r:id="rId30"/>
    <p:sldId id="1335" r:id="rId31"/>
    <p:sldId id="1336" r:id="rId32"/>
    <p:sldId id="1337" r:id="rId33"/>
    <p:sldId id="1338" r:id="rId34"/>
    <p:sldId id="1339" r:id="rId35"/>
    <p:sldId id="1340" r:id="rId36"/>
    <p:sldId id="1341" r:id="rId37"/>
    <p:sldId id="1342" r:id="rId38"/>
    <p:sldId id="1343" r:id="rId39"/>
    <p:sldId id="1344" r:id="rId40"/>
    <p:sldId id="1345" r:id="rId41"/>
    <p:sldId id="1346" r:id="rId42"/>
    <p:sldId id="1347" r:id="rId43"/>
    <p:sldId id="1351" r:id="rId44"/>
    <p:sldId id="1348" r:id="rId45"/>
    <p:sldId id="1349" r:id="rId46"/>
    <p:sldId id="1350" r:id="rId47"/>
    <p:sldId id="1352" r:id="rId48"/>
    <p:sldId id="1353" r:id="rId49"/>
    <p:sldId id="1354" r:id="rId50"/>
    <p:sldId id="1355" r:id="rId51"/>
    <p:sldId id="1356" r:id="rId52"/>
    <p:sldId id="1357" r:id="rId53"/>
    <p:sldId id="1358" r:id="rId54"/>
    <p:sldId id="1359" r:id="rId55"/>
    <p:sldId id="1360" r:id="rId56"/>
    <p:sldId id="1361" r:id="rId57"/>
    <p:sldId id="1362" r:id="rId58"/>
    <p:sldId id="1363" r:id="rId59"/>
    <p:sldId id="1364" r:id="rId60"/>
    <p:sldId id="1365" r:id="rId61"/>
    <p:sldId id="1366" r:id="rId62"/>
    <p:sldId id="1368" r:id="rId63"/>
    <p:sldId id="1367" r:id="rId64"/>
    <p:sldId id="1370" r:id="rId65"/>
    <p:sldId id="1371" r:id="rId66"/>
    <p:sldId id="1372" r:id="rId67"/>
    <p:sldId id="1373" r:id="rId68"/>
    <p:sldId id="1374" r:id="rId69"/>
    <p:sldId id="1377" r:id="rId70"/>
    <p:sldId id="1376" r:id="rId71"/>
    <p:sldId id="1378" r:id="rId72"/>
    <p:sldId id="1379" r:id="rId73"/>
    <p:sldId id="1380" r:id="rId74"/>
    <p:sldId id="1381" r:id="rId75"/>
    <p:sldId id="1221" r:id="rId7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ayiotis Agisilaou" initials="PA" lastIdx="1" clrIdx="0">
    <p:extLst>
      <p:ext uri="{19B8F6BF-5375-455C-9EA6-DF929625EA0E}">
        <p15:presenceInfo xmlns:p15="http://schemas.microsoft.com/office/powerpoint/2012/main" userId="Panayiotis Agisilaou" providerId="None"/>
      </p:ext>
    </p:extLst>
  </p:cmAuthor>
  <p:cmAuthor id="2" name="Panayiotis Agisilaou" initials="PA [2]" lastIdx="1" clrIdx="1">
    <p:extLst>
      <p:ext uri="{19B8F6BF-5375-455C-9EA6-DF929625EA0E}">
        <p15:presenceInfo xmlns:p15="http://schemas.microsoft.com/office/powerpoint/2012/main" userId="a2b465af92e35e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83787" autoAdjust="0"/>
  </p:normalViewPr>
  <p:slideViewPr>
    <p:cSldViewPr>
      <p:cViewPr varScale="1">
        <p:scale>
          <a:sx n="81" d="100"/>
          <a:sy n="81" d="100"/>
        </p:scale>
        <p:origin x="1565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l-GR" dirty="0"/>
              <a:t>ΕΞΕΛΙΞΗ</a:t>
            </a:r>
            <a:r>
              <a:rPr lang="el-GR" baseline="0" dirty="0"/>
              <a:t> ΜΕΡΙΔΙΩΝ ΑΓΟΡΑΣ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45103389974604"/>
          <c:y val="0.1179639955089956"/>
          <c:w val="0.85009345749629706"/>
          <c:h val="0.6683774202622433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Εταιρεία Α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0.12</c:v>
                </c:pt>
                <c:pt idx="1">
                  <c:v>0.12</c:v>
                </c:pt>
                <c:pt idx="2">
                  <c:v>0.12</c:v>
                </c:pt>
                <c:pt idx="3">
                  <c:v>0.14000000000000001</c:v>
                </c:pt>
                <c:pt idx="4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EB-45CF-87AF-00859F00394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Εταιρεία Β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0.59</c:v>
                </c:pt>
                <c:pt idx="1">
                  <c:v>0.57999999999999996</c:v>
                </c:pt>
                <c:pt idx="2">
                  <c:v>0.56999999999999995</c:v>
                </c:pt>
                <c:pt idx="3">
                  <c:v>0.55000000000000004</c:v>
                </c:pt>
                <c:pt idx="4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EB-45CF-87AF-00859F00394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Εταιρεία Γ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0.14999999999999994</c:v>
                </c:pt>
                <c:pt idx="4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EB-45CF-87AF-00859F00394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Εταιρεία Δ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0.15</c:v>
                </c:pt>
                <c:pt idx="1">
                  <c:v>0.17</c:v>
                </c:pt>
                <c:pt idx="2">
                  <c:v>0.17000000000000004</c:v>
                </c:pt>
                <c:pt idx="3">
                  <c:v>0.16</c:v>
                </c:pt>
                <c:pt idx="4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EB-45CF-87AF-00859F0039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634816"/>
        <c:axId val="61804544"/>
      </c:lineChart>
      <c:catAx>
        <c:axId val="616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04544"/>
        <c:crosses val="autoZero"/>
        <c:auto val="1"/>
        <c:lblAlgn val="ctr"/>
        <c:lblOffset val="100"/>
        <c:noMultiLvlLbl val="0"/>
      </c:catAx>
      <c:valAx>
        <c:axId val="61804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63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l-GR" sz="1800" b="0" i="0" cap="all" baseline="0" dirty="0">
                <a:effectLst/>
              </a:rPr>
              <a:t>ΕΞΕΛΙΞΗ ΜΕΡΙΔΙΩΝ ΑΓΟΡΑΣ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4722165373438"/>
          <c:y val="0.11583888338819918"/>
          <c:w val="0.84749160424670167"/>
          <c:h val="0.68803104168307661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PowerPoint]Sheet1'!$A$2</c:f>
              <c:strCache>
                <c:ptCount val="1"/>
                <c:pt idx="0">
                  <c:v>Εταιρεία Α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'[Chart in Microsoft PowerPoint]Sheet1'!$B$2:$F$2</c:f>
              <c:numCache>
                <c:formatCode>0%</c:formatCode>
                <c:ptCount val="5"/>
                <c:pt idx="0">
                  <c:v>0.29999999999999993</c:v>
                </c:pt>
                <c:pt idx="1">
                  <c:v>0.42000000000000004</c:v>
                </c:pt>
                <c:pt idx="2">
                  <c:v>0.29999999999999993</c:v>
                </c:pt>
                <c:pt idx="3">
                  <c:v>0.29999999999999993</c:v>
                </c:pt>
                <c:pt idx="4">
                  <c:v>0.40000000000000008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31-4ADD-BC15-4B28771E17DC}"/>
            </c:ext>
          </c:extLst>
        </c:ser>
        <c:ser>
          <c:idx val="1"/>
          <c:order val="1"/>
          <c:tx>
            <c:strRef>
              <c:f>'[Chart in Microsoft PowerPoint]Sheet1'!$A$3</c:f>
              <c:strCache>
                <c:ptCount val="1"/>
                <c:pt idx="0">
                  <c:v>Εταιρεία Β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'[Chart in Microsoft PowerPoint]Sheet1'!$B$3:$F$3</c:f>
              <c:numCache>
                <c:formatCode>0%</c:formatCode>
                <c:ptCount val="5"/>
                <c:pt idx="0">
                  <c:v>0.65</c:v>
                </c:pt>
                <c:pt idx="1">
                  <c:v>0.5</c:v>
                </c:pt>
                <c:pt idx="2">
                  <c:v>0.42</c:v>
                </c:pt>
                <c:pt idx="3">
                  <c:v>0.41</c:v>
                </c:pt>
                <c:pt idx="4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31-4ADD-BC15-4B28771E17DC}"/>
            </c:ext>
          </c:extLst>
        </c:ser>
        <c:ser>
          <c:idx val="2"/>
          <c:order val="2"/>
          <c:tx>
            <c:strRef>
              <c:f>'[Chart in Microsoft PowerPoint]Sheet1'!$A$4</c:f>
              <c:strCache>
                <c:ptCount val="1"/>
                <c:pt idx="0">
                  <c:v>Εταιρεία Γ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'[Chart in Microsoft PowerPoint]Sheet1'!$B$4:$F$4</c:f>
              <c:numCache>
                <c:formatCode>0%</c:formatCode>
                <c:ptCount val="5"/>
                <c:pt idx="0">
                  <c:v>0.03</c:v>
                </c:pt>
                <c:pt idx="1">
                  <c:v>0.05</c:v>
                </c:pt>
                <c:pt idx="2">
                  <c:v>0.22999999999999998</c:v>
                </c:pt>
                <c:pt idx="3">
                  <c:v>0.19999999999999996</c:v>
                </c:pt>
                <c:pt idx="4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31-4ADD-BC15-4B28771E17DC}"/>
            </c:ext>
          </c:extLst>
        </c:ser>
        <c:ser>
          <c:idx val="3"/>
          <c:order val="3"/>
          <c:tx>
            <c:strRef>
              <c:f>'[Chart in Microsoft PowerPoint]Sheet1'!$A$5</c:f>
              <c:strCache>
                <c:ptCount val="1"/>
                <c:pt idx="0">
                  <c:v>Εταιρεία Δ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'[Chart in Microsoft PowerPoint]Sheet1'!$B$5:$F$5</c:f>
              <c:numCache>
                <c:formatCode>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31-4ADD-BC15-4B28771E17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225856"/>
        <c:axId val="63227392"/>
      </c:lineChart>
      <c:catAx>
        <c:axId val="6322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27392"/>
        <c:crosses val="autoZero"/>
        <c:auto val="1"/>
        <c:lblAlgn val="ctr"/>
        <c:lblOffset val="100"/>
        <c:noMultiLvlLbl val="0"/>
      </c:catAx>
      <c:valAx>
        <c:axId val="632273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322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DBB6F-CE93-4D57-A103-4E2909DB647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93E496-8752-41D8-83FF-7BD43D802FA0}">
      <dgm:prSet/>
      <dgm:spPr/>
      <dgm:t>
        <a:bodyPr/>
        <a:lstStyle/>
        <a:p>
          <a:r>
            <a:rPr lang="el-GR"/>
            <a:t>Νομικό πλαίσιο</a:t>
          </a:r>
          <a:endParaRPr lang="en-US"/>
        </a:p>
      </dgm:t>
    </dgm:pt>
    <dgm:pt modelId="{19C7A79A-D8E4-4D80-8A72-940EA816A9CD}" type="parTrans" cxnId="{F9D84154-317C-415D-A6E4-78182399880D}">
      <dgm:prSet/>
      <dgm:spPr/>
      <dgm:t>
        <a:bodyPr/>
        <a:lstStyle/>
        <a:p>
          <a:endParaRPr lang="en-US"/>
        </a:p>
      </dgm:t>
    </dgm:pt>
    <dgm:pt modelId="{F2A473FE-FC3B-4B09-9F50-1328D2151EB2}" type="sibTrans" cxnId="{F9D84154-317C-415D-A6E4-78182399880D}">
      <dgm:prSet/>
      <dgm:spPr/>
      <dgm:t>
        <a:bodyPr/>
        <a:lstStyle/>
        <a:p>
          <a:endParaRPr lang="en-US"/>
        </a:p>
      </dgm:t>
    </dgm:pt>
    <dgm:pt modelId="{D8F5B6BD-4395-4925-897B-351253633484}">
      <dgm:prSet/>
      <dgm:spPr/>
      <dgm:t>
        <a:bodyPr/>
        <a:lstStyle/>
        <a:p>
          <a:r>
            <a:rPr lang="el-GR"/>
            <a:t>Θεμελίωση δεσπόζουσας θέσης</a:t>
          </a:r>
          <a:endParaRPr lang="en-US"/>
        </a:p>
      </dgm:t>
    </dgm:pt>
    <dgm:pt modelId="{80DF3759-7FAD-4715-BDE6-E7E1532A57D0}" type="parTrans" cxnId="{5A8416DF-8446-4ED8-8696-AB62694CCC9A}">
      <dgm:prSet/>
      <dgm:spPr/>
      <dgm:t>
        <a:bodyPr/>
        <a:lstStyle/>
        <a:p>
          <a:endParaRPr lang="en-US"/>
        </a:p>
      </dgm:t>
    </dgm:pt>
    <dgm:pt modelId="{43FAE470-89CC-43DD-ADF2-A5460917349E}" type="sibTrans" cxnId="{5A8416DF-8446-4ED8-8696-AB62694CCC9A}">
      <dgm:prSet/>
      <dgm:spPr/>
      <dgm:t>
        <a:bodyPr/>
        <a:lstStyle/>
        <a:p>
          <a:endParaRPr lang="en-US"/>
        </a:p>
      </dgm:t>
    </dgm:pt>
    <dgm:pt modelId="{9186C88B-4AF8-4885-8422-F304F274759F}">
      <dgm:prSet/>
      <dgm:spPr/>
      <dgm:t>
        <a:bodyPr/>
        <a:lstStyle/>
        <a:p>
          <a:r>
            <a:rPr lang="el-GR"/>
            <a:t>Καταχρηστική εκμετάλλευση</a:t>
          </a:r>
          <a:endParaRPr lang="en-US"/>
        </a:p>
      </dgm:t>
    </dgm:pt>
    <dgm:pt modelId="{BD6F6258-570C-4C50-8195-9E356DDCA1B7}" type="parTrans" cxnId="{AC890C28-A64C-4A45-AB16-0E4E881D515A}">
      <dgm:prSet/>
      <dgm:spPr/>
      <dgm:t>
        <a:bodyPr/>
        <a:lstStyle/>
        <a:p>
          <a:endParaRPr lang="en-US"/>
        </a:p>
      </dgm:t>
    </dgm:pt>
    <dgm:pt modelId="{E736F274-9BA3-4B15-A412-896A0DB677CB}" type="sibTrans" cxnId="{AC890C28-A64C-4A45-AB16-0E4E881D515A}">
      <dgm:prSet/>
      <dgm:spPr/>
      <dgm:t>
        <a:bodyPr/>
        <a:lstStyle/>
        <a:p>
          <a:endParaRPr lang="en-US"/>
        </a:p>
      </dgm:t>
    </dgm:pt>
    <dgm:pt modelId="{F5246EA2-0799-4A80-A1FC-F62AF610841A}">
      <dgm:prSet/>
      <dgm:spPr/>
      <dgm:t>
        <a:bodyPr/>
        <a:lstStyle/>
        <a:p>
          <a:r>
            <a:rPr lang="el-GR"/>
            <a:t>Κατηγοριοποίηση καταχρηστικών πρακτικών</a:t>
          </a:r>
          <a:endParaRPr lang="en-US"/>
        </a:p>
      </dgm:t>
    </dgm:pt>
    <dgm:pt modelId="{2E3D8C58-1BE3-4D04-8789-B70CA06E6D53}" type="parTrans" cxnId="{669276E8-F638-4A2C-AC52-E8557C01B2DC}">
      <dgm:prSet/>
      <dgm:spPr/>
      <dgm:t>
        <a:bodyPr/>
        <a:lstStyle/>
        <a:p>
          <a:endParaRPr lang="en-US"/>
        </a:p>
      </dgm:t>
    </dgm:pt>
    <dgm:pt modelId="{25BC6A26-A77D-4727-B388-7F4F53C37C14}" type="sibTrans" cxnId="{669276E8-F638-4A2C-AC52-E8557C01B2DC}">
      <dgm:prSet/>
      <dgm:spPr/>
      <dgm:t>
        <a:bodyPr/>
        <a:lstStyle/>
        <a:p>
          <a:endParaRPr lang="en-US"/>
        </a:p>
      </dgm:t>
    </dgm:pt>
    <dgm:pt modelId="{F7F9BDF9-39FF-48F8-8D7D-59D946F9073A}">
      <dgm:prSet/>
      <dgm:spPr/>
      <dgm:t>
        <a:bodyPr/>
        <a:lstStyle/>
        <a:p>
          <a:r>
            <a:rPr lang="el-GR"/>
            <a:t>Υπερβολική τιμολόγηση </a:t>
          </a:r>
          <a:endParaRPr lang="en-US"/>
        </a:p>
      </dgm:t>
    </dgm:pt>
    <dgm:pt modelId="{D0CD1AA9-0DA8-4C36-B61F-9320AE47EF0E}" type="parTrans" cxnId="{09AF130E-9AEB-4BD5-A62E-BB93A6A171F1}">
      <dgm:prSet/>
      <dgm:spPr/>
      <dgm:t>
        <a:bodyPr/>
        <a:lstStyle/>
        <a:p>
          <a:endParaRPr lang="en-US"/>
        </a:p>
      </dgm:t>
    </dgm:pt>
    <dgm:pt modelId="{2ED34A31-702F-42EB-BD17-ADB4D769F427}" type="sibTrans" cxnId="{09AF130E-9AEB-4BD5-A62E-BB93A6A171F1}">
      <dgm:prSet/>
      <dgm:spPr/>
      <dgm:t>
        <a:bodyPr/>
        <a:lstStyle/>
        <a:p>
          <a:endParaRPr lang="en-US"/>
        </a:p>
      </dgm:t>
    </dgm:pt>
    <dgm:pt modelId="{B7F2D536-44A8-4891-9F79-25A930D24584}">
      <dgm:prSet/>
      <dgm:spPr/>
      <dgm:t>
        <a:bodyPr/>
        <a:lstStyle/>
        <a:p>
          <a:r>
            <a:rPr lang="el-GR"/>
            <a:t>Επιθετική τιμολόγηση</a:t>
          </a:r>
          <a:endParaRPr lang="en-US"/>
        </a:p>
      </dgm:t>
    </dgm:pt>
    <dgm:pt modelId="{E4113330-4771-4504-9E00-A94AF58CB41D}" type="parTrans" cxnId="{15A3A5C7-57F3-4E64-A576-DADE836ED5E3}">
      <dgm:prSet/>
      <dgm:spPr/>
      <dgm:t>
        <a:bodyPr/>
        <a:lstStyle/>
        <a:p>
          <a:endParaRPr lang="en-US"/>
        </a:p>
      </dgm:t>
    </dgm:pt>
    <dgm:pt modelId="{D41B2AFC-8DEA-43F4-87D9-D23845FDAEC9}" type="sibTrans" cxnId="{15A3A5C7-57F3-4E64-A576-DADE836ED5E3}">
      <dgm:prSet/>
      <dgm:spPr/>
      <dgm:t>
        <a:bodyPr/>
        <a:lstStyle/>
        <a:p>
          <a:endParaRPr lang="en-US"/>
        </a:p>
      </dgm:t>
    </dgm:pt>
    <dgm:pt modelId="{0E34D65E-BFED-42F2-92FC-7934DD42904D}">
      <dgm:prSet/>
      <dgm:spPr/>
      <dgm:t>
        <a:bodyPr/>
        <a:lstStyle/>
        <a:p>
          <a:r>
            <a:rPr lang="el-GR"/>
            <a:t>Άρνηση προμήθειας</a:t>
          </a:r>
          <a:endParaRPr lang="en-US"/>
        </a:p>
      </dgm:t>
    </dgm:pt>
    <dgm:pt modelId="{91B6D213-18B5-43E1-9D93-35501DECF940}" type="parTrans" cxnId="{2E326982-A1FC-44A9-8B4C-0933408A7E77}">
      <dgm:prSet/>
      <dgm:spPr/>
      <dgm:t>
        <a:bodyPr/>
        <a:lstStyle/>
        <a:p>
          <a:endParaRPr lang="en-US"/>
        </a:p>
      </dgm:t>
    </dgm:pt>
    <dgm:pt modelId="{32941980-B574-4DF6-ADF1-6615C2F099BB}" type="sibTrans" cxnId="{2E326982-A1FC-44A9-8B4C-0933408A7E77}">
      <dgm:prSet/>
      <dgm:spPr/>
      <dgm:t>
        <a:bodyPr/>
        <a:lstStyle/>
        <a:p>
          <a:endParaRPr lang="en-US"/>
        </a:p>
      </dgm:t>
    </dgm:pt>
    <dgm:pt modelId="{CD5C46B7-DDD7-41FE-B5A0-1E2B11DA140A}">
      <dgm:prSet/>
      <dgm:spPr/>
      <dgm:t>
        <a:bodyPr/>
        <a:lstStyle/>
        <a:p>
          <a:r>
            <a:rPr lang="el-GR"/>
            <a:t>Δεσμευμένες πωλήσεις</a:t>
          </a:r>
          <a:endParaRPr lang="en-US"/>
        </a:p>
      </dgm:t>
    </dgm:pt>
    <dgm:pt modelId="{7BC51FC2-6C2D-493B-87FD-94599FD5B8BE}" type="parTrans" cxnId="{3B5DE0A3-39E2-43C8-BA6F-EA42BD8C77C7}">
      <dgm:prSet/>
      <dgm:spPr/>
      <dgm:t>
        <a:bodyPr/>
        <a:lstStyle/>
        <a:p>
          <a:endParaRPr lang="en-US"/>
        </a:p>
      </dgm:t>
    </dgm:pt>
    <dgm:pt modelId="{1AC86CEC-79F7-47DA-8EF8-16753E7A4635}" type="sibTrans" cxnId="{3B5DE0A3-39E2-43C8-BA6F-EA42BD8C77C7}">
      <dgm:prSet/>
      <dgm:spPr/>
      <dgm:t>
        <a:bodyPr/>
        <a:lstStyle/>
        <a:p>
          <a:endParaRPr lang="en-US"/>
        </a:p>
      </dgm:t>
    </dgm:pt>
    <dgm:pt modelId="{0795ECA0-147E-4334-AFC1-DB483B79D96D}">
      <dgm:prSet/>
      <dgm:spPr/>
      <dgm:t>
        <a:bodyPr/>
        <a:lstStyle/>
        <a:p>
          <a:r>
            <a:rPr lang="el-GR"/>
            <a:t>Εκπτώσεις αποκλειστικότητας / πίστης</a:t>
          </a:r>
          <a:endParaRPr lang="en-US"/>
        </a:p>
      </dgm:t>
    </dgm:pt>
    <dgm:pt modelId="{A8A2D4B0-3E28-4109-B43A-D07EC52F83F9}" type="parTrans" cxnId="{B2D850F8-6662-4E3E-AB6A-ED1E4F831386}">
      <dgm:prSet/>
      <dgm:spPr/>
      <dgm:t>
        <a:bodyPr/>
        <a:lstStyle/>
        <a:p>
          <a:endParaRPr lang="en-US"/>
        </a:p>
      </dgm:t>
    </dgm:pt>
    <dgm:pt modelId="{72B25B9D-E01D-4CBD-9B34-CF14400EC025}" type="sibTrans" cxnId="{B2D850F8-6662-4E3E-AB6A-ED1E4F831386}">
      <dgm:prSet/>
      <dgm:spPr/>
      <dgm:t>
        <a:bodyPr/>
        <a:lstStyle/>
        <a:p>
          <a:endParaRPr lang="en-US"/>
        </a:p>
      </dgm:t>
    </dgm:pt>
    <dgm:pt modelId="{25B5CC5C-8A53-4EE9-820A-011C1565819C}">
      <dgm:prSet/>
      <dgm:spPr/>
      <dgm:t>
        <a:bodyPr/>
        <a:lstStyle/>
        <a:p>
          <a:r>
            <a:rPr lang="el-GR"/>
            <a:t>Άλλες καταχρηστικές πρακτικές</a:t>
          </a:r>
          <a:endParaRPr lang="en-US"/>
        </a:p>
      </dgm:t>
    </dgm:pt>
    <dgm:pt modelId="{083F3735-87A6-4A13-8E92-F7D25B9F61F0}" type="parTrans" cxnId="{C4479DBF-8494-4BF1-80DA-B25E62ABB7DE}">
      <dgm:prSet/>
      <dgm:spPr/>
      <dgm:t>
        <a:bodyPr/>
        <a:lstStyle/>
        <a:p>
          <a:endParaRPr lang="en-US"/>
        </a:p>
      </dgm:t>
    </dgm:pt>
    <dgm:pt modelId="{95B87FEC-83EE-4723-8B36-9A1C358C9DEC}" type="sibTrans" cxnId="{C4479DBF-8494-4BF1-80DA-B25E62ABB7DE}">
      <dgm:prSet/>
      <dgm:spPr/>
      <dgm:t>
        <a:bodyPr/>
        <a:lstStyle/>
        <a:p>
          <a:endParaRPr lang="en-US"/>
        </a:p>
      </dgm:t>
    </dgm:pt>
    <dgm:pt modelId="{EBA305B4-9D92-4B88-8B20-3756ACE7FF3B}" type="pres">
      <dgm:prSet presAssocID="{6B1DBB6F-CE93-4D57-A103-4E2909DB647C}" presName="diagram" presStyleCnt="0">
        <dgm:presLayoutVars>
          <dgm:dir/>
          <dgm:resizeHandles val="exact"/>
        </dgm:presLayoutVars>
      </dgm:prSet>
      <dgm:spPr/>
    </dgm:pt>
    <dgm:pt modelId="{F952020D-1623-4B6A-9A6E-84A9D795B5D6}" type="pres">
      <dgm:prSet presAssocID="{6A93E496-8752-41D8-83FF-7BD43D802FA0}" presName="node" presStyleLbl="node1" presStyleIdx="0" presStyleCnt="10">
        <dgm:presLayoutVars>
          <dgm:bulletEnabled val="1"/>
        </dgm:presLayoutVars>
      </dgm:prSet>
      <dgm:spPr/>
    </dgm:pt>
    <dgm:pt modelId="{D16D3101-2349-4C62-AF6A-60515C83ABE3}" type="pres">
      <dgm:prSet presAssocID="{F2A473FE-FC3B-4B09-9F50-1328D2151EB2}" presName="sibTrans" presStyleCnt="0"/>
      <dgm:spPr/>
    </dgm:pt>
    <dgm:pt modelId="{F824774F-891E-40B7-88B0-6A392B73E89E}" type="pres">
      <dgm:prSet presAssocID="{D8F5B6BD-4395-4925-897B-351253633484}" presName="node" presStyleLbl="node1" presStyleIdx="1" presStyleCnt="10">
        <dgm:presLayoutVars>
          <dgm:bulletEnabled val="1"/>
        </dgm:presLayoutVars>
      </dgm:prSet>
      <dgm:spPr/>
    </dgm:pt>
    <dgm:pt modelId="{95E59931-05DB-4930-A8ED-31855BD04E1E}" type="pres">
      <dgm:prSet presAssocID="{43FAE470-89CC-43DD-ADF2-A5460917349E}" presName="sibTrans" presStyleCnt="0"/>
      <dgm:spPr/>
    </dgm:pt>
    <dgm:pt modelId="{CCEE950C-3566-46D5-A24B-66CE818E8C9A}" type="pres">
      <dgm:prSet presAssocID="{9186C88B-4AF8-4885-8422-F304F274759F}" presName="node" presStyleLbl="node1" presStyleIdx="2" presStyleCnt="10">
        <dgm:presLayoutVars>
          <dgm:bulletEnabled val="1"/>
        </dgm:presLayoutVars>
      </dgm:prSet>
      <dgm:spPr/>
    </dgm:pt>
    <dgm:pt modelId="{F2864469-17BC-404A-86DC-A40F19CC23B2}" type="pres">
      <dgm:prSet presAssocID="{E736F274-9BA3-4B15-A412-896A0DB677CB}" presName="sibTrans" presStyleCnt="0"/>
      <dgm:spPr/>
    </dgm:pt>
    <dgm:pt modelId="{C5AA2790-098B-4D58-85CA-DC4B00A3C107}" type="pres">
      <dgm:prSet presAssocID="{F5246EA2-0799-4A80-A1FC-F62AF610841A}" presName="node" presStyleLbl="node1" presStyleIdx="3" presStyleCnt="10">
        <dgm:presLayoutVars>
          <dgm:bulletEnabled val="1"/>
        </dgm:presLayoutVars>
      </dgm:prSet>
      <dgm:spPr/>
    </dgm:pt>
    <dgm:pt modelId="{6150DB13-5C46-45D0-90B6-36AC7E21AA17}" type="pres">
      <dgm:prSet presAssocID="{25BC6A26-A77D-4727-B388-7F4F53C37C14}" presName="sibTrans" presStyleCnt="0"/>
      <dgm:spPr/>
    </dgm:pt>
    <dgm:pt modelId="{00DADF18-83D0-414E-A9BA-C278C1B14F7F}" type="pres">
      <dgm:prSet presAssocID="{F7F9BDF9-39FF-48F8-8D7D-59D946F9073A}" presName="node" presStyleLbl="node1" presStyleIdx="4" presStyleCnt="10">
        <dgm:presLayoutVars>
          <dgm:bulletEnabled val="1"/>
        </dgm:presLayoutVars>
      </dgm:prSet>
      <dgm:spPr/>
    </dgm:pt>
    <dgm:pt modelId="{E00AA7F2-9A6D-4BE2-85ED-B83A3B99F6AB}" type="pres">
      <dgm:prSet presAssocID="{2ED34A31-702F-42EB-BD17-ADB4D769F427}" presName="sibTrans" presStyleCnt="0"/>
      <dgm:spPr/>
    </dgm:pt>
    <dgm:pt modelId="{A8FE2173-E29D-4957-A4EA-6B66BD236A7B}" type="pres">
      <dgm:prSet presAssocID="{B7F2D536-44A8-4891-9F79-25A930D24584}" presName="node" presStyleLbl="node1" presStyleIdx="5" presStyleCnt="10">
        <dgm:presLayoutVars>
          <dgm:bulletEnabled val="1"/>
        </dgm:presLayoutVars>
      </dgm:prSet>
      <dgm:spPr/>
    </dgm:pt>
    <dgm:pt modelId="{01A0445B-75B4-4322-894F-357D0EAD7034}" type="pres">
      <dgm:prSet presAssocID="{D41B2AFC-8DEA-43F4-87D9-D23845FDAEC9}" presName="sibTrans" presStyleCnt="0"/>
      <dgm:spPr/>
    </dgm:pt>
    <dgm:pt modelId="{AE7FA22E-8F2F-4349-B624-00DC4D5DEB1F}" type="pres">
      <dgm:prSet presAssocID="{0E34D65E-BFED-42F2-92FC-7934DD42904D}" presName="node" presStyleLbl="node1" presStyleIdx="6" presStyleCnt="10">
        <dgm:presLayoutVars>
          <dgm:bulletEnabled val="1"/>
        </dgm:presLayoutVars>
      </dgm:prSet>
      <dgm:spPr/>
    </dgm:pt>
    <dgm:pt modelId="{7290334B-C9B8-42D2-8872-50ACE69D54E8}" type="pres">
      <dgm:prSet presAssocID="{32941980-B574-4DF6-ADF1-6615C2F099BB}" presName="sibTrans" presStyleCnt="0"/>
      <dgm:spPr/>
    </dgm:pt>
    <dgm:pt modelId="{79156ABA-CFBC-42F1-BF4D-FB20D8599717}" type="pres">
      <dgm:prSet presAssocID="{CD5C46B7-DDD7-41FE-B5A0-1E2B11DA140A}" presName="node" presStyleLbl="node1" presStyleIdx="7" presStyleCnt="10">
        <dgm:presLayoutVars>
          <dgm:bulletEnabled val="1"/>
        </dgm:presLayoutVars>
      </dgm:prSet>
      <dgm:spPr/>
    </dgm:pt>
    <dgm:pt modelId="{65F7EB02-A322-4C94-8EF6-E1A7E608C3BC}" type="pres">
      <dgm:prSet presAssocID="{1AC86CEC-79F7-47DA-8EF8-16753E7A4635}" presName="sibTrans" presStyleCnt="0"/>
      <dgm:spPr/>
    </dgm:pt>
    <dgm:pt modelId="{BEE2F91A-0EFA-476E-BA5C-62773D4C6D76}" type="pres">
      <dgm:prSet presAssocID="{0795ECA0-147E-4334-AFC1-DB483B79D96D}" presName="node" presStyleLbl="node1" presStyleIdx="8" presStyleCnt="10">
        <dgm:presLayoutVars>
          <dgm:bulletEnabled val="1"/>
        </dgm:presLayoutVars>
      </dgm:prSet>
      <dgm:spPr/>
    </dgm:pt>
    <dgm:pt modelId="{25890BE3-DE94-40ED-BAF9-AD5FDF3049B0}" type="pres">
      <dgm:prSet presAssocID="{72B25B9D-E01D-4CBD-9B34-CF14400EC025}" presName="sibTrans" presStyleCnt="0"/>
      <dgm:spPr/>
    </dgm:pt>
    <dgm:pt modelId="{5407AD83-53F8-4106-A341-B3D39C838996}" type="pres">
      <dgm:prSet presAssocID="{25B5CC5C-8A53-4EE9-820A-011C1565819C}" presName="node" presStyleLbl="node1" presStyleIdx="9" presStyleCnt="10">
        <dgm:presLayoutVars>
          <dgm:bulletEnabled val="1"/>
        </dgm:presLayoutVars>
      </dgm:prSet>
      <dgm:spPr/>
    </dgm:pt>
  </dgm:ptLst>
  <dgm:cxnLst>
    <dgm:cxn modelId="{3E97BE01-7F45-4884-B6FE-C05549106AE3}" type="presOf" srcId="{F7F9BDF9-39FF-48F8-8D7D-59D946F9073A}" destId="{00DADF18-83D0-414E-A9BA-C278C1B14F7F}" srcOrd="0" destOrd="0" presId="urn:microsoft.com/office/officeart/2005/8/layout/default"/>
    <dgm:cxn modelId="{09AF130E-9AEB-4BD5-A62E-BB93A6A171F1}" srcId="{6B1DBB6F-CE93-4D57-A103-4E2909DB647C}" destId="{F7F9BDF9-39FF-48F8-8D7D-59D946F9073A}" srcOrd="4" destOrd="0" parTransId="{D0CD1AA9-0DA8-4C36-B61F-9320AE47EF0E}" sibTransId="{2ED34A31-702F-42EB-BD17-ADB4D769F427}"/>
    <dgm:cxn modelId="{BB366415-B38F-4EF2-A79E-EE98344000C8}" type="presOf" srcId="{25B5CC5C-8A53-4EE9-820A-011C1565819C}" destId="{5407AD83-53F8-4106-A341-B3D39C838996}" srcOrd="0" destOrd="0" presId="urn:microsoft.com/office/officeart/2005/8/layout/default"/>
    <dgm:cxn modelId="{AC890C28-A64C-4A45-AB16-0E4E881D515A}" srcId="{6B1DBB6F-CE93-4D57-A103-4E2909DB647C}" destId="{9186C88B-4AF8-4885-8422-F304F274759F}" srcOrd="2" destOrd="0" parTransId="{BD6F6258-570C-4C50-8195-9E356DDCA1B7}" sibTransId="{E736F274-9BA3-4B15-A412-896A0DB677CB}"/>
    <dgm:cxn modelId="{6CA57E32-3ACF-441E-9E3C-CA4E99E1ED10}" type="presOf" srcId="{9186C88B-4AF8-4885-8422-F304F274759F}" destId="{CCEE950C-3566-46D5-A24B-66CE818E8C9A}" srcOrd="0" destOrd="0" presId="urn:microsoft.com/office/officeart/2005/8/layout/default"/>
    <dgm:cxn modelId="{24A8E343-3F64-4888-AFD1-B3F7AB53AE57}" type="presOf" srcId="{F5246EA2-0799-4A80-A1FC-F62AF610841A}" destId="{C5AA2790-098B-4D58-85CA-DC4B00A3C107}" srcOrd="0" destOrd="0" presId="urn:microsoft.com/office/officeart/2005/8/layout/default"/>
    <dgm:cxn modelId="{F9D84154-317C-415D-A6E4-78182399880D}" srcId="{6B1DBB6F-CE93-4D57-A103-4E2909DB647C}" destId="{6A93E496-8752-41D8-83FF-7BD43D802FA0}" srcOrd="0" destOrd="0" parTransId="{19C7A79A-D8E4-4D80-8A72-940EA816A9CD}" sibTransId="{F2A473FE-FC3B-4B09-9F50-1328D2151EB2}"/>
    <dgm:cxn modelId="{0C7B1D77-BD73-4D98-A119-CA28188D51D6}" type="presOf" srcId="{B7F2D536-44A8-4891-9F79-25A930D24584}" destId="{A8FE2173-E29D-4957-A4EA-6B66BD236A7B}" srcOrd="0" destOrd="0" presId="urn:microsoft.com/office/officeart/2005/8/layout/default"/>
    <dgm:cxn modelId="{2E326982-A1FC-44A9-8B4C-0933408A7E77}" srcId="{6B1DBB6F-CE93-4D57-A103-4E2909DB647C}" destId="{0E34D65E-BFED-42F2-92FC-7934DD42904D}" srcOrd="6" destOrd="0" parTransId="{91B6D213-18B5-43E1-9D93-35501DECF940}" sibTransId="{32941980-B574-4DF6-ADF1-6615C2F099BB}"/>
    <dgm:cxn modelId="{914E879B-7964-4DB5-B6F0-4D11089C61F1}" type="presOf" srcId="{0795ECA0-147E-4334-AFC1-DB483B79D96D}" destId="{BEE2F91A-0EFA-476E-BA5C-62773D4C6D76}" srcOrd="0" destOrd="0" presId="urn:microsoft.com/office/officeart/2005/8/layout/default"/>
    <dgm:cxn modelId="{C11925A0-41C1-4EDD-92E3-63A11C0695C2}" type="presOf" srcId="{CD5C46B7-DDD7-41FE-B5A0-1E2B11DA140A}" destId="{79156ABA-CFBC-42F1-BF4D-FB20D8599717}" srcOrd="0" destOrd="0" presId="urn:microsoft.com/office/officeart/2005/8/layout/default"/>
    <dgm:cxn modelId="{3B5DE0A3-39E2-43C8-BA6F-EA42BD8C77C7}" srcId="{6B1DBB6F-CE93-4D57-A103-4E2909DB647C}" destId="{CD5C46B7-DDD7-41FE-B5A0-1E2B11DA140A}" srcOrd="7" destOrd="0" parTransId="{7BC51FC2-6C2D-493B-87FD-94599FD5B8BE}" sibTransId="{1AC86CEC-79F7-47DA-8EF8-16753E7A4635}"/>
    <dgm:cxn modelId="{FF23E1A8-8368-4638-BCAF-338EB45DF155}" type="presOf" srcId="{6A93E496-8752-41D8-83FF-7BD43D802FA0}" destId="{F952020D-1623-4B6A-9A6E-84A9D795B5D6}" srcOrd="0" destOrd="0" presId="urn:microsoft.com/office/officeart/2005/8/layout/default"/>
    <dgm:cxn modelId="{C4479DBF-8494-4BF1-80DA-B25E62ABB7DE}" srcId="{6B1DBB6F-CE93-4D57-A103-4E2909DB647C}" destId="{25B5CC5C-8A53-4EE9-820A-011C1565819C}" srcOrd="9" destOrd="0" parTransId="{083F3735-87A6-4A13-8E92-F7D25B9F61F0}" sibTransId="{95B87FEC-83EE-4723-8B36-9A1C358C9DEC}"/>
    <dgm:cxn modelId="{15A3A5C7-57F3-4E64-A576-DADE836ED5E3}" srcId="{6B1DBB6F-CE93-4D57-A103-4E2909DB647C}" destId="{B7F2D536-44A8-4891-9F79-25A930D24584}" srcOrd="5" destOrd="0" parTransId="{E4113330-4771-4504-9E00-A94AF58CB41D}" sibTransId="{D41B2AFC-8DEA-43F4-87D9-D23845FDAEC9}"/>
    <dgm:cxn modelId="{E62B0CCE-80F1-48C1-BA10-84FBC1A8AA1A}" type="presOf" srcId="{D8F5B6BD-4395-4925-897B-351253633484}" destId="{F824774F-891E-40B7-88B0-6A392B73E89E}" srcOrd="0" destOrd="0" presId="urn:microsoft.com/office/officeart/2005/8/layout/default"/>
    <dgm:cxn modelId="{5A8416DF-8446-4ED8-8696-AB62694CCC9A}" srcId="{6B1DBB6F-CE93-4D57-A103-4E2909DB647C}" destId="{D8F5B6BD-4395-4925-897B-351253633484}" srcOrd="1" destOrd="0" parTransId="{80DF3759-7FAD-4715-BDE6-E7E1532A57D0}" sibTransId="{43FAE470-89CC-43DD-ADF2-A5460917349E}"/>
    <dgm:cxn modelId="{0B682DE4-89BB-4F2F-AD74-B241F86F06F9}" type="presOf" srcId="{6B1DBB6F-CE93-4D57-A103-4E2909DB647C}" destId="{EBA305B4-9D92-4B88-8B20-3756ACE7FF3B}" srcOrd="0" destOrd="0" presId="urn:microsoft.com/office/officeart/2005/8/layout/default"/>
    <dgm:cxn modelId="{669276E8-F638-4A2C-AC52-E8557C01B2DC}" srcId="{6B1DBB6F-CE93-4D57-A103-4E2909DB647C}" destId="{F5246EA2-0799-4A80-A1FC-F62AF610841A}" srcOrd="3" destOrd="0" parTransId="{2E3D8C58-1BE3-4D04-8789-B70CA06E6D53}" sibTransId="{25BC6A26-A77D-4727-B388-7F4F53C37C14}"/>
    <dgm:cxn modelId="{0DDB47F0-8373-4203-AEAF-840E0F0C4996}" type="presOf" srcId="{0E34D65E-BFED-42F2-92FC-7934DD42904D}" destId="{AE7FA22E-8F2F-4349-B624-00DC4D5DEB1F}" srcOrd="0" destOrd="0" presId="urn:microsoft.com/office/officeart/2005/8/layout/default"/>
    <dgm:cxn modelId="{B2D850F8-6662-4E3E-AB6A-ED1E4F831386}" srcId="{6B1DBB6F-CE93-4D57-A103-4E2909DB647C}" destId="{0795ECA0-147E-4334-AFC1-DB483B79D96D}" srcOrd="8" destOrd="0" parTransId="{A8A2D4B0-3E28-4109-B43A-D07EC52F83F9}" sibTransId="{72B25B9D-E01D-4CBD-9B34-CF14400EC025}"/>
    <dgm:cxn modelId="{91A76341-7C35-43F7-96A7-681E4428A0A8}" type="presParOf" srcId="{EBA305B4-9D92-4B88-8B20-3756ACE7FF3B}" destId="{F952020D-1623-4B6A-9A6E-84A9D795B5D6}" srcOrd="0" destOrd="0" presId="urn:microsoft.com/office/officeart/2005/8/layout/default"/>
    <dgm:cxn modelId="{59CF1FA3-5745-47E2-B2C2-B2C2D7EB52DE}" type="presParOf" srcId="{EBA305B4-9D92-4B88-8B20-3756ACE7FF3B}" destId="{D16D3101-2349-4C62-AF6A-60515C83ABE3}" srcOrd="1" destOrd="0" presId="urn:microsoft.com/office/officeart/2005/8/layout/default"/>
    <dgm:cxn modelId="{7513C342-C580-4862-90ED-D47FDF260528}" type="presParOf" srcId="{EBA305B4-9D92-4B88-8B20-3756ACE7FF3B}" destId="{F824774F-891E-40B7-88B0-6A392B73E89E}" srcOrd="2" destOrd="0" presId="urn:microsoft.com/office/officeart/2005/8/layout/default"/>
    <dgm:cxn modelId="{F7719306-2900-451E-A06D-4ABD57398214}" type="presParOf" srcId="{EBA305B4-9D92-4B88-8B20-3756ACE7FF3B}" destId="{95E59931-05DB-4930-A8ED-31855BD04E1E}" srcOrd="3" destOrd="0" presId="urn:microsoft.com/office/officeart/2005/8/layout/default"/>
    <dgm:cxn modelId="{C1845CE9-DF6E-407E-AFEE-BB9CD1DFE92B}" type="presParOf" srcId="{EBA305B4-9D92-4B88-8B20-3756ACE7FF3B}" destId="{CCEE950C-3566-46D5-A24B-66CE818E8C9A}" srcOrd="4" destOrd="0" presId="urn:microsoft.com/office/officeart/2005/8/layout/default"/>
    <dgm:cxn modelId="{C29948E7-E512-40F1-9E7F-E7F962D72210}" type="presParOf" srcId="{EBA305B4-9D92-4B88-8B20-3756ACE7FF3B}" destId="{F2864469-17BC-404A-86DC-A40F19CC23B2}" srcOrd="5" destOrd="0" presId="urn:microsoft.com/office/officeart/2005/8/layout/default"/>
    <dgm:cxn modelId="{2F1AE4A9-24C9-40BD-9BFF-3C7B89D76E13}" type="presParOf" srcId="{EBA305B4-9D92-4B88-8B20-3756ACE7FF3B}" destId="{C5AA2790-098B-4D58-85CA-DC4B00A3C107}" srcOrd="6" destOrd="0" presId="urn:microsoft.com/office/officeart/2005/8/layout/default"/>
    <dgm:cxn modelId="{79FADF98-87B9-4182-9822-9F3DD906FD9E}" type="presParOf" srcId="{EBA305B4-9D92-4B88-8B20-3756ACE7FF3B}" destId="{6150DB13-5C46-45D0-90B6-36AC7E21AA17}" srcOrd="7" destOrd="0" presId="urn:microsoft.com/office/officeart/2005/8/layout/default"/>
    <dgm:cxn modelId="{E1A911A7-60C3-4B2F-92F4-FAC08E23EACA}" type="presParOf" srcId="{EBA305B4-9D92-4B88-8B20-3756ACE7FF3B}" destId="{00DADF18-83D0-414E-A9BA-C278C1B14F7F}" srcOrd="8" destOrd="0" presId="urn:microsoft.com/office/officeart/2005/8/layout/default"/>
    <dgm:cxn modelId="{D54B15D0-C057-409F-A021-5F14A0DE1F87}" type="presParOf" srcId="{EBA305B4-9D92-4B88-8B20-3756ACE7FF3B}" destId="{E00AA7F2-9A6D-4BE2-85ED-B83A3B99F6AB}" srcOrd="9" destOrd="0" presId="urn:microsoft.com/office/officeart/2005/8/layout/default"/>
    <dgm:cxn modelId="{C98974D3-215C-47D4-A235-2BB1AE5CD144}" type="presParOf" srcId="{EBA305B4-9D92-4B88-8B20-3756ACE7FF3B}" destId="{A8FE2173-E29D-4957-A4EA-6B66BD236A7B}" srcOrd="10" destOrd="0" presId="urn:microsoft.com/office/officeart/2005/8/layout/default"/>
    <dgm:cxn modelId="{3F0878FE-D465-42D0-80D2-DB6D92757316}" type="presParOf" srcId="{EBA305B4-9D92-4B88-8B20-3756ACE7FF3B}" destId="{01A0445B-75B4-4322-894F-357D0EAD7034}" srcOrd="11" destOrd="0" presId="urn:microsoft.com/office/officeart/2005/8/layout/default"/>
    <dgm:cxn modelId="{BAD0E925-3CFA-4339-AA03-B15EB81DA10F}" type="presParOf" srcId="{EBA305B4-9D92-4B88-8B20-3756ACE7FF3B}" destId="{AE7FA22E-8F2F-4349-B624-00DC4D5DEB1F}" srcOrd="12" destOrd="0" presId="urn:microsoft.com/office/officeart/2005/8/layout/default"/>
    <dgm:cxn modelId="{204F4CD7-534A-4A27-8D89-AA08659C0850}" type="presParOf" srcId="{EBA305B4-9D92-4B88-8B20-3756ACE7FF3B}" destId="{7290334B-C9B8-42D2-8872-50ACE69D54E8}" srcOrd="13" destOrd="0" presId="urn:microsoft.com/office/officeart/2005/8/layout/default"/>
    <dgm:cxn modelId="{EAE22277-DD62-4018-B5B4-7294FB875861}" type="presParOf" srcId="{EBA305B4-9D92-4B88-8B20-3756ACE7FF3B}" destId="{79156ABA-CFBC-42F1-BF4D-FB20D8599717}" srcOrd="14" destOrd="0" presId="urn:microsoft.com/office/officeart/2005/8/layout/default"/>
    <dgm:cxn modelId="{B76C94F4-67A9-424A-ABD1-C68F95A50AA9}" type="presParOf" srcId="{EBA305B4-9D92-4B88-8B20-3756ACE7FF3B}" destId="{65F7EB02-A322-4C94-8EF6-E1A7E608C3BC}" srcOrd="15" destOrd="0" presId="urn:microsoft.com/office/officeart/2005/8/layout/default"/>
    <dgm:cxn modelId="{4CB9D339-242C-4B44-AD15-BEA996B88CC9}" type="presParOf" srcId="{EBA305B4-9D92-4B88-8B20-3756ACE7FF3B}" destId="{BEE2F91A-0EFA-476E-BA5C-62773D4C6D76}" srcOrd="16" destOrd="0" presId="urn:microsoft.com/office/officeart/2005/8/layout/default"/>
    <dgm:cxn modelId="{2E1D9C97-3051-43AE-8E4C-89E2D2B47438}" type="presParOf" srcId="{EBA305B4-9D92-4B88-8B20-3756ACE7FF3B}" destId="{25890BE3-DE94-40ED-BAF9-AD5FDF3049B0}" srcOrd="17" destOrd="0" presId="urn:microsoft.com/office/officeart/2005/8/layout/default"/>
    <dgm:cxn modelId="{17D885BB-7DA4-4E3A-9CA6-54677A058AE0}" type="presParOf" srcId="{EBA305B4-9D92-4B88-8B20-3756ACE7FF3B}" destId="{5407AD83-53F8-4106-A341-B3D39C83899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C9E1E6-C246-436B-87C0-AACE415D746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FF0035-9F0B-4286-96C8-EB65455261EA}">
      <dgm:prSet/>
      <dgm:spPr/>
      <dgm:t>
        <a:bodyPr/>
        <a:lstStyle/>
        <a:p>
          <a:r>
            <a:rPr lang="el-GR" u="sng"/>
            <a:t>Ορισμός υπερβολικής τιμολόγησης</a:t>
          </a:r>
          <a:endParaRPr lang="en-US"/>
        </a:p>
      </dgm:t>
    </dgm:pt>
    <dgm:pt modelId="{7E5AFFD0-52CF-4234-A4F5-BDCA1CE6C67C}" type="parTrans" cxnId="{CF28B40E-6C48-47A2-AC48-62D8337FBFA0}">
      <dgm:prSet/>
      <dgm:spPr/>
      <dgm:t>
        <a:bodyPr/>
        <a:lstStyle/>
        <a:p>
          <a:endParaRPr lang="en-US"/>
        </a:p>
      </dgm:t>
    </dgm:pt>
    <dgm:pt modelId="{BA8EF41A-2882-4B1F-94EC-EDC5E03288B5}" type="sibTrans" cxnId="{CF28B40E-6C48-47A2-AC48-62D8337FBFA0}">
      <dgm:prSet/>
      <dgm:spPr/>
      <dgm:t>
        <a:bodyPr/>
        <a:lstStyle/>
        <a:p>
          <a:endParaRPr lang="en-US"/>
        </a:p>
      </dgm:t>
    </dgm:pt>
    <dgm:pt modelId="{6A0430DF-E3E8-4647-963D-F919B4FDE120}">
      <dgm:prSet/>
      <dgm:spPr/>
      <dgm:t>
        <a:bodyPr/>
        <a:lstStyle/>
        <a:p>
          <a:r>
            <a:rPr lang="el-GR" b="1" i="1" dirty="0"/>
            <a:t>Η τιμή ενός προϊόντος είναι υπερβολική όταν δεν έχει λογική σχέση με την οικονομική του αξία </a:t>
          </a:r>
          <a:r>
            <a:rPr lang="el-GR" dirty="0"/>
            <a:t>(</a:t>
          </a:r>
          <a:r>
            <a:rPr lang="el-GR" b="1" dirty="0"/>
            <a:t>Υπόθεση </a:t>
          </a:r>
          <a:r>
            <a:rPr lang="en-US" b="1" dirty="0"/>
            <a:t>General Motors</a:t>
          </a:r>
          <a:r>
            <a:rPr lang="en-US" dirty="0"/>
            <a:t>)</a:t>
          </a:r>
        </a:p>
      </dgm:t>
    </dgm:pt>
    <dgm:pt modelId="{CF59F62E-D722-4E10-9327-52F33B3AA8D1}" type="parTrans" cxnId="{E9AFF9A6-7CA6-4100-9CAA-CA0B1E45F893}">
      <dgm:prSet/>
      <dgm:spPr/>
      <dgm:t>
        <a:bodyPr/>
        <a:lstStyle/>
        <a:p>
          <a:endParaRPr lang="en-US"/>
        </a:p>
      </dgm:t>
    </dgm:pt>
    <dgm:pt modelId="{7335E41C-D6DE-4D16-B0F4-4B23A9395DCC}" type="sibTrans" cxnId="{E9AFF9A6-7CA6-4100-9CAA-CA0B1E45F893}">
      <dgm:prSet/>
      <dgm:spPr/>
      <dgm:t>
        <a:bodyPr/>
        <a:lstStyle/>
        <a:p>
          <a:endParaRPr lang="en-US"/>
        </a:p>
      </dgm:t>
    </dgm:pt>
    <dgm:pt modelId="{01105B53-F959-4748-A5FC-FFC6E471345A}">
      <dgm:prSet/>
      <dgm:spPr/>
      <dgm:t>
        <a:bodyPr/>
        <a:lstStyle/>
        <a:p>
          <a:r>
            <a:rPr lang="el-GR" dirty="0"/>
            <a:t>Η οικονομική αξία ενός προϊόντος δεν περιορίζεται στο κόστος του συν ένα εύλογο περιθώριο κέρδους   </a:t>
          </a:r>
          <a:r>
            <a:rPr lang="en-US" dirty="0"/>
            <a:t>        </a:t>
          </a:r>
          <a:r>
            <a:rPr lang="el-GR" dirty="0"/>
            <a:t>(</a:t>
          </a:r>
          <a:r>
            <a:rPr lang="en-US" dirty="0">
              <a:solidFill>
                <a:srgbClr val="FF0000"/>
              </a:solidFill>
            </a:rPr>
            <a:t>cost-plus pricing</a:t>
          </a:r>
          <a:r>
            <a:rPr lang="en-US" dirty="0"/>
            <a:t>)</a:t>
          </a:r>
          <a:r>
            <a:rPr lang="el-GR" dirty="0">
              <a:sym typeface="Wingdings" panose="05000000000000000000" pitchFamily="2" charset="2"/>
            </a:rPr>
            <a:t></a:t>
          </a:r>
          <a:r>
            <a:rPr lang="el-GR" dirty="0"/>
            <a:t> </a:t>
          </a:r>
          <a:r>
            <a:rPr lang="el-GR" b="1" dirty="0"/>
            <a:t>Υπάρχουν και άλλοι παράγοντες που προσδίδουν αξία σε ένα προϊόν που δεν αντικατοπτρίζονται κατ’ ανάγκην στο κόστος του </a:t>
          </a:r>
          <a:r>
            <a:rPr lang="el-GR" dirty="0"/>
            <a:t>(</a:t>
          </a:r>
          <a:r>
            <a:rPr lang="el-GR" b="1" dirty="0"/>
            <a:t>Υπόθεση </a:t>
          </a:r>
          <a:r>
            <a:rPr lang="en-US" b="1" dirty="0"/>
            <a:t>Port of Helsingborg</a:t>
          </a:r>
          <a:r>
            <a:rPr lang="en-US" dirty="0"/>
            <a:t>)</a:t>
          </a:r>
        </a:p>
      </dgm:t>
    </dgm:pt>
    <dgm:pt modelId="{84A62641-E7A5-48CA-B12B-A0286D8C8AB2}" type="parTrans" cxnId="{0CB73B0A-FF73-41B7-B3B9-7DF8D054E205}">
      <dgm:prSet/>
      <dgm:spPr/>
      <dgm:t>
        <a:bodyPr/>
        <a:lstStyle/>
        <a:p>
          <a:endParaRPr lang="en-US"/>
        </a:p>
      </dgm:t>
    </dgm:pt>
    <dgm:pt modelId="{13AC15D0-4FB0-4F8B-B70C-A86B95E665A8}" type="sibTrans" cxnId="{0CB73B0A-FF73-41B7-B3B9-7DF8D054E205}">
      <dgm:prSet/>
      <dgm:spPr/>
      <dgm:t>
        <a:bodyPr/>
        <a:lstStyle/>
        <a:p>
          <a:endParaRPr lang="en-US"/>
        </a:p>
      </dgm:t>
    </dgm:pt>
    <dgm:pt modelId="{AD1580D3-7F80-4424-BE82-D5A547C2D5A9}" type="pres">
      <dgm:prSet presAssocID="{70C9E1E6-C246-436B-87C0-AACE415D7463}" presName="linear" presStyleCnt="0">
        <dgm:presLayoutVars>
          <dgm:animLvl val="lvl"/>
          <dgm:resizeHandles val="exact"/>
        </dgm:presLayoutVars>
      </dgm:prSet>
      <dgm:spPr/>
    </dgm:pt>
    <dgm:pt modelId="{76823A5B-814B-4906-8003-A591A234F30C}" type="pres">
      <dgm:prSet presAssocID="{5EFF0035-9F0B-4286-96C8-EB65455261E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7B48DB8-69EC-4F9C-B8D8-5F96A4BEAEC2}" type="pres">
      <dgm:prSet presAssocID="{5EFF0035-9F0B-4286-96C8-EB65455261E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CB73B0A-FF73-41B7-B3B9-7DF8D054E205}" srcId="{5EFF0035-9F0B-4286-96C8-EB65455261EA}" destId="{01105B53-F959-4748-A5FC-FFC6E471345A}" srcOrd="1" destOrd="0" parTransId="{84A62641-E7A5-48CA-B12B-A0286D8C8AB2}" sibTransId="{13AC15D0-4FB0-4F8B-B70C-A86B95E665A8}"/>
    <dgm:cxn modelId="{CF28B40E-6C48-47A2-AC48-62D8337FBFA0}" srcId="{70C9E1E6-C246-436B-87C0-AACE415D7463}" destId="{5EFF0035-9F0B-4286-96C8-EB65455261EA}" srcOrd="0" destOrd="0" parTransId="{7E5AFFD0-52CF-4234-A4F5-BDCA1CE6C67C}" sibTransId="{BA8EF41A-2882-4B1F-94EC-EDC5E03288B5}"/>
    <dgm:cxn modelId="{7F744A44-9161-4D18-AB40-75503D5AF413}" type="presOf" srcId="{6A0430DF-E3E8-4647-963D-F919B4FDE120}" destId="{67B48DB8-69EC-4F9C-B8D8-5F96A4BEAEC2}" srcOrd="0" destOrd="0" presId="urn:microsoft.com/office/officeart/2005/8/layout/vList2"/>
    <dgm:cxn modelId="{4392D270-E18A-47D5-A49D-202E53CCFFF2}" type="presOf" srcId="{70C9E1E6-C246-436B-87C0-AACE415D7463}" destId="{AD1580D3-7F80-4424-BE82-D5A547C2D5A9}" srcOrd="0" destOrd="0" presId="urn:microsoft.com/office/officeart/2005/8/layout/vList2"/>
    <dgm:cxn modelId="{E9AFF9A6-7CA6-4100-9CAA-CA0B1E45F893}" srcId="{5EFF0035-9F0B-4286-96C8-EB65455261EA}" destId="{6A0430DF-E3E8-4647-963D-F919B4FDE120}" srcOrd="0" destOrd="0" parTransId="{CF59F62E-D722-4E10-9327-52F33B3AA8D1}" sibTransId="{7335E41C-D6DE-4D16-B0F4-4B23A9395DCC}"/>
    <dgm:cxn modelId="{2E0610AB-34F1-409B-83BD-F036B48205D3}" type="presOf" srcId="{5EFF0035-9F0B-4286-96C8-EB65455261EA}" destId="{76823A5B-814B-4906-8003-A591A234F30C}" srcOrd="0" destOrd="0" presId="urn:microsoft.com/office/officeart/2005/8/layout/vList2"/>
    <dgm:cxn modelId="{A242A4FF-416A-43F2-9A0C-B61BB545C3BE}" type="presOf" srcId="{01105B53-F959-4748-A5FC-FFC6E471345A}" destId="{67B48DB8-69EC-4F9C-B8D8-5F96A4BEAEC2}" srcOrd="0" destOrd="1" presId="urn:microsoft.com/office/officeart/2005/8/layout/vList2"/>
    <dgm:cxn modelId="{9B3EEE56-A0B2-4452-9AE9-AC11238CFADD}" type="presParOf" srcId="{AD1580D3-7F80-4424-BE82-D5A547C2D5A9}" destId="{76823A5B-814B-4906-8003-A591A234F30C}" srcOrd="0" destOrd="0" presId="urn:microsoft.com/office/officeart/2005/8/layout/vList2"/>
    <dgm:cxn modelId="{A102CD8C-6C61-445E-98BB-0F975F576B69}" type="presParOf" srcId="{AD1580D3-7F80-4424-BE82-D5A547C2D5A9}" destId="{67B48DB8-69EC-4F9C-B8D8-5F96A4BEAEC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AE32BB-8C2E-4AC6-B197-1B8314356FA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DAD9B6B-2E68-453A-BB7C-8637E2251F29}">
      <dgm:prSet/>
      <dgm:spPr/>
      <dgm:t>
        <a:bodyPr/>
        <a:lstStyle/>
        <a:p>
          <a:r>
            <a:rPr lang="el-GR"/>
            <a:t>Τεχνική δεσμευμένη πώληση</a:t>
          </a:r>
          <a:endParaRPr lang="en-US"/>
        </a:p>
      </dgm:t>
    </dgm:pt>
    <dgm:pt modelId="{D429A2C4-3A43-403D-8F45-715B34317337}" type="parTrans" cxnId="{E76130E7-CD31-4561-A60B-96F845C7DE9E}">
      <dgm:prSet/>
      <dgm:spPr/>
      <dgm:t>
        <a:bodyPr/>
        <a:lstStyle/>
        <a:p>
          <a:endParaRPr lang="en-US"/>
        </a:p>
      </dgm:t>
    </dgm:pt>
    <dgm:pt modelId="{283BB549-AABF-4CE2-B54F-8D1FD4E14A76}" type="sibTrans" cxnId="{E76130E7-CD31-4561-A60B-96F845C7DE9E}">
      <dgm:prSet/>
      <dgm:spPr/>
      <dgm:t>
        <a:bodyPr/>
        <a:lstStyle/>
        <a:p>
          <a:endParaRPr lang="en-US"/>
        </a:p>
      </dgm:t>
    </dgm:pt>
    <dgm:pt modelId="{A325D37D-410B-4894-A700-5193AC960BD6}">
      <dgm:prSet/>
      <dgm:spPr/>
      <dgm:t>
        <a:bodyPr/>
        <a:lstStyle/>
        <a:p>
          <a:r>
            <a:rPr lang="el-GR"/>
            <a:t>Το δεσμεύον προϊόν λειτουργεί κανονικά όταν συνδυαστεί με το δεσμευμένο προϊόν αλλά όχι με ανταγωνιστικά προϊόντα </a:t>
          </a:r>
          <a:endParaRPr lang="en-US"/>
        </a:p>
      </dgm:t>
    </dgm:pt>
    <dgm:pt modelId="{4671F2D4-2ED3-4E7B-A13A-6A798F9E335F}" type="parTrans" cxnId="{61FDAEB5-25A0-4C70-A73B-2A6031FF67CB}">
      <dgm:prSet/>
      <dgm:spPr/>
      <dgm:t>
        <a:bodyPr/>
        <a:lstStyle/>
        <a:p>
          <a:endParaRPr lang="en-US"/>
        </a:p>
      </dgm:t>
    </dgm:pt>
    <dgm:pt modelId="{2862BC07-512B-451F-8D07-C804FAC98031}" type="sibTrans" cxnId="{61FDAEB5-25A0-4C70-A73B-2A6031FF67CB}">
      <dgm:prSet/>
      <dgm:spPr/>
      <dgm:t>
        <a:bodyPr/>
        <a:lstStyle/>
        <a:p>
          <a:endParaRPr lang="en-US"/>
        </a:p>
      </dgm:t>
    </dgm:pt>
    <dgm:pt modelId="{A427714D-3323-4160-AEB4-DE00998BC7B3}">
      <dgm:prSet/>
      <dgm:spPr/>
      <dgm:t>
        <a:bodyPr/>
        <a:lstStyle/>
        <a:p>
          <a:r>
            <a:rPr lang="el-GR"/>
            <a:t>Συμβατική δεσμευμένη πώληση</a:t>
          </a:r>
          <a:endParaRPr lang="en-US"/>
        </a:p>
      </dgm:t>
    </dgm:pt>
    <dgm:pt modelId="{45DD0EE4-51D1-4846-8664-6022B8840530}" type="parTrans" cxnId="{1F2839B8-4C44-4853-8E56-39DAFEC5A83D}">
      <dgm:prSet/>
      <dgm:spPr/>
      <dgm:t>
        <a:bodyPr/>
        <a:lstStyle/>
        <a:p>
          <a:endParaRPr lang="en-US"/>
        </a:p>
      </dgm:t>
    </dgm:pt>
    <dgm:pt modelId="{0729419E-712D-40A8-AD15-FB04C9645FA8}" type="sibTrans" cxnId="{1F2839B8-4C44-4853-8E56-39DAFEC5A83D}">
      <dgm:prSet/>
      <dgm:spPr/>
      <dgm:t>
        <a:bodyPr/>
        <a:lstStyle/>
        <a:p>
          <a:endParaRPr lang="en-US"/>
        </a:p>
      </dgm:t>
    </dgm:pt>
    <dgm:pt modelId="{65C9232C-3E9D-414A-939F-02CD1D8B4E37}">
      <dgm:prSet/>
      <dgm:spPr/>
      <dgm:t>
        <a:bodyPr/>
        <a:lstStyle/>
        <a:p>
          <a:r>
            <a:rPr lang="el-GR" dirty="0"/>
            <a:t>Ο πελάτης που αγοράζει το δεσμεύον προϊόν αναλαμβάνει την υποχρέωση να αγοράσει το δεσμευμένο προϊόν και όχι ανταγωνιστικά προϊόντα</a:t>
          </a:r>
          <a:endParaRPr lang="en-US" dirty="0"/>
        </a:p>
      </dgm:t>
    </dgm:pt>
    <dgm:pt modelId="{C9127C80-F4C4-4C38-A4E1-F68214A2FC64}" type="parTrans" cxnId="{98CE7D90-AE06-457F-91E5-21349CA4BB1D}">
      <dgm:prSet/>
      <dgm:spPr/>
      <dgm:t>
        <a:bodyPr/>
        <a:lstStyle/>
        <a:p>
          <a:endParaRPr lang="en-US"/>
        </a:p>
      </dgm:t>
    </dgm:pt>
    <dgm:pt modelId="{B3B9C42F-4C5B-4F9A-A3D3-263CB37063CF}" type="sibTrans" cxnId="{98CE7D90-AE06-457F-91E5-21349CA4BB1D}">
      <dgm:prSet/>
      <dgm:spPr/>
      <dgm:t>
        <a:bodyPr/>
        <a:lstStyle/>
        <a:p>
          <a:endParaRPr lang="en-US"/>
        </a:p>
      </dgm:t>
    </dgm:pt>
    <dgm:pt modelId="{D858AE3E-5D1D-4E36-9A50-A4639D82AD04}">
      <dgm:prSet/>
      <dgm:spPr/>
      <dgm:t>
        <a:bodyPr/>
        <a:lstStyle/>
        <a:p>
          <a:r>
            <a:rPr lang="el-GR" b="1" dirty="0"/>
            <a:t>Υπόθεση </a:t>
          </a:r>
          <a:r>
            <a:rPr lang="en-US" b="1" dirty="0"/>
            <a:t>Napier Brown / British Sugar</a:t>
          </a:r>
          <a:endParaRPr lang="en-US" dirty="0"/>
        </a:p>
      </dgm:t>
    </dgm:pt>
    <dgm:pt modelId="{A447F407-2639-4D6E-93CC-5832FA32E8C3}" type="parTrans" cxnId="{8AF454FF-27FD-4C66-8BFC-7549194FA90E}">
      <dgm:prSet/>
      <dgm:spPr/>
      <dgm:t>
        <a:bodyPr/>
        <a:lstStyle/>
        <a:p>
          <a:endParaRPr lang="en-US"/>
        </a:p>
      </dgm:t>
    </dgm:pt>
    <dgm:pt modelId="{38E9B814-5DA2-4875-ACC1-5B4BF5B94BC0}" type="sibTrans" cxnId="{8AF454FF-27FD-4C66-8BFC-7549194FA90E}">
      <dgm:prSet/>
      <dgm:spPr/>
      <dgm:t>
        <a:bodyPr/>
        <a:lstStyle/>
        <a:p>
          <a:endParaRPr lang="en-US"/>
        </a:p>
      </dgm:t>
    </dgm:pt>
    <dgm:pt modelId="{0BA2B632-D1CF-42CF-A744-9A82EF226401}">
      <dgm:prSet/>
      <dgm:spPr/>
      <dgm:t>
        <a:bodyPr/>
        <a:lstStyle/>
        <a:p>
          <a:r>
            <a:rPr lang="el-GR" dirty="0"/>
            <a:t>Προσφορά προϊόντων μόνον με τιμολόγηση παράδοσης και όχι με τιμολόγηση παραλαβής από το εργοστάσιο </a:t>
          </a:r>
          <a:endParaRPr lang="en-US" dirty="0"/>
        </a:p>
      </dgm:t>
    </dgm:pt>
    <dgm:pt modelId="{382FEFD5-5BFF-41DD-AFE1-591063C328BA}" type="parTrans" cxnId="{45354955-9F7D-43C6-8415-D1D9247A0A51}">
      <dgm:prSet/>
      <dgm:spPr/>
      <dgm:t>
        <a:bodyPr/>
        <a:lstStyle/>
        <a:p>
          <a:endParaRPr lang="en-US"/>
        </a:p>
      </dgm:t>
    </dgm:pt>
    <dgm:pt modelId="{C76AE950-C89F-4732-8D94-59D32D9F6B7A}" type="sibTrans" cxnId="{45354955-9F7D-43C6-8415-D1D9247A0A51}">
      <dgm:prSet/>
      <dgm:spPr/>
      <dgm:t>
        <a:bodyPr/>
        <a:lstStyle/>
        <a:p>
          <a:endParaRPr lang="en-US"/>
        </a:p>
      </dgm:t>
    </dgm:pt>
    <dgm:pt modelId="{B3200395-97AB-4FDD-A4BE-08B0A6F42005}">
      <dgm:prSet/>
      <dgm:spPr/>
      <dgm:t>
        <a:bodyPr/>
        <a:lstStyle/>
        <a:p>
          <a:r>
            <a:rPr lang="el-GR"/>
            <a:t>Πίεση για χρησιμοποίηση της υπηρεσίας διανομής της δεσπόζουσας επιχείρησης</a:t>
          </a:r>
          <a:endParaRPr lang="en-US"/>
        </a:p>
      </dgm:t>
    </dgm:pt>
    <dgm:pt modelId="{B8E3794B-CBFE-449D-B872-1CCC2D9A55BB}" type="parTrans" cxnId="{5B61129C-5991-425C-9535-3FD80F2278AF}">
      <dgm:prSet/>
      <dgm:spPr/>
      <dgm:t>
        <a:bodyPr/>
        <a:lstStyle/>
        <a:p>
          <a:endParaRPr lang="en-US"/>
        </a:p>
      </dgm:t>
    </dgm:pt>
    <dgm:pt modelId="{D2DB1F28-623F-42B9-9F72-D3AE7D2FB3AB}" type="sibTrans" cxnId="{5B61129C-5991-425C-9535-3FD80F2278AF}">
      <dgm:prSet/>
      <dgm:spPr/>
      <dgm:t>
        <a:bodyPr/>
        <a:lstStyle/>
        <a:p>
          <a:endParaRPr lang="en-US"/>
        </a:p>
      </dgm:t>
    </dgm:pt>
    <dgm:pt modelId="{B227F1F1-9454-410C-9DB4-2C05FA90FC85}" type="pres">
      <dgm:prSet presAssocID="{5FAE32BB-8C2E-4AC6-B197-1B8314356FAA}" presName="linear" presStyleCnt="0">
        <dgm:presLayoutVars>
          <dgm:animLvl val="lvl"/>
          <dgm:resizeHandles val="exact"/>
        </dgm:presLayoutVars>
      </dgm:prSet>
      <dgm:spPr/>
    </dgm:pt>
    <dgm:pt modelId="{A15FB8AA-908B-4649-8B2B-D1C48A96434E}" type="pres">
      <dgm:prSet presAssocID="{2DAD9B6B-2E68-453A-BB7C-8637E2251F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4EA1E7A-6D5A-40F1-8EA0-793D7CAFA0D2}" type="pres">
      <dgm:prSet presAssocID="{2DAD9B6B-2E68-453A-BB7C-8637E2251F29}" presName="childText" presStyleLbl="revTx" presStyleIdx="0" presStyleCnt="2">
        <dgm:presLayoutVars>
          <dgm:bulletEnabled val="1"/>
        </dgm:presLayoutVars>
      </dgm:prSet>
      <dgm:spPr/>
    </dgm:pt>
    <dgm:pt modelId="{E604B85B-48FB-47D4-8F65-A241B4F1C6EE}" type="pres">
      <dgm:prSet presAssocID="{A427714D-3323-4160-AEB4-DE00998BC7B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33016C9-6792-450E-BC06-B7268CBC1306}" type="pres">
      <dgm:prSet presAssocID="{A427714D-3323-4160-AEB4-DE00998BC7B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CDF761C-EA73-4EC6-9B55-CA74C5B40F7D}" type="presOf" srcId="{5FAE32BB-8C2E-4AC6-B197-1B8314356FAA}" destId="{B227F1F1-9454-410C-9DB4-2C05FA90FC85}" srcOrd="0" destOrd="0" presId="urn:microsoft.com/office/officeart/2005/8/layout/vList2"/>
    <dgm:cxn modelId="{C41DFC50-F43E-45D0-BC40-0E0CCF06E781}" type="presOf" srcId="{2DAD9B6B-2E68-453A-BB7C-8637E2251F29}" destId="{A15FB8AA-908B-4649-8B2B-D1C48A96434E}" srcOrd="0" destOrd="0" presId="urn:microsoft.com/office/officeart/2005/8/layout/vList2"/>
    <dgm:cxn modelId="{45354955-9F7D-43C6-8415-D1D9247A0A51}" srcId="{D858AE3E-5D1D-4E36-9A50-A4639D82AD04}" destId="{0BA2B632-D1CF-42CF-A744-9A82EF226401}" srcOrd="0" destOrd="0" parTransId="{382FEFD5-5BFF-41DD-AFE1-591063C328BA}" sibTransId="{C76AE950-C89F-4732-8D94-59D32D9F6B7A}"/>
    <dgm:cxn modelId="{98CE7D90-AE06-457F-91E5-21349CA4BB1D}" srcId="{A427714D-3323-4160-AEB4-DE00998BC7B3}" destId="{65C9232C-3E9D-414A-939F-02CD1D8B4E37}" srcOrd="0" destOrd="0" parTransId="{C9127C80-F4C4-4C38-A4E1-F68214A2FC64}" sibTransId="{B3B9C42F-4C5B-4F9A-A3D3-263CB37063CF}"/>
    <dgm:cxn modelId="{5B61129C-5991-425C-9535-3FD80F2278AF}" srcId="{0BA2B632-D1CF-42CF-A744-9A82EF226401}" destId="{B3200395-97AB-4FDD-A4BE-08B0A6F42005}" srcOrd="0" destOrd="0" parTransId="{B8E3794B-CBFE-449D-B872-1CCC2D9A55BB}" sibTransId="{D2DB1F28-623F-42B9-9F72-D3AE7D2FB3AB}"/>
    <dgm:cxn modelId="{F9A1E5A7-142C-4DC0-8DB7-8D3FC826A76B}" type="presOf" srcId="{A427714D-3323-4160-AEB4-DE00998BC7B3}" destId="{E604B85B-48FB-47D4-8F65-A241B4F1C6EE}" srcOrd="0" destOrd="0" presId="urn:microsoft.com/office/officeart/2005/8/layout/vList2"/>
    <dgm:cxn modelId="{61FDAEB5-25A0-4C70-A73B-2A6031FF67CB}" srcId="{2DAD9B6B-2E68-453A-BB7C-8637E2251F29}" destId="{A325D37D-410B-4894-A700-5193AC960BD6}" srcOrd="0" destOrd="0" parTransId="{4671F2D4-2ED3-4E7B-A13A-6A798F9E335F}" sibTransId="{2862BC07-512B-451F-8D07-C804FAC98031}"/>
    <dgm:cxn modelId="{1F2839B8-4C44-4853-8E56-39DAFEC5A83D}" srcId="{5FAE32BB-8C2E-4AC6-B197-1B8314356FAA}" destId="{A427714D-3323-4160-AEB4-DE00998BC7B3}" srcOrd="1" destOrd="0" parTransId="{45DD0EE4-51D1-4846-8664-6022B8840530}" sibTransId="{0729419E-712D-40A8-AD15-FB04C9645FA8}"/>
    <dgm:cxn modelId="{E36F88BF-A8C8-4F3A-9D4B-1DB21701224C}" type="presOf" srcId="{65C9232C-3E9D-414A-939F-02CD1D8B4E37}" destId="{233016C9-6792-450E-BC06-B7268CBC1306}" srcOrd="0" destOrd="0" presId="urn:microsoft.com/office/officeart/2005/8/layout/vList2"/>
    <dgm:cxn modelId="{A4EAA9C4-8FF3-48C7-869F-099FDBA00F1A}" type="presOf" srcId="{0BA2B632-D1CF-42CF-A744-9A82EF226401}" destId="{233016C9-6792-450E-BC06-B7268CBC1306}" srcOrd="0" destOrd="2" presId="urn:microsoft.com/office/officeart/2005/8/layout/vList2"/>
    <dgm:cxn modelId="{3D9CC1D2-DACB-4B1F-9A59-44FEEA0F2EF4}" type="presOf" srcId="{D858AE3E-5D1D-4E36-9A50-A4639D82AD04}" destId="{233016C9-6792-450E-BC06-B7268CBC1306}" srcOrd="0" destOrd="1" presId="urn:microsoft.com/office/officeart/2005/8/layout/vList2"/>
    <dgm:cxn modelId="{E76130E7-CD31-4561-A60B-96F845C7DE9E}" srcId="{5FAE32BB-8C2E-4AC6-B197-1B8314356FAA}" destId="{2DAD9B6B-2E68-453A-BB7C-8637E2251F29}" srcOrd="0" destOrd="0" parTransId="{D429A2C4-3A43-403D-8F45-715B34317337}" sibTransId="{283BB549-AABF-4CE2-B54F-8D1FD4E14A76}"/>
    <dgm:cxn modelId="{036755EC-2E8C-4041-99A3-C0C24E9CB782}" type="presOf" srcId="{B3200395-97AB-4FDD-A4BE-08B0A6F42005}" destId="{233016C9-6792-450E-BC06-B7268CBC1306}" srcOrd="0" destOrd="3" presId="urn:microsoft.com/office/officeart/2005/8/layout/vList2"/>
    <dgm:cxn modelId="{212147F3-3635-4031-87C3-28ADD7669D92}" type="presOf" srcId="{A325D37D-410B-4894-A700-5193AC960BD6}" destId="{04EA1E7A-6D5A-40F1-8EA0-793D7CAFA0D2}" srcOrd="0" destOrd="0" presId="urn:microsoft.com/office/officeart/2005/8/layout/vList2"/>
    <dgm:cxn modelId="{8AF454FF-27FD-4C66-8BFC-7549194FA90E}" srcId="{A427714D-3323-4160-AEB4-DE00998BC7B3}" destId="{D858AE3E-5D1D-4E36-9A50-A4639D82AD04}" srcOrd="1" destOrd="0" parTransId="{A447F407-2639-4D6E-93CC-5832FA32E8C3}" sibTransId="{38E9B814-5DA2-4875-ACC1-5B4BF5B94BC0}"/>
    <dgm:cxn modelId="{4F3C0E30-D001-4A38-B010-300072DDBCF3}" type="presParOf" srcId="{B227F1F1-9454-410C-9DB4-2C05FA90FC85}" destId="{A15FB8AA-908B-4649-8B2B-D1C48A96434E}" srcOrd="0" destOrd="0" presId="urn:microsoft.com/office/officeart/2005/8/layout/vList2"/>
    <dgm:cxn modelId="{CE5CEE01-5D88-4F7D-B2D4-BDE6EFEEB3DA}" type="presParOf" srcId="{B227F1F1-9454-410C-9DB4-2C05FA90FC85}" destId="{04EA1E7A-6D5A-40F1-8EA0-793D7CAFA0D2}" srcOrd="1" destOrd="0" presId="urn:microsoft.com/office/officeart/2005/8/layout/vList2"/>
    <dgm:cxn modelId="{6E5156A9-78CE-4F92-8737-F9DB537EB34F}" type="presParOf" srcId="{B227F1F1-9454-410C-9DB4-2C05FA90FC85}" destId="{E604B85B-48FB-47D4-8F65-A241B4F1C6EE}" srcOrd="2" destOrd="0" presId="urn:microsoft.com/office/officeart/2005/8/layout/vList2"/>
    <dgm:cxn modelId="{605F905C-F49D-4F1D-AFEF-3B53A6C71419}" type="presParOf" srcId="{B227F1F1-9454-410C-9DB4-2C05FA90FC85}" destId="{233016C9-6792-450E-BC06-B7268CBC130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7731F5-5308-4C9E-A67B-549F2A701E9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80A3A9-5FA8-4E85-9951-05F2A91C7D3E}">
      <dgm:prSet custT="1"/>
      <dgm:spPr/>
      <dgm:t>
        <a:bodyPr/>
        <a:lstStyle/>
        <a:p>
          <a:r>
            <a:rPr lang="el-GR" sz="1600" b="1" dirty="0"/>
            <a:t>Θετικές επιδράσεις</a:t>
          </a:r>
          <a:endParaRPr lang="en-US" sz="1600" dirty="0"/>
        </a:p>
      </dgm:t>
    </dgm:pt>
    <dgm:pt modelId="{2C52CD1C-66BE-433C-9CB6-ECDE4C24BAD7}" type="parTrans" cxnId="{64CE945C-8FEC-4133-A0C0-83AC4976BB3D}">
      <dgm:prSet/>
      <dgm:spPr/>
      <dgm:t>
        <a:bodyPr/>
        <a:lstStyle/>
        <a:p>
          <a:endParaRPr lang="en-US"/>
        </a:p>
      </dgm:t>
    </dgm:pt>
    <dgm:pt modelId="{9A0C22B7-441C-440E-B9F8-479ED7CE06C0}" type="sibTrans" cxnId="{64CE945C-8FEC-4133-A0C0-83AC4976BB3D}">
      <dgm:prSet/>
      <dgm:spPr/>
      <dgm:t>
        <a:bodyPr/>
        <a:lstStyle/>
        <a:p>
          <a:endParaRPr lang="en-US"/>
        </a:p>
      </dgm:t>
    </dgm:pt>
    <dgm:pt modelId="{34D95EA9-5662-4480-9FCA-A0A98FE7E26F}">
      <dgm:prSet custT="1"/>
      <dgm:spPr/>
      <dgm:t>
        <a:bodyPr/>
        <a:lstStyle/>
        <a:p>
          <a:r>
            <a:rPr lang="el-GR" sz="1600" u="sng"/>
            <a:t>Ζήτηση </a:t>
          </a:r>
          <a:endParaRPr lang="en-US" sz="1600"/>
        </a:p>
      </dgm:t>
    </dgm:pt>
    <dgm:pt modelId="{4C7164C6-96CA-4AFB-B008-1622681F5251}" type="parTrans" cxnId="{D7A04E21-D646-4D54-AA47-D8BEAABB0067}">
      <dgm:prSet/>
      <dgm:spPr/>
      <dgm:t>
        <a:bodyPr/>
        <a:lstStyle/>
        <a:p>
          <a:endParaRPr lang="en-US"/>
        </a:p>
      </dgm:t>
    </dgm:pt>
    <dgm:pt modelId="{9F83711D-6889-4906-BA4E-2266C8D87D5E}" type="sibTrans" cxnId="{D7A04E21-D646-4D54-AA47-D8BEAABB0067}">
      <dgm:prSet/>
      <dgm:spPr/>
      <dgm:t>
        <a:bodyPr/>
        <a:lstStyle/>
        <a:p>
          <a:endParaRPr lang="en-US"/>
        </a:p>
      </dgm:t>
    </dgm:pt>
    <dgm:pt modelId="{1B9D3FCC-EDB8-4585-845F-CE7DDFE5F88C}">
      <dgm:prSet custT="1"/>
      <dgm:spPr/>
      <dgm:t>
        <a:bodyPr/>
        <a:lstStyle/>
        <a:p>
          <a:r>
            <a:rPr lang="el-GR" sz="1600" dirty="0"/>
            <a:t>Χαμηλότερη τιμή για αγορά του πακέτου</a:t>
          </a:r>
          <a:endParaRPr lang="en-US" sz="1600" dirty="0"/>
        </a:p>
      </dgm:t>
    </dgm:pt>
    <dgm:pt modelId="{55CD6998-C3C9-41CE-A40D-F9D64168C755}" type="parTrans" cxnId="{167A7041-5663-4203-B2CD-8457A0C1F220}">
      <dgm:prSet/>
      <dgm:spPr/>
      <dgm:t>
        <a:bodyPr/>
        <a:lstStyle/>
        <a:p>
          <a:endParaRPr lang="en-US"/>
        </a:p>
      </dgm:t>
    </dgm:pt>
    <dgm:pt modelId="{78A2FE37-DB95-4D89-B19C-1D6160D82449}" type="sibTrans" cxnId="{167A7041-5663-4203-B2CD-8457A0C1F220}">
      <dgm:prSet/>
      <dgm:spPr/>
      <dgm:t>
        <a:bodyPr/>
        <a:lstStyle/>
        <a:p>
          <a:endParaRPr lang="en-US"/>
        </a:p>
      </dgm:t>
    </dgm:pt>
    <dgm:pt modelId="{F6C57565-2B7D-402F-8EBD-A4FDD0CB1C2F}">
      <dgm:prSet custT="1"/>
      <dgm:spPr/>
      <dgm:t>
        <a:bodyPr/>
        <a:lstStyle/>
        <a:p>
          <a:r>
            <a:rPr lang="el-GR" sz="1600"/>
            <a:t>Καλύτερη πληροφόρηση για προτιμήσεις πελάτη (</a:t>
          </a:r>
          <a:r>
            <a:rPr lang="en-US" sz="1600"/>
            <a:t>metering device)</a:t>
          </a:r>
        </a:p>
      </dgm:t>
    </dgm:pt>
    <dgm:pt modelId="{A28D20F2-5851-4078-85E8-1896FE95D1AC}" type="parTrans" cxnId="{7E175C34-D559-4380-BD3E-15EAEC479F9D}">
      <dgm:prSet/>
      <dgm:spPr/>
      <dgm:t>
        <a:bodyPr/>
        <a:lstStyle/>
        <a:p>
          <a:endParaRPr lang="en-US"/>
        </a:p>
      </dgm:t>
    </dgm:pt>
    <dgm:pt modelId="{541B073A-0E96-4B1E-AA66-4ED4E98DCFE4}" type="sibTrans" cxnId="{7E175C34-D559-4380-BD3E-15EAEC479F9D}">
      <dgm:prSet/>
      <dgm:spPr/>
      <dgm:t>
        <a:bodyPr/>
        <a:lstStyle/>
        <a:p>
          <a:endParaRPr lang="en-US"/>
        </a:p>
      </dgm:t>
    </dgm:pt>
    <dgm:pt modelId="{75FE7936-9376-4404-AA21-CD7437AA4A15}">
      <dgm:prSet custT="1"/>
      <dgm:spPr/>
      <dgm:t>
        <a:bodyPr/>
        <a:lstStyle/>
        <a:p>
          <a:r>
            <a:rPr lang="el-GR" sz="1600" u="sng" dirty="0"/>
            <a:t>Προσφορά</a:t>
          </a:r>
          <a:endParaRPr lang="en-US" sz="1600" dirty="0"/>
        </a:p>
      </dgm:t>
    </dgm:pt>
    <dgm:pt modelId="{AF1DCECA-48EB-400F-9824-32950A37D1F8}" type="parTrans" cxnId="{E70C0FC1-9121-4D53-9D04-1A0549D58991}">
      <dgm:prSet/>
      <dgm:spPr/>
      <dgm:t>
        <a:bodyPr/>
        <a:lstStyle/>
        <a:p>
          <a:endParaRPr lang="en-US"/>
        </a:p>
      </dgm:t>
    </dgm:pt>
    <dgm:pt modelId="{3563D30C-53C4-456A-AB86-0E783E95BFB5}" type="sibTrans" cxnId="{E70C0FC1-9121-4D53-9D04-1A0549D58991}">
      <dgm:prSet/>
      <dgm:spPr/>
      <dgm:t>
        <a:bodyPr/>
        <a:lstStyle/>
        <a:p>
          <a:endParaRPr lang="en-US"/>
        </a:p>
      </dgm:t>
    </dgm:pt>
    <dgm:pt modelId="{53EBCE9A-2209-42DF-9C03-B869E0BD32E6}">
      <dgm:prSet custT="1"/>
      <dgm:spPr/>
      <dgm:t>
        <a:bodyPr/>
        <a:lstStyle/>
        <a:p>
          <a:r>
            <a:rPr lang="el-GR" sz="1600"/>
            <a:t>Μείωση κόστους παραγωγής και διανομής </a:t>
          </a:r>
          <a:r>
            <a:rPr lang="en-US" sz="1600">
              <a:sym typeface="Wingdings" panose="05000000000000000000" pitchFamily="2" charset="2"/>
            </a:rPr>
            <a:t></a:t>
          </a:r>
          <a:r>
            <a:rPr lang="el-GR" sz="1600"/>
            <a:t> εκμετάλλευση οικονομιών κλίμακας και φάσματος</a:t>
          </a:r>
          <a:endParaRPr lang="en-US" sz="1600"/>
        </a:p>
      </dgm:t>
    </dgm:pt>
    <dgm:pt modelId="{7B2E8FEE-0555-4F76-A56C-17ADA7EC2AB4}" type="parTrans" cxnId="{ED9B8AE0-251E-467B-A1DE-E6E6E43E23F9}">
      <dgm:prSet/>
      <dgm:spPr/>
      <dgm:t>
        <a:bodyPr/>
        <a:lstStyle/>
        <a:p>
          <a:endParaRPr lang="en-US"/>
        </a:p>
      </dgm:t>
    </dgm:pt>
    <dgm:pt modelId="{3EBC3F31-2BC7-488F-BDC0-491C81F72B3C}" type="sibTrans" cxnId="{ED9B8AE0-251E-467B-A1DE-E6E6E43E23F9}">
      <dgm:prSet/>
      <dgm:spPr/>
      <dgm:t>
        <a:bodyPr/>
        <a:lstStyle/>
        <a:p>
          <a:endParaRPr lang="en-US"/>
        </a:p>
      </dgm:t>
    </dgm:pt>
    <dgm:pt modelId="{2EB50075-1084-4EA8-94EE-4D33E7C94D47}">
      <dgm:prSet custT="1"/>
      <dgm:spPr/>
      <dgm:t>
        <a:bodyPr/>
        <a:lstStyle/>
        <a:p>
          <a:r>
            <a:rPr lang="el-GR" sz="1600"/>
            <a:t>Μείωση κόστους εμπορικής προώθησης και τιμολόγησης (π.χ. </a:t>
          </a:r>
          <a:r>
            <a:rPr lang="en-US" sz="1600"/>
            <a:t>Triple play)</a:t>
          </a:r>
        </a:p>
      </dgm:t>
    </dgm:pt>
    <dgm:pt modelId="{D22E34E9-A7B9-4B72-A30E-E8FC793E86CC}" type="parTrans" cxnId="{F0260316-F718-46B2-A3B2-808ED153CEE1}">
      <dgm:prSet/>
      <dgm:spPr/>
      <dgm:t>
        <a:bodyPr/>
        <a:lstStyle/>
        <a:p>
          <a:endParaRPr lang="en-US"/>
        </a:p>
      </dgm:t>
    </dgm:pt>
    <dgm:pt modelId="{C09B659F-432E-40C8-9417-7285B44855EB}" type="sibTrans" cxnId="{F0260316-F718-46B2-A3B2-808ED153CEE1}">
      <dgm:prSet/>
      <dgm:spPr/>
      <dgm:t>
        <a:bodyPr/>
        <a:lstStyle/>
        <a:p>
          <a:endParaRPr lang="en-US"/>
        </a:p>
      </dgm:t>
    </dgm:pt>
    <dgm:pt modelId="{E0572BB4-04C7-4E71-BCCC-34D1595951AA}">
      <dgm:prSet custT="1"/>
      <dgm:spPr/>
      <dgm:t>
        <a:bodyPr/>
        <a:lstStyle/>
        <a:p>
          <a:r>
            <a:rPr lang="el-GR" sz="1600"/>
            <a:t>Τεχνική εμπορικής προώθησης </a:t>
          </a:r>
          <a:r>
            <a:rPr lang="en-US" sz="1600"/>
            <a:t>(</a:t>
          </a:r>
          <a:r>
            <a:rPr lang="el-GR" sz="1600"/>
            <a:t>π.χ. εφημερίδες και περιοδικά, ταξιδιωτικά πακέτα)</a:t>
          </a:r>
          <a:endParaRPr lang="en-US" sz="1600"/>
        </a:p>
      </dgm:t>
    </dgm:pt>
    <dgm:pt modelId="{6F29C248-B074-43DA-94BA-F1740EB41357}" type="parTrans" cxnId="{3E662244-565C-43E3-82D2-3E7C26CED6C5}">
      <dgm:prSet/>
      <dgm:spPr/>
      <dgm:t>
        <a:bodyPr/>
        <a:lstStyle/>
        <a:p>
          <a:endParaRPr lang="en-US"/>
        </a:p>
      </dgm:t>
    </dgm:pt>
    <dgm:pt modelId="{522135CA-B758-4D2A-9E8F-E684487DD742}" type="sibTrans" cxnId="{3E662244-565C-43E3-82D2-3E7C26CED6C5}">
      <dgm:prSet/>
      <dgm:spPr/>
      <dgm:t>
        <a:bodyPr/>
        <a:lstStyle/>
        <a:p>
          <a:endParaRPr lang="en-US"/>
        </a:p>
      </dgm:t>
    </dgm:pt>
    <dgm:pt modelId="{02ABFE98-CDCF-42E9-8E53-1220C9B504D5}">
      <dgm:prSet custT="1"/>
      <dgm:spPr/>
      <dgm:t>
        <a:bodyPr/>
        <a:lstStyle/>
        <a:p>
          <a:r>
            <a:rPr lang="el-GR" sz="1600"/>
            <a:t>Προστασίας φήμης μέσω διασφάλισης ελέγχου ποιότητας</a:t>
          </a:r>
          <a:endParaRPr lang="en-US" sz="1600"/>
        </a:p>
      </dgm:t>
    </dgm:pt>
    <dgm:pt modelId="{D5335DC5-780E-4363-BDED-F82BC2EE0D20}" type="parTrans" cxnId="{E05E7FD0-1797-43D8-9804-2D8C7B63FE1A}">
      <dgm:prSet/>
      <dgm:spPr/>
      <dgm:t>
        <a:bodyPr/>
        <a:lstStyle/>
        <a:p>
          <a:endParaRPr lang="en-US"/>
        </a:p>
      </dgm:t>
    </dgm:pt>
    <dgm:pt modelId="{2D18B817-1029-4163-BE4F-8C2772C74E0A}" type="sibTrans" cxnId="{E05E7FD0-1797-43D8-9804-2D8C7B63FE1A}">
      <dgm:prSet/>
      <dgm:spPr/>
      <dgm:t>
        <a:bodyPr/>
        <a:lstStyle/>
        <a:p>
          <a:endParaRPr lang="en-US"/>
        </a:p>
      </dgm:t>
    </dgm:pt>
    <dgm:pt modelId="{36E0DF2E-15CC-485E-A5B5-03CEE7D0DD2D}">
      <dgm:prSet custT="1"/>
      <dgm:spPr/>
      <dgm:t>
        <a:bodyPr/>
        <a:lstStyle/>
        <a:p>
          <a:r>
            <a:rPr lang="el-GR" sz="1600" b="1"/>
            <a:t>Αρνητικές επιδράσεις</a:t>
          </a:r>
          <a:endParaRPr lang="en-US" sz="1600"/>
        </a:p>
      </dgm:t>
    </dgm:pt>
    <dgm:pt modelId="{32D5150F-F3E2-4381-8E43-62B94F764340}" type="parTrans" cxnId="{2E43642D-A2A1-4AC9-8E58-A164ECE527B1}">
      <dgm:prSet/>
      <dgm:spPr/>
      <dgm:t>
        <a:bodyPr/>
        <a:lstStyle/>
        <a:p>
          <a:endParaRPr lang="en-US"/>
        </a:p>
      </dgm:t>
    </dgm:pt>
    <dgm:pt modelId="{B16EB1AF-172B-41C3-A07D-6803CE066019}" type="sibTrans" cxnId="{2E43642D-A2A1-4AC9-8E58-A164ECE527B1}">
      <dgm:prSet/>
      <dgm:spPr/>
      <dgm:t>
        <a:bodyPr/>
        <a:lstStyle/>
        <a:p>
          <a:endParaRPr lang="en-US"/>
        </a:p>
      </dgm:t>
    </dgm:pt>
    <dgm:pt modelId="{31DD5AC5-45BD-42F9-AD63-5EA34B44F8A1}">
      <dgm:prSet custT="1"/>
      <dgm:spPr/>
      <dgm:t>
        <a:bodyPr/>
        <a:lstStyle/>
        <a:p>
          <a:r>
            <a:rPr lang="el-GR" sz="1600"/>
            <a:t>Άσκηση δύναμης στην αγορά του δεσμεύοντος προϊόντος </a:t>
          </a:r>
          <a:r>
            <a:rPr lang="el-GR" sz="1600">
              <a:sym typeface="Wingdings" panose="05000000000000000000" pitchFamily="2" charset="2"/>
            </a:rPr>
            <a:t></a:t>
          </a:r>
          <a:r>
            <a:rPr lang="el-GR" sz="1600"/>
            <a:t> Αποκλεισμός ανταγωνιστών από την αγορά του δεσμευμένου προϊόντος (</a:t>
          </a:r>
          <a:r>
            <a:rPr lang="en-US" sz="1600"/>
            <a:t>leverage)</a:t>
          </a:r>
        </a:p>
      </dgm:t>
    </dgm:pt>
    <dgm:pt modelId="{81224D9E-5E8B-48BE-8E29-25166ACB46FE}" type="parTrans" cxnId="{96A1887E-2923-4CEF-8510-D58F7F3B3D34}">
      <dgm:prSet/>
      <dgm:spPr/>
      <dgm:t>
        <a:bodyPr/>
        <a:lstStyle/>
        <a:p>
          <a:endParaRPr lang="en-US"/>
        </a:p>
      </dgm:t>
    </dgm:pt>
    <dgm:pt modelId="{4AFDD810-AC16-4579-AF0C-1F443C37EE00}" type="sibTrans" cxnId="{96A1887E-2923-4CEF-8510-D58F7F3B3D34}">
      <dgm:prSet/>
      <dgm:spPr/>
      <dgm:t>
        <a:bodyPr/>
        <a:lstStyle/>
        <a:p>
          <a:endParaRPr lang="en-US"/>
        </a:p>
      </dgm:t>
    </dgm:pt>
    <dgm:pt modelId="{9C05E2E3-59BD-4765-ACA2-48908CD51A51}">
      <dgm:prSet custT="1"/>
      <dgm:spPr/>
      <dgm:t>
        <a:bodyPr/>
        <a:lstStyle/>
        <a:p>
          <a:r>
            <a:rPr lang="el-GR" sz="1600"/>
            <a:t>Δημιουργία εμποδίων εισόδου στην αγορά</a:t>
          </a:r>
          <a:endParaRPr lang="en-US" sz="1600"/>
        </a:p>
      </dgm:t>
    </dgm:pt>
    <dgm:pt modelId="{262BFBB4-02F2-42B6-93F7-ABBEAFDC523F}" type="parTrans" cxnId="{673E0166-3800-4A3E-BAC7-7A2B051A3FAD}">
      <dgm:prSet/>
      <dgm:spPr/>
      <dgm:t>
        <a:bodyPr/>
        <a:lstStyle/>
        <a:p>
          <a:endParaRPr lang="en-US"/>
        </a:p>
      </dgm:t>
    </dgm:pt>
    <dgm:pt modelId="{ACE4DFF0-1BFA-4D2C-8984-02054D3BE375}" type="sibTrans" cxnId="{673E0166-3800-4A3E-BAC7-7A2B051A3FAD}">
      <dgm:prSet/>
      <dgm:spPr/>
      <dgm:t>
        <a:bodyPr/>
        <a:lstStyle/>
        <a:p>
          <a:endParaRPr lang="en-US"/>
        </a:p>
      </dgm:t>
    </dgm:pt>
    <dgm:pt modelId="{42D23B6C-C1F4-43DA-B618-B12F55418934}">
      <dgm:prSet custT="1"/>
      <dgm:spPr/>
      <dgm:t>
        <a:bodyPr/>
        <a:lstStyle/>
        <a:p>
          <a:r>
            <a:rPr lang="el-GR" sz="1600"/>
            <a:t>Περιορισμός επιλογών για καταναλωτές</a:t>
          </a:r>
          <a:endParaRPr lang="en-US" sz="1600"/>
        </a:p>
      </dgm:t>
    </dgm:pt>
    <dgm:pt modelId="{C8A84A76-8A5C-4AD9-9EC6-6240B3076CF7}" type="parTrans" cxnId="{3AFD25C3-FB7E-4951-B4AD-C917A48BDB47}">
      <dgm:prSet/>
      <dgm:spPr/>
      <dgm:t>
        <a:bodyPr/>
        <a:lstStyle/>
        <a:p>
          <a:endParaRPr lang="en-US"/>
        </a:p>
      </dgm:t>
    </dgm:pt>
    <dgm:pt modelId="{FCAC81AD-3060-42B3-B670-89D5C83D17B3}" type="sibTrans" cxnId="{3AFD25C3-FB7E-4951-B4AD-C917A48BDB47}">
      <dgm:prSet/>
      <dgm:spPr/>
      <dgm:t>
        <a:bodyPr/>
        <a:lstStyle/>
        <a:p>
          <a:endParaRPr lang="en-US"/>
        </a:p>
      </dgm:t>
    </dgm:pt>
    <dgm:pt modelId="{1C1C7BBE-E61F-4BB5-B4FC-4C53DD5158E9}" type="pres">
      <dgm:prSet presAssocID="{DA7731F5-5308-4C9E-A67B-549F2A701E9A}" presName="linear" presStyleCnt="0">
        <dgm:presLayoutVars>
          <dgm:dir/>
          <dgm:animLvl val="lvl"/>
          <dgm:resizeHandles val="exact"/>
        </dgm:presLayoutVars>
      </dgm:prSet>
      <dgm:spPr/>
    </dgm:pt>
    <dgm:pt modelId="{9235B689-11E5-48D3-B8F6-798DEDCF88B5}" type="pres">
      <dgm:prSet presAssocID="{CA80A3A9-5FA8-4E85-9951-05F2A91C7D3E}" presName="parentLin" presStyleCnt="0"/>
      <dgm:spPr/>
    </dgm:pt>
    <dgm:pt modelId="{D4A63685-721E-40F0-A143-96A4586DB6D6}" type="pres">
      <dgm:prSet presAssocID="{CA80A3A9-5FA8-4E85-9951-05F2A91C7D3E}" presName="parentLeftMargin" presStyleLbl="node1" presStyleIdx="0" presStyleCnt="2"/>
      <dgm:spPr/>
    </dgm:pt>
    <dgm:pt modelId="{138641F1-7850-476E-8DF5-C2910E2633EA}" type="pres">
      <dgm:prSet presAssocID="{CA80A3A9-5FA8-4E85-9951-05F2A91C7D3E}" presName="parentText" presStyleLbl="node1" presStyleIdx="0" presStyleCnt="2" custScaleY="289347">
        <dgm:presLayoutVars>
          <dgm:chMax val="0"/>
          <dgm:bulletEnabled val="1"/>
        </dgm:presLayoutVars>
      </dgm:prSet>
      <dgm:spPr/>
    </dgm:pt>
    <dgm:pt modelId="{B5464EB1-FD3D-4971-BDA7-EED48513A8D4}" type="pres">
      <dgm:prSet presAssocID="{CA80A3A9-5FA8-4E85-9951-05F2A91C7D3E}" presName="negativeSpace" presStyleCnt="0"/>
      <dgm:spPr/>
    </dgm:pt>
    <dgm:pt modelId="{97EF446F-9F73-458B-86A0-FE6930E9EF93}" type="pres">
      <dgm:prSet presAssocID="{CA80A3A9-5FA8-4E85-9951-05F2A91C7D3E}" presName="childText" presStyleLbl="conFgAcc1" presStyleIdx="0" presStyleCnt="2">
        <dgm:presLayoutVars>
          <dgm:bulletEnabled val="1"/>
        </dgm:presLayoutVars>
      </dgm:prSet>
      <dgm:spPr/>
    </dgm:pt>
    <dgm:pt modelId="{20135D9C-FA7B-42DF-948E-371D5E8383DC}" type="pres">
      <dgm:prSet presAssocID="{9A0C22B7-441C-440E-B9F8-479ED7CE06C0}" presName="spaceBetweenRectangles" presStyleCnt="0"/>
      <dgm:spPr/>
    </dgm:pt>
    <dgm:pt modelId="{78B5000E-03C6-4DB5-8239-881DE5C66383}" type="pres">
      <dgm:prSet presAssocID="{36E0DF2E-15CC-485E-A5B5-03CEE7D0DD2D}" presName="parentLin" presStyleCnt="0"/>
      <dgm:spPr/>
    </dgm:pt>
    <dgm:pt modelId="{800C7D26-9F54-41C5-86AA-5183C5AD191F}" type="pres">
      <dgm:prSet presAssocID="{36E0DF2E-15CC-485E-A5B5-03CEE7D0DD2D}" presName="parentLeftMargin" presStyleLbl="node1" presStyleIdx="0" presStyleCnt="2"/>
      <dgm:spPr/>
    </dgm:pt>
    <dgm:pt modelId="{C2D41DE6-0889-482C-B5D7-1ECDDE314BCA}" type="pres">
      <dgm:prSet presAssocID="{36E0DF2E-15CC-485E-A5B5-03CEE7D0DD2D}" presName="parentText" presStyleLbl="node1" presStyleIdx="1" presStyleCnt="2" custScaleY="239515">
        <dgm:presLayoutVars>
          <dgm:chMax val="0"/>
          <dgm:bulletEnabled val="1"/>
        </dgm:presLayoutVars>
      </dgm:prSet>
      <dgm:spPr/>
    </dgm:pt>
    <dgm:pt modelId="{1A2E3348-E348-409C-9AAD-02968669F368}" type="pres">
      <dgm:prSet presAssocID="{36E0DF2E-15CC-485E-A5B5-03CEE7D0DD2D}" presName="negativeSpace" presStyleCnt="0"/>
      <dgm:spPr/>
    </dgm:pt>
    <dgm:pt modelId="{903D8326-1269-4437-AEE3-4634BBCA16BD}" type="pres">
      <dgm:prSet presAssocID="{36E0DF2E-15CC-485E-A5B5-03CEE7D0DD2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5212803-1DB4-4547-8516-D135A6C88FC0}" type="presOf" srcId="{CA80A3A9-5FA8-4E85-9951-05F2A91C7D3E}" destId="{138641F1-7850-476E-8DF5-C2910E2633EA}" srcOrd="1" destOrd="0" presId="urn:microsoft.com/office/officeart/2005/8/layout/list1"/>
    <dgm:cxn modelId="{41E8630B-138D-408E-8E81-AC9833763408}" type="presOf" srcId="{53EBCE9A-2209-42DF-9C03-B869E0BD32E6}" destId="{97EF446F-9F73-458B-86A0-FE6930E9EF93}" srcOrd="0" destOrd="4" presId="urn:microsoft.com/office/officeart/2005/8/layout/list1"/>
    <dgm:cxn modelId="{F0260316-F718-46B2-A3B2-808ED153CEE1}" srcId="{75FE7936-9376-4404-AA21-CD7437AA4A15}" destId="{2EB50075-1084-4EA8-94EE-4D33E7C94D47}" srcOrd="1" destOrd="0" parTransId="{D22E34E9-A7B9-4B72-A30E-E8FC793E86CC}" sibTransId="{C09B659F-432E-40C8-9417-7285B44855EB}"/>
    <dgm:cxn modelId="{D7A04E21-D646-4D54-AA47-D8BEAABB0067}" srcId="{CA80A3A9-5FA8-4E85-9951-05F2A91C7D3E}" destId="{34D95EA9-5662-4480-9FCA-A0A98FE7E26F}" srcOrd="0" destOrd="0" parTransId="{4C7164C6-96CA-4AFB-B008-1622681F5251}" sibTransId="{9F83711D-6889-4906-BA4E-2266C8D87D5E}"/>
    <dgm:cxn modelId="{2E43642D-A2A1-4AC9-8E58-A164ECE527B1}" srcId="{DA7731F5-5308-4C9E-A67B-549F2A701E9A}" destId="{36E0DF2E-15CC-485E-A5B5-03CEE7D0DD2D}" srcOrd="1" destOrd="0" parTransId="{32D5150F-F3E2-4381-8E43-62B94F764340}" sibTransId="{B16EB1AF-172B-41C3-A07D-6803CE066019}"/>
    <dgm:cxn modelId="{7E175C34-D559-4380-BD3E-15EAEC479F9D}" srcId="{34D95EA9-5662-4480-9FCA-A0A98FE7E26F}" destId="{F6C57565-2B7D-402F-8EBD-A4FDD0CB1C2F}" srcOrd="1" destOrd="0" parTransId="{A28D20F2-5851-4078-85E8-1896FE95D1AC}" sibTransId="{541B073A-0E96-4B1E-AA66-4ED4E98DCFE4}"/>
    <dgm:cxn modelId="{BACB023B-F89F-4336-AD55-AB0194E7F66B}" type="presOf" srcId="{1B9D3FCC-EDB8-4585-845F-CE7DDFE5F88C}" destId="{97EF446F-9F73-458B-86A0-FE6930E9EF93}" srcOrd="0" destOrd="1" presId="urn:microsoft.com/office/officeart/2005/8/layout/list1"/>
    <dgm:cxn modelId="{F7B39F40-4F66-4C1B-9FD1-4B581C74586F}" type="presOf" srcId="{2EB50075-1084-4EA8-94EE-4D33E7C94D47}" destId="{97EF446F-9F73-458B-86A0-FE6930E9EF93}" srcOrd="0" destOrd="5" presId="urn:microsoft.com/office/officeart/2005/8/layout/list1"/>
    <dgm:cxn modelId="{64CE945C-8FEC-4133-A0C0-83AC4976BB3D}" srcId="{DA7731F5-5308-4C9E-A67B-549F2A701E9A}" destId="{CA80A3A9-5FA8-4E85-9951-05F2A91C7D3E}" srcOrd="0" destOrd="0" parTransId="{2C52CD1C-66BE-433C-9CB6-ECDE4C24BAD7}" sibTransId="{9A0C22B7-441C-440E-B9F8-479ED7CE06C0}"/>
    <dgm:cxn modelId="{B819615E-A7CD-433E-A98B-B27CA6A25939}" type="presOf" srcId="{E0572BB4-04C7-4E71-BCCC-34D1595951AA}" destId="{97EF446F-9F73-458B-86A0-FE6930E9EF93}" srcOrd="0" destOrd="6" presId="urn:microsoft.com/office/officeart/2005/8/layout/list1"/>
    <dgm:cxn modelId="{167A7041-5663-4203-B2CD-8457A0C1F220}" srcId="{34D95EA9-5662-4480-9FCA-A0A98FE7E26F}" destId="{1B9D3FCC-EDB8-4585-845F-CE7DDFE5F88C}" srcOrd="0" destOrd="0" parTransId="{55CD6998-C3C9-41CE-A40D-F9D64168C755}" sibTransId="{78A2FE37-DB95-4D89-B19C-1D6160D82449}"/>
    <dgm:cxn modelId="{3E662244-565C-43E3-82D2-3E7C26CED6C5}" srcId="{75FE7936-9376-4404-AA21-CD7437AA4A15}" destId="{E0572BB4-04C7-4E71-BCCC-34D1595951AA}" srcOrd="2" destOrd="0" parTransId="{6F29C248-B074-43DA-94BA-F1740EB41357}" sibTransId="{522135CA-B758-4D2A-9E8F-E684487DD742}"/>
    <dgm:cxn modelId="{673E0166-3800-4A3E-BAC7-7A2B051A3FAD}" srcId="{36E0DF2E-15CC-485E-A5B5-03CEE7D0DD2D}" destId="{9C05E2E3-59BD-4765-ACA2-48908CD51A51}" srcOrd="1" destOrd="0" parTransId="{262BFBB4-02F2-42B6-93F7-ABBEAFDC523F}" sibTransId="{ACE4DFF0-1BFA-4D2C-8984-02054D3BE375}"/>
    <dgm:cxn modelId="{FF16844A-7F39-4BB0-975F-214D8A1FEFFA}" type="presOf" srcId="{42D23B6C-C1F4-43DA-B618-B12F55418934}" destId="{903D8326-1269-4437-AEE3-4634BBCA16BD}" srcOrd="0" destOrd="2" presId="urn:microsoft.com/office/officeart/2005/8/layout/list1"/>
    <dgm:cxn modelId="{2671E34B-EC8D-4B08-B163-FAE2861AEA00}" type="presOf" srcId="{34D95EA9-5662-4480-9FCA-A0A98FE7E26F}" destId="{97EF446F-9F73-458B-86A0-FE6930E9EF93}" srcOrd="0" destOrd="0" presId="urn:microsoft.com/office/officeart/2005/8/layout/list1"/>
    <dgm:cxn modelId="{17C0177B-890D-4F8A-AA1F-D127CB4648C9}" type="presOf" srcId="{36E0DF2E-15CC-485E-A5B5-03CEE7D0DD2D}" destId="{800C7D26-9F54-41C5-86AA-5183C5AD191F}" srcOrd="0" destOrd="0" presId="urn:microsoft.com/office/officeart/2005/8/layout/list1"/>
    <dgm:cxn modelId="{01BEAC7C-11E4-40D2-B426-7917B79B513D}" type="presOf" srcId="{F6C57565-2B7D-402F-8EBD-A4FDD0CB1C2F}" destId="{97EF446F-9F73-458B-86A0-FE6930E9EF93}" srcOrd="0" destOrd="2" presId="urn:microsoft.com/office/officeart/2005/8/layout/list1"/>
    <dgm:cxn modelId="{96A1887E-2923-4CEF-8510-D58F7F3B3D34}" srcId="{36E0DF2E-15CC-485E-A5B5-03CEE7D0DD2D}" destId="{31DD5AC5-45BD-42F9-AD63-5EA34B44F8A1}" srcOrd="0" destOrd="0" parTransId="{81224D9E-5E8B-48BE-8E29-25166ACB46FE}" sibTransId="{4AFDD810-AC16-4579-AF0C-1F443C37EE00}"/>
    <dgm:cxn modelId="{F6D495A2-5D94-4DAD-8FCC-2F968E66D722}" type="presOf" srcId="{CA80A3A9-5FA8-4E85-9951-05F2A91C7D3E}" destId="{D4A63685-721E-40F0-A143-96A4586DB6D6}" srcOrd="0" destOrd="0" presId="urn:microsoft.com/office/officeart/2005/8/layout/list1"/>
    <dgm:cxn modelId="{E70C0FC1-9121-4D53-9D04-1A0549D58991}" srcId="{CA80A3A9-5FA8-4E85-9951-05F2A91C7D3E}" destId="{75FE7936-9376-4404-AA21-CD7437AA4A15}" srcOrd="1" destOrd="0" parTransId="{AF1DCECA-48EB-400F-9824-32950A37D1F8}" sibTransId="{3563D30C-53C4-456A-AB86-0E783E95BFB5}"/>
    <dgm:cxn modelId="{3AFD25C3-FB7E-4951-B4AD-C917A48BDB47}" srcId="{36E0DF2E-15CC-485E-A5B5-03CEE7D0DD2D}" destId="{42D23B6C-C1F4-43DA-B618-B12F55418934}" srcOrd="2" destOrd="0" parTransId="{C8A84A76-8A5C-4AD9-9EC6-6240B3076CF7}" sibTransId="{FCAC81AD-3060-42B3-B670-89D5C83D17B3}"/>
    <dgm:cxn modelId="{4CB95FC8-2C4D-4C75-B385-00CC3374C357}" type="presOf" srcId="{9C05E2E3-59BD-4765-ACA2-48908CD51A51}" destId="{903D8326-1269-4437-AEE3-4634BBCA16BD}" srcOrd="0" destOrd="1" presId="urn:microsoft.com/office/officeart/2005/8/layout/list1"/>
    <dgm:cxn modelId="{E05E7FD0-1797-43D8-9804-2D8C7B63FE1A}" srcId="{75FE7936-9376-4404-AA21-CD7437AA4A15}" destId="{02ABFE98-CDCF-42E9-8E53-1220C9B504D5}" srcOrd="3" destOrd="0" parTransId="{D5335DC5-780E-4363-BDED-F82BC2EE0D20}" sibTransId="{2D18B817-1029-4163-BE4F-8C2772C74E0A}"/>
    <dgm:cxn modelId="{46B8BAD5-AE48-4B2B-8257-B3356A71618C}" type="presOf" srcId="{31DD5AC5-45BD-42F9-AD63-5EA34B44F8A1}" destId="{903D8326-1269-4437-AEE3-4634BBCA16BD}" srcOrd="0" destOrd="0" presId="urn:microsoft.com/office/officeart/2005/8/layout/list1"/>
    <dgm:cxn modelId="{ED9B8AE0-251E-467B-A1DE-E6E6E43E23F9}" srcId="{75FE7936-9376-4404-AA21-CD7437AA4A15}" destId="{53EBCE9A-2209-42DF-9C03-B869E0BD32E6}" srcOrd="0" destOrd="0" parTransId="{7B2E8FEE-0555-4F76-A56C-17ADA7EC2AB4}" sibTransId="{3EBC3F31-2BC7-488F-BDC0-491C81F72B3C}"/>
    <dgm:cxn modelId="{A2D69FF2-1724-4DC4-BE0C-726B963BCC4F}" type="presOf" srcId="{36E0DF2E-15CC-485E-A5B5-03CEE7D0DD2D}" destId="{C2D41DE6-0889-482C-B5D7-1ECDDE314BCA}" srcOrd="1" destOrd="0" presId="urn:microsoft.com/office/officeart/2005/8/layout/list1"/>
    <dgm:cxn modelId="{97ABE5F7-46EF-418F-BCAF-45695CE9B28A}" type="presOf" srcId="{DA7731F5-5308-4C9E-A67B-549F2A701E9A}" destId="{1C1C7BBE-E61F-4BB5-B4FC-4C53DD5158E9}" srcOrd="0" destOrd="0" presId="urn:microsoft.com/office/officeart/2005/8/layout/list1"/>
    <dgm:cxn modelId="{625F78FA-9B3D-49E9-AB23-4EF5FC1F0E60}" type="presOf" srcId="{02ABFE98-CDCF-42E9-8E53-1220C9B504D5}" destId="{97EF446F-9F73-458B-86A0-FE6930E9EF93}" srcOrd="0" destOrd="7" presId="urn:microsoft.com/office/officeart/2005/8/layout/list1"/>
    <dgm:cxn modelId="{513FB8FF-381C-43CA-9447-3D142E3D2105}" type="presOf" srcId="{75FE7936-9376-4404-AA21-CD7437AA4A15}" destId="{97EF446F-9F73-458B-86A0-FE6930E9EF93}" srcOrd="0" destOrd="3" presId="urn:microsoft.com/office/officeart/2005/8/layout/list1"/>
    <dgm:cxn modelId="{DB81B7B0-CED0-40B5-81C3-D7D247BD6182}" type="presParOf" srcId="{1C1C7BBE-E61F-4BB5-B4FC-4C53DD5158E9}" destId="{9235B689-11E5-48D3-B8F6-798DEDCF88B5}" srcOrd="0" destOrd="0" presId="urn:microsoft.com/office/officeart/2005/8/layout/list1"/>
    <dgm:cxn modelId="{2A7DBBBE-755B-4F67-B5F8-35BC875201FD}" type="presParOf" srcId="{9235B689-11E5-48D3-B8F6-798DEDCF88B5}" destId="{D4A63685-721E-40F0-A143-96A4586DB6D6}" srcOrd="0" destOrd="0" presId="urn:microsoft.com/office/officeart/2005/8/layout/list1"/>
    <dgm:cxn modelId="{BF18D186-A09C-414C-86D7-4E14B152AE7A}" type="presParOf" srcId="{9235B689-11E5-48D3-B8F6-798DEDCF88B5}" destId="{138641F1-7850-476E-8DF5-C2910E2633EA}" srcOrd="1" destOrd="0" presId="urn:microsoft.com/office/officeart/2005/8/layout/list1"/>
    <dgm:cxn modelId="{1524871D-8191-46E5-B58C-A93E7E06C1EB}" type="presParOf" srcId="{1C1C7BBE-E61F-4BB5-B4FC-4C53DD5158E9}" destId="{B5464EB1-FD3D-4971-BDA7-EED48513A8D4}" srcOrd="1" destOrd="0" presId="urn:microsoft.com/office/officeart/2005/8/layout/list1"/>
    <dgm:cxn modelId="{26C416CE-E818-408D-93F5-5742FB23FD67}" type="presParOf" srcId="{1C1C7BBE-E61F-4BB5-B4FC-4C53DD5158E9}" destId="{97EF446F-9F73-458B-86A0-FE6930E9EF93}" srcOrd="2" destOrd="0" presId="urn:microsoft.com/office/officeart/2005/8/layout/list1"/>
    <dgm:cxn modelId="{90E16CD5-888E-4EA8-A508-3D70ECA89759}" type="presParOf" srcId="{1C1C7BBE-E61F-4BB5-B4FC-4C53DD5158E9}" destId="{20135D9C-FA7B-42DF-948E-371D5E8383DC}" srcOrd="3" destOrd="0" presId="urn:microsoft.com/office/officeart/2005/8/layout/list1"/>
    <dgm:cxn modelId="{95846672-C7A2-429D-9B78-DB91A1299DCF}" type="presParOf" srcId="{1C1C7BBE-E61F-4BB5-B4FC-4C53DD5158E9}" destId="{78B5000E-03C6-4DB5-8239-881DE5C66383}" srcOrd="4" destOrd="0" presId="urn:microsoft.com/office/officeart/2005/8/layout/list1"/>
    <dgm:cxn modelId="{3D6EFDAF-C8B7-4D35-9AE6-4A03D126C3D8}" type="presParOf" srcId="{78B5000E-03C6-4DB5-8239-881DE5C66383}" destId="{800C7D26-9F54-41C5-86AA-5183C5AD191F}" srcOrd="0" destOrd="0" presId="urn:microsoft.com/office/officeart/2005/8/layout/list1"/>
    <dgm:cxn modelId="{E5292658-C5AF-4510-81FE-5F6124788E81}" type="presParOf" srcId="{78B5000E-03C6-4DB5-8239-881DE5C66383}" destId="{C2D41DE6-0889-482C-B5D7-1ECDDE314BCA}" srcOrd="1" destOrd="0" presId="urn:microsoft.com/office/officeart/2005/8/layout/list1"/>
    <dgm:cxn modelId="{23AB728D-287E-4CD3-80A2-34AA837B7D50}" type="presParOf" srcId="{1C1C7BBE-E61F-4BB5-B4FC-4C53DD5158E9}" destId="{1A2E3348-E348-409C-9AAD-02968669F368}" srcOrd="5" destOrd="0" presId="urn:microsoft.com/office/officeart/2005/8/layout/list1"/>
    <dgm:cxn modelId="{71496CCF-5CED-4C31-9CAF-DE0B20E325B1}" type="presParOf" srcId="{1C1C7BBE-E61F-4BB5-B4FC-4C53DD5158E9}" destId="{903D8326-1269-4437-AEE3-4634BBCA16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43FBA-F9BE-4002-A502-9DFBE899771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DE8F7A-4203-461B-937E-A3DCFE0BE4E5}">
      <dgm:prSet/>
      <dgm:spPr/>
      <dgm:t>
        <a:bodyPr/>
        <a:lstStyle/>
        <a:p>
          <a:r>
            <a:rPr lang="el-GR" b="1"/>
            <a:t>Νομική προσέγγιση</a:t>
          </a:r>
          <a:endParaRPr lang="en-US"/>
        </a:p>
      </dgm:t>
    </dgm:pt>
    <dgm:pt modelId="{0ACC3D85-7C4A-486D-9CBF-B6461396F2D9}" type="parTrans" cxnId="{298B72DC-9657-4A38-A40E-BDB0F1844FBA}">
      <dgm:prSet/>
      <dgm:spPr/>
      <dgm:t>
        <a:bodyPr/>
        <a:lstStyle/>
        <a:p>
          <a:endParaRPr lang="en-US"/>
        </a:p>
      </dgm:t>
    </dgm:pt>
    <dgm:pt modelId="{CD708DAD-3C1F-42FE-9F41-7C0FE7DCD12C}" type="sibTrans" cxnId="{298B72DC-9657-4A38-A40E-BDB0F1844FBA}">
      <dgm:prSet/>
      <dgm:spPr/>
      <dgm:t>
        <a:bodyPr/>
        <a:lstStyle/>
        <a:p>
          <a:endParaRPr lang="en-US"/>
        </a:p>
      </dgm:t>
    </dgm:pt>
    <dgm:pt modelId="{C115CAB7-160C-440D-9EF0-4AE94E2D7116}">
      <dgm:prSet/>
      <dgm:spPr/>
      <dgm:t>
        <a:bodyPr/>
        <a:lstStyle/>
        <a:p>
          <a:r>
            <a:rPr lang="el-GR"/>
            <a:t>Δεσπόζουσα θέση σημαίνει</a:t>
          </a:r>
          <a:r>
            <a:rPr lang="en-GB"/>
            <a:t> </a:t>
          </a:r>
          <a:r>
            <a:rPr lang="el-GR"/>
            <a:t>τη θέση</a:t>
          </a:r>
          <a:r>
            <a:rPr lang="el-GR" b="1"/>
            <a:t> οικονομικής δύναμης</a:t>
          </a:r>
          <a:r>
            <a:rPr lang="el-GR"/>
            <a:t> που απολαμβάνει η επιχείρηση, που την καθιστά ικανή να </a:t>
          </a:r>
          <a:r>
            <a:rPr lang="el-GR" b="1"/>
            <a:t>παρακωλύει τη διατήρηση αποτελεσματικού ανταγωνισμού</a:t>
          </a:r>
          <a:r>
            <a:rPr lang="el-GR"/>
            <a:t> στη </a:t>
          </a:r>
          <a:r>
            <a:rPr lang="el-GR" b="1"/>
            <a:t>σχετική αγορά</a:t>
          </a:r>
          <a:r>
            <a:rPr lang="el-GR"/>
            <a:t> και της επιτρέπει να ενεργεί σε </a:t>
          </a:r>
          <a:r>
            <a:rPr lang="el-GR" b="1"/>
            <a:t>αισθητό βαθμό</a:t>
          </a:r>
          <a:r>
            <a:rPr lang="el-GR"/>
            <a:t> ανεξάρτητα από τους </a:t>
          </a:r>
          <a:r>
            <a:rPr lang="el-GR" b="1"/>
            <a:t>ανταγωνιστές</a:t>
          </a:r>
          <a:r>
            <a:rPr lang="el-GR"/>
            <a:t> και τους </a:t>
          </a:r>
          <a:r>
            <a:rPr lang="el-GR" b="1"/>
            <a:t>πελάτες</a:t>
          </a:r>
          <a:r>
            <a:rPr lang="el-GR"/>
            <a:t> της και σε τελική ανάλυση ανεξάρτητα από τους </a:t>
          </a:r>
          <a:r>
            <a:rPr lang="el-GR" b="1"/>
            <a:t>καταναλωτές</a:t>
          </a:r>
          <a:r>
            <a:rPr lang="en-GB"/>
            <a:t> (</a:t>
          </a:r>
          <a:r>
            <a:rPr lang="el-GR" b="1"/>
            <a:t>Υπόθεση </a:t>
          </a:r>
          <a:r>
            <a:rPr lang="en-GB" b="1"/>
            <a:t>United Brands</a:t>
          </a:r>
          <a:r>
            <a:rPr lang="en-GB"/>
            <a:t>)</a:t>
          </a:r>
          <a:endParaRPr lang="en-US"/>
        </a:p>
      </dgm:t>
    </dgm:pt>
    <dgm:pt modelId="{42B3B952-3470-4A2E-85BA-A559113E3303}" type="parTrans" cxnId="{B67B18F6-83FE-4C18-A6B0-271D79739C94}">
      <dgm:prSet/>
      <dgm:spPr/>
      <dgm:t>
        <a:bodyPr/>
        <a:lstStyle/>
        <a:p>
          <a:endParaRPr lang="en-US"/>
        </a:p>
      </dgm:t>
    </dgm:pt>
    <dgm:pt modelId="{6681B22B-8B81-4089-B66D-D144D89DA4DA}" type="sibTrans" cxnId="{B67B18F6-83FE-4C18-A6B0-271D79739C94}">
      <dgm:prSet/>
      <dgm:spPr/>
      <dgm:t>
        <a:bodyPr/>
        <a:lstStyle/>
        <a:p>
          <a:endParaRPr lang="en-US"/>
        </a:p>
      </dgm:t>
    </dgm:pt>
    <dgm:pt modelId="{B46B506C-5859-4F4A-BCF2-C2E5C2E703FE}">
      <dgm:prSet/>
      <dgm:spPr/>
      <dgm:t>
        <a:bodyPr/>
        <a:lstStyle/>
        <a:p>
          <a:r>
            <a:rPr lang="el-GR" b="1"/>
            <a:t>Οικονομική προσέγγιση</a:t>
          </a:r>
          <a:endParaRPr lang="en-US"/>
        </a:p>
      </dgm:t>
    </dgm:pt>
    <dgm:pt modelId="{5E119396-01D6-401D-B773-4C8F1A9354BC}" type="parTrans" cxnId="{B6854FF7-81CC-4D86-A194-FE2033329045}">
      <dgm:prSet/>
      <dgm:spPr/>
      <dgm:t>
        <a:bodyPr/>
        <a:lstStyle/>
        <a:p>
          <a:endParaRPr lang="en-US"/>
        </a:p>
      </dgm:t>
    </dgm:pt>
    <dgm:pt modelId="{D7EA8CB5-2EFC-4C00-B0C6-D58AEBB1FB3A}" type="sibTrans" cxnId="{B6854FF7-81CC-4D86-A194-FE2033329045}">
      <dgm:prSet/>
      <dgm:spPr/>
      <dgm:t>
        <a:bodyPr/>
        <a:lstStyle/>
        <a:p>
          <a:endParaRPr lang="en-US"/>
        </a:p>
      </dgm:t>
    </dgm:pt>
    <dgm:pt modelId="{A45A37F1-85AD-4656-834D-8914053AA673}">
      <dgm:prSet/>
      <dgm:spPr/>
      <dgm:t>
        <a:bodyPr/>
        <a:lstStyle/>
        <a:p>
          <a:r>
            <a:rPr lang="el-GR"/>
            <a:t>Η ικανότητα μίας επιχείρησης να καθορίσει τιμές πάνω από το ανταγωνιστικό επίπεδο για μια σημαντική περίοδο</a:t>
          </a:r>
          <a:endParaRPr lang="en-US"/>
        </a:p>
      </dgm:t>
    </dgm:pt>
    <dgm:pt modelId="{A6B0B354-4A4F-4D8C-A20C-1A4E96773DBC}" type="parTrans" cxnId="{28246354-AB26-4147-8D71-8C346913D113}">
      <dgm:prSet/>
      <dgm:spPr/>
      <dgm:t>
        <a:bodyPr/>
        <a:lstStyle/>
        <a:p>
          <a:endParaRPr lang="en-US"/>
        </a:p>
      </dgm:t>
    </dgm:pt>
    <dgm:pt modelId="{6AD530AC-73EB-4CE5-AC47-374A1FA4F580}" type="sibTrans" cxnId="{28246354-AB26-4147-8D71-8C346913D113}">
      <dgm:prSet/>
      <dgm:spPr/>
      <dgm:t>
        <a:bodyPr/>
        <a:lstStyle/>
        <a:p>
          <a:endParaRPr lang="en-US"/>
        </a:p>
      </dgm:t>
    </dgm:pt>
    <dgm:pt modelId="{0E153FF1-8E06-41EA-808B-62423B0199A3}">
      <dgm:prSet/>
      <dgm:spPr/>
      <dgm:t>
        <a:bodyPr/>
        <a:lstStyle/>
        <a:p>
          <a:r>
            <a:rPr lang="el-GR"/>
            <a:t>Δύναμη αγοράς = μονοπωλιακή δύναμη</a:t>
          </a:r>
          <a:endParaRPr lang="en-US"/>
        </a:p>
      </dgm:t>
    </dgm:pt>
    <dgm:pt modelId="{D77F35B3-1A4B-47FC-BEF4-E3D36387AEAC}" type="parTrans" cxnId="{3237DD1E-4EB8-4604-A31A-CC0EB755822B}">
      <dgm:prSet/>
      <dgm:spPr/>
      <dgm:t>
        <a:bodyPr/>
        <a:lstStyle/>
        <a:p>
          <a:endParaRPr lang="en-US"/>
        </a:p>
      </dgm:t>
    </dgm:pt>
    <dgm:pt modelId="{6B414C05-F1F3-489B-9A3A-B8B50DAB5A9E}" type="sibTrans" cxnId="{3237DD1E-4EB8-4604-A31A-CC0EB755822B}">
      <dgm:prSet/>
      <dgm:spPr/>
      <dgm:t>
        <a:bodyPr/>
        <a:lstStyle/>
        <a:p>
          <a:endParaRPr lang="en-US"/>
        </a:p>
      </dgm:t>
    </dgm:pt>
    <dgm:pt modelId="{EEAE43F2-A390-4F44-B912-FF950A63D51D}" type="pres">
      <dgm:prSet presAssocID="{47D43FBA-F9BE-4002-A502-9DFBE8997715}" presName="linear" presStyleCnt="0">
        <dgm:presLayoutVars>
          <dgm:animLvl val="lvl"/>
          <dgm:resizeHandles val="exact"/>
        </dgm:presLayoutVars>
      </dgm:prSet>
      <dgm:spPr/>
    </dgm:pt>
    <dgm:pt modelId="{7B1913B2-E992-4C38-8241-B50A1551955B}" type="pres">
      <dgm:prSet presAssocID="{0CDE8F7A-4203-461B-937E-A3DCFE0BE4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32D32C-E635-492F-B772-60CA30327F7A}" type="pres">
      <dgm:prSet presAssocID="{0CDE8F7A-4203-461B-937E-A3DCFE0BE4E5}" presName="childText" presStyleLbl="revTx" presStyleIdx="0" presStyleCnt="2">
        <dgm:presLayoutVars>
          <dgm:bulletEnabled val="1"/>
        </dgm:presLayoutVars>
      </dgm:prSet>
      <dgm:spPr/>
    </dgm:pt>
    <dgm:pt modelId="{EC2412B8-8450-413C-8C66-E4786C5D5DE9}" type="pres">
      <dgm:prSet presAssocID="{B46B506C-5859-4F4A-BCF2-C2E5C2E703F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6A76C1E-9B46-4DD4-AB6C-A299416DBF1B}" type="pres">
      <dgm:prSet presAssocID="{B46B506C-5859-4F4A-BCF2-C2E5C2E703F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7371016-CE1B-403A-84CC-541F0DF8D1ED}" type="presOf" srcId="{0CDE8F7A-4203-461B-937E-A3DCFE0BE4E5}" destId="{7B1913B2-E992-4C38-8241-B50A1551955B}" srcOrd="0" destOrd="0" presId="urn:microsoft.com/office/officeart/2005/8/layout/vList2"/>
    <dgm:cxn modelId="{3237DD1E-4EB8-4604-A31A-CC0EB755822B}" srcId="{B46B506C-5859-4F4A-BCF2-C2E5C2E703FE}" destId="{0E153FF1-8E06-41EA-808B-62423B0199A3}" srcOrd="1" destOrd="0" parTransId="{D77F35B3-1A4B-47FC-BEF4-E3D36387AEAC}" sibTransId="{6B414C05-F1F3-489B-9A3A-B8B50DAB5A9E}"/>
    <dgm:cxn modelId="{C95DA23B-4FB4-43F8-80D5-6D7B5F4ACA8E}" type="presOf" srcId="{B46B506C-5859-4F4A-BCF2-C2E5C2E703FE}" destId="{EC2412B8-8450-413C-8C66-E4786C5D5DE9}" srcOrd="0" destOrd="0" presId="urn:microsoft.com/office/officeart/2005/8/layout/vList2"/>
    <dgm:cxn modelId="{138E9D42-88F0-4408-A10E-0B3845F75B81}" type="presOf" srcId="{A45A37F1-85AD-4656-834D-8914053AA673}" destId="{86A76C1E-9B46-4DD4-AB6C-A299416DBF1B}" srcOrd="0" destOrd="0" presId="urn:microsoft.com/office/officeart/2005/8/layout/vList2"/>
    <dgm:cxn modelId="{6DD2E06D-25A4-4960-8931-9B281C1A876A}" type="presOf" srcId="{0E153FF1-8E06-41EA-808B-62423B0199A3}" destId="{86A76C1E-9B46-4DD4-AB6C-A299416DBF1B}" srcOrd="0" destOrd="1" presId="urn:microsoft.com/office/officeart/2005/8/layout/vList2"/>
    <dgm:cxn modelId="{28246354-AB26-4147-8D71-8C346913D113}" srcId="{B46B506C-5859-4F4A-BCF2-C2E5C2E703FE}" destId="{A45A37F1-85AD-4656-834D-8914053AA673}" srcOrd="0" destOrd="0" parTransId="{A6B0B354-4A4F-4D8C-A20C-1A4E96773DBC}" sibTransId="{6AD530AC-73EB-4CE5-AC47-374A1FA4F580}"/>
    <dgm:cxn modelId="{EFA78CC7-F97E-4FAA-AF43-950FDF5A6CE4}" type="presOf" srcId="{C115CAB7-160C-440D-9EF0-4AE94E2D7116}" destId="{CC32D32C-E635-492F-B772-60CA30327F7A}" srcOrd="0" destOrd="0" presId="urn:microsoft.com/office/officeart/2005/8/layout/vList2"/>
    <dgm:cxn modelId="{F76133D3-8122-4566-8159-66712E911B8F}" type="presOf" srcId="{47D43FBA-F9BE-4002-A502-9DFBE8997715}" destId="{EEAE43F2-A390-4F44-B912-FF950A63D51D}" srcOrd="0" destOrd="0" presId="urn:microsoft.com/office/officeart/2005/8/layout/vList2"/>
    <dgm:cxn modelId="{298B72DC-9657-4A38-A40E-BDB0F1844FBA}" srcId="{47D43FBA-F9BE-4002-A502-9DFBE8997715}" destId="{0CDE8F7A-4203-461B-937E-A3DCFE0BE4E5}" srcOrd="0" destOrd="0" parTransId="{0ACC3D85-7C4A-486D-9CBF-B6461396F2D9}" sibTransId="{CD708DAD-3C1F-42FE-9F41-7C0FE7DCD12C}"/>
    <dgm:cxn modelId="{B67B18F6-83FE-4C18-A6B0-271D79739C94}" srcId="{0CDE8F7A-4203-461B-937E-A3DCFE0BE4E5}" destId="{C115CAB7-160C-440D-9EF0-4AE94E2D7116}" srcOrd="0" destOrd="0" parTransId="{42B3B952-3470-4A2E-85BA-A559113E3303}" sibTransId="{6681B22B-8B81-4089-B66D-D144D89DA4DA}"/>
    <dgm:cxn modelId="{B6854FF7-81CC-4D86-A194-FE2033329045}" srcId="{47D43FBA-F9BE-4002-A502-9DFBE8997715}" destId="{B46B506C-5859-4F4A-BCF2-C2E5C2E703FE}" srcOrd="1" destOrd="0" parTransId="{5E119396-01D6-401D-B773-4C8F1A9354BC}" sibTransId="{D7EA8CB5-2EFC-4C00-B0C6-D58AEBB1FB3A}"/>
    <dgm:cxn modelId="{0EFEA413-8AA0-4D40-A690-970F5D702C7F}" type="presParOf" srcId="{EEAE43F2-A390-4F44-B912-FF950A63D51D}" destId="{7B1913B2-E992-4C38-8241-B50A1551955B}" srcOrd="0" destOrd="0" presId="urn:microsoft.com/office/officeart/2005/8/layout/vList2"/>
    <dgm:cxn modelId="{E36D7476-6B77-4AAF-828D-8096F12B7DAF}" type="presParOf" srcId="{EEAE43F2-A390-4F44-B912-FF950A63D51D}" destId="{CC32D32C-E635-492F-B772-60CA30327F7A}" srcOrd="1" destOrd="0" presId="urn:microsoft.com/office/officeart/2005/8/layout/vList2"/>
    <dgm:cxn modelId="{C68ECC75-D429-4042-B74F-C4585E7AE70B}" type="presParOf" srcId="{EEAE43F2-A390-4F44-B912-FF950A63D51D}" destId="{EC2412B8-8450-413C-8C66-E4786C5D5DE9}" srcOrd="2" destOrd="0" presId="urn:microsoft.com/office/officeart/2005/8/layout/vList2"/>
    <dgm:cxn modelId="{A0316957-17A7-4070-B220-73F192D3FA95}" type="presParOf" srcId="{EEAE43F2-A390-4F44-B912-FF950A63D51D}" destId="{86A76C1E-9B46-4DD4-AB6C-A299416DBF1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725686-B31A-4C50-917B-4AE28BB1941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3E9E14-AC26-4082-9437-A98827A4F3AA}">
      <dgm:prSet custT="1"/>
      <dgm:spPr/>
      <dgm:t>
        <a:bodyPr/>
        <a:lstStyle/>
        <a:p>
          <a:r>
            <a:rPr lang="el-GR" sz="1800" dirty="0"/>
            <a:t>Η ύπαρξη δεσπόζουσας θέσης προκύπτει από διάφορους παράγοντες </a:t>
          </a:r>
          <a:r>
            <a:rPr lang="el-GR" sz="1800" dirty="0">
              <a:sym typeface="Wingdings" panose="05000000000000000000" pitchFamily="2" charset="2"/>
            </a:rPr>
            <a:t></a:t>
          </a:r>
          <a:r>
            <a:rPr lang="el-GR" sz="1800" dirty="0"/>
            <a:t> «</a:t>
          </a:r>
          <a:r>
            <a:rPr lang="el-GR" sz="1800" b="1" i="1" dirty="0"/>
            <a:t>εάν θεωρηθούν αυτοτελώς δεν συνιστούν απαραίτητα ικανή προϋπόθεση και/ή αποφασιστική ένδειξη για τη θεμελίωση δεσπόζουσας θέσης, αλλά όταν συνδυάζονται μεταξύ τους, οδηγούν στη δημιουργία της</a:t>
          </a:r>
          <a:r>
            <a:rPr lang="el-GR" sz="1800" dirty="0"/>
            <a:t>» (</a:t>
          </a:r>
          <a:r>
            <a:rPr lang="el-GR" sz="1800" b="1" dirty="0"/>
            <a:t>Υπόθεση </a:t>
          </a:r>
          <a:r>
            <a:rPr lang="en-US" sz="1800" b="1" dirty="0"/>
            <a:t>Hoffman-La Roche)</a:t>
          </a:r>
          <a:endParaRPr lang="en-US" sz="1800" dirty="0"/>
        </a:p>
      </dgm:t>
    </dgm:pt>
    <dgm:pt modelId="{CB158BFF-595D-445E-847F-A8FAA6119B04}" type="parTrans" cxnId="{B0E0DBA4-6C75-4E87-A309-578070461341}">
      <dgm:prSet/>
      <dgm:spPr/>
      <dgm:t>
        <a:bodyPr/>
        <a:lstStyle/>
        <a:p>
          <a:endParaRPr lang="en-US" sz="2000"/>
        </a:p>
      </dgm:t>
    </dgm:pt>
    <dgm:pt modelId="{D1F64F6F-7617-48CE-804F-8E9BCD1448E4}" type="sibTrans" cxnId="{B0E0DBA4-6C75-4E87-A309-578070461341}">
      <dgm:prSet/>
      <dgm:spPr/>
      <dgm:t>
        <a:bodyPr/>
        <a:lstStyle/>
        <a:p>
          <a:endParaRPr lang="en-US" sz="2000"/>
        </a:p>
      </dgm:t>
    </dgm:pt>
    <dgm:pt modelId="{4C92C0C4-8924-48D0-A6A2-3AE59B501F1A}">
      <dgm:prSet custT="1"/>
      <dgm:spPr/>
      <dgm:t>
        <a:bodyPr/>
        <a:lstStyle/>
        <a:p>
          <a:r>
            <a:rPr lang="el-GR" sz="1800" b="1" i="1" u="sng" dirty="0"/>
            <a:t>Παράγοντες</a:t>
          </a:r>
          <a:r>
            <a:rPr lang="en-US" sz="1800" b="1" i="1" dirty="0"/>
            <a:t>:</a:t>
          </a:r>
          <a:r>
            <a:rPr lang="el-GR" sz="1800" b="1" i="1" dirty="0"/>
            <a:t> </a:t>
          </a:r>
          <a:r>
            <a:rPr lang="el-GR" sz="1800" i="1" dirty="0"/>
            <a:t>Μερίδια αγοράς και βαθμός συγκέντρωσης, διαχρονική εξέλιξη μεριδίων αγοράς, κάθετη ολοκλήρωση, έλεγχος ουσιωδών εισροών/υποδομών (</a:t>
          </a:r>
          <a:r>
            <a:rPr lang="en-US" sz="1800" i="1" dirty="0"/>
            <a:t>essential facility)</a:t>
          </a:r>
          <a:r>
            <a:rPr lang="el-GR" sz="1800" i="1" dirty="0"/>
            <a:t>, εμπόδια εισόδου στην αγορά</a:t>
          </a:r>
          <a:r>
            <a:rPr lang="en-US" sz="1800" i="1" dirty="0"/>
            <a:t> </a:t>
          </a:r>
          <a:r>
            <a:rPr lang="el-GR" sz="1800" i="1" dirty="0"/>
            <a:t>(νομικά, διοικητικά, οικονομικά), εμπόδια επέκτασης, ισχύς αγοραστών (</a:t>
          </a:r>
          <a:r>
            <a:rPr lang="en-US" sz="1800" i="1" dirty="0"/>
            <a:t>buyer power)</a:t>
          </a:r>
          <a:r>
            <a:rPr lang="el-GR" sz="1800" i="1" dirty="0"/>
            <a:t>, συμπεριφορά της επιχείρησης</a:t>
          </a:r>
          <a:endParaRPr lang="en-US" sz="1800" dirty="0"/>
        </a:p>
      </dgm:t>
    </dgm:pt>
    <dgm:pt modelId="{FF80EA85-51D7-4AE6-95C7-55691DBDDB96}" type="parTrans" cxnId="{D2DB636C-B508-412D-887B-521D53C47D9E}">
      <dgm:prSet/>
      <dgm:spPr/>
      <dgm:t>
        <a:bodyPr/>
        <a:lstStyle/>
        <a:p>
          <a:endParaRPr lang="en-US" sz="2000"/>
        </a:p>
      </dgm:t>
    </dgm:pt>
    <dgm:pt modelId="{1067EE86-1485-49C7-BCE5-AAE901E3F85A}" type="sibTrans" cxnId="{D2DB636C-B508-412D-887B-521D53C47D9E}">
      <dgm:prSet/>
      <dgm:spPr/>
      <dgm:t>
        <a:bodyPr/>
        <a:lstStyle/>
        <a:p>
          <a:endParaRPr lang="en-US" sz="2000"/>
        </a:p>
      </dgm:t>
    </dgm:pt>
    <dgm:pt modelId="{58809820-1E28-4968-BC6A-E596E370BD61}" type="pres">
      <dgm:prSet presAssocID="{59725686-B31A-4C50-917B-4AE28BB1941E}" presName="linear" presStyleCnt="0">
        <dgm:presLayoutVars>
          <dgm:dir/>
          <dgm:animLvl val="lvl"/>
          <dgm:resizeHandles val="exact"/>
        </dgm:presLayoutVars>
      </dgm:prSet>
      <dgm:spPr/>
    </dgm:pt>
    <dgm:pt modelId="{BF95CE1E-E983-4964-847E-FADBD47F2FEE}" type="pres">
      <dgm:prSet presAssocID="{3A3E9E14-AC26-4082-9437-A98827A4F3AA}" presName="parentLin" presStyleCnt="0"/>
      <dgm:spPr/>
    </dgm:pt>
    <dgm:pt modelId="{6111541B-C9B7-49E0-9525-74580843385E}" type="pres">
      <dgm:prSet presAssocID="{3A3E9E14-AC26-4082-9437-A98827A4F3AA}" presName="parentLeftMargin" presStyleLbl="node1" presStyleIdx="0" presStyleCnt="2"/>
      <dgm:spPr/>
    </dgm:pt>
    <dgm:pt modelId="{CA065E3C-0984-468F-82E2-F001FEA84E59}" type="pres">
      <dgm:prSet presAssocID="{3A3E9E14-AC26-4082-9437-A98827A4F3AA}" presName="parentText" presStyleLbl="node1" presStyleIdx="0" presStyleCnt="2" custScaleY="174520">
        <dgm:presLayoutVars>
          <dgm:chMax val="0"/>
          <dgm:bulletEnabled val="1"/>
        </dgm:presLayoutVars>
      </dgm:prSet>
      <dgm:spPr/>
    </dgm:pt>
    <dgm:pt modelId="{0BDC5333-EAA0-4ACF-BF92-E898F0FF62D1}" type="pres">
      <dgm:prSet presAssocID="{3A3E9E14-AC26-4082-9437-A98827A4F3AA}" presName="negativeSpace" presStyleCnt="0"/>
      <dgm:spPr/>
    </dgm:pt>
    <dgm:pt modelId="{FC64E207-18C3-43FA-8CD1-E861FD5257CA}" type="pres">
      <dgm:prSet presAssocID="{3A3E9E14-AC26-4082-9437-A98827A4F3AA}" presName="childText" presStyleLbl="conFgAcc1" presStyleIdx="0" presStyleCnt="2">
        <dgm:presLayoutVars>
          <dgm:bulletEnabled val="1"/>
        </dgm:presLayoutVars>
      </dgm:prSet>
      <dgm:spPr/>
    </dgm:pt>
    <dgm:pt modelId="{109E9BAF-FF56-4B1F-989F-E616A537E17F}" type="pres">
      <dgm:prSet presAssocID="{D1F64F6F-7617-48CE-804F-8E9BCD1448E4}" presName="spaceBetweenRectangles" presStyleCnt="0"/>
      <dgm:spPr/>
    </dgm:pt>
    <dgm:pt modelId="{B4C54DEE-D327-45C8-903B-DCC2F087AEBA}" type="pres">
      <dgm:prSet presAssocID="{4C92C0C4-8924-48D0-A6A2-3AE59B501F1A}" presName="parentLin" presStyleCnt="0"/>
      <dgm:spPr/>
    </dgm:pt>
    <dgm:pt modelId="{77464FDE-1F54-4972-AFB0-5F9E562600A9}" type="pres">
      <dgm:prSet presAssocID="{4C92C0C4-8924-48D0-A6A2-3AE59B501F1A}" presName="parentLeftMargin" presStyleLbl="node1" presStyleIdx="0" presStyleCnt="2"/>
      <dgm:spPr/>
    </dgm:pt>
    <dgm:pt modelId="{6E8B7CE4-5EF9-47EE-AFA7-71C3B42EAC8F}" type="pres">
      <dgm:prSet presAssocID="{4C92C0C4-8924-48D0-A6A2-3AE59B501F1A}" presName="parentText" presStyleLbl="node1" presStyleIdx="1" presStyleCnt="2" custScaleY="169965">
        <dgm:presLayoutVars>
          <dgm:chMax val="0"/>
          <dgm:bulletEnabled val="1"/>
        </dgm:presLayoutVars>
      </dgm:prSet>
      <dgm:spPr/>
    </dgm:pt>
    <dgm:pt modelId="{255A7310-031E-4CBD-A63A-781ABF3F2BDF}" type="pres">
      <dgm:prSet presAssocID="{4C92C0C4-8924-48D0-A6A2-3AE59B501F1A}" presName="negativeSpace" presStyleCnt="0"/>
      <dgm:spPr/>
    </dgm:pt>
    <dgm:pt modelId="{67B3A9F8-FBE7-4832-B3DE-13488E1BFA2A}" type="pres">
      <dgm:prSet presAssocID="{4C92C0C4-8924-48D0-A6A2-3AE59B501F1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7751407-A0AE-47F9-B975-2BCB8D5EE9B1}" type="presOf" srcId="{3A3E9E14-AC26-4082-9437-A98827A4F3AA}" destId="{CA065E3C-0984-468F-82E2-F001FEA84E59}" srcOrd="1" destOrd="0" presId="urn:microsoft.com/office/officeart/2005/8/layout/list1"/>
    <dgm:cxn modelId="{2D898A1A-0212-4F8B-B866-B5FD7CDF8C21}" type="presOf" srcId="{3A3E9E14-AC26-4082-9437-A98827A4F3AA}" destId="{6111541B-C9B7-49E0-9525-74580843385E}" srcOrd="0" destOrd="0" presId="urn:microsoft.com/office/officeart/2005/8/layout/list1"/>
    <dgm:cxn modelId="{D2DB636C-B508-412D-887B-521D53C47D9E}" srcId="{59725686-B31A-4C50-917B-4AE28BB1941E}" destId="{4C92C0C4-8924-48D0-A6A2-3AE59B501F1A}" srcOrd="1" destOrd="0" parTransId="{FF80EA85-51D7-4AE6-95C7-55691DBDDB96}" sibTransId="{1067EE86-1485-49C7-BCE5-AAE901E3F85A}"/>
    <dgm:cxn modelId="{53D91074-43F8-44A4-83FE-8C30F563AFF2}" type="presOf" srcId="{59725686-B31A-4C50-917B-4AE28BB1941E}" destId="{58809820-1E28-4968-BC6A-E596E370BD61}" srcOrd="0" destOrd="0" presId="urn:microsoft.com/office/officeart/2005/8/layout/list1"/>
    <dgm:cxn modelId="{B0E0DBA4-6C75-4E87-A309-578070461341}" srcId="{59725686-B31A-4C50-917B-4AE28BB1941E}" destId="{3A3E9E14-AC26-4082-9437-A98827A4F3AA}" srcOrd="0" destOrd="0" parTransId="{CB158BFF-595D-445E-847F-A8FAA6119B04}" sibTransId="{D1F64F6F-7617-48CE-804F-8E9BCD1448E4}"/>
    <dgm:cxn modelId="{475ED0DA-2EF3-4BED-8E49-64A8D68F8D07}" type="presOf" srcId="{4C92C0C4-8924-48D0-A6A2-3AE59B501F1A}" destId="{6E8B7CE4-5EF9-47EE-AFA7-71C3B42EAC8F}" srcOrd="1" destOrd="0" presId="urn:microsoft.com/office/officeart/2005/8/layout/list1"/>
    <dgm:cxn modelId="{5E6FE2F0-7C3D-47D7-B72C-C8B90FB4786D}" type="presOf" srcId="{4C92C0C4-8924-48D0-A6A2-3AE59B501F1A}" destId="{77464FDE-1F54-4972-AFB0-5F9E562600A9}" srcOrd="0" destOrd="0" presId="urn:microsoft.com/office/officeart/2005/8/layout/list1"/>
    <dgm:cxn modelId="{58058EC9-DD33-4EC9-A3D4-D61FB1791516}" type="presParOf" srcId="{58809820-1E28-4968-BC6A-E596E370BD61}" destId="{BF95CE1E-E983-4964-847E-FADBD47F2FEE}" srcOrd="0" destOrd="0" presId="urn:microsoft.com/office/officeart/2005/8/layout/list1"/>
    <dgm:cxn modelId="{781011B0-EDAC-45C0-86E0-1A3FD215780C}" type="presParOf" srcId="{BF95CE1E-E983-4964-847E-FADBD47F2FEE}" destId="{6111541B-C9B7-49E0-9525-74580843385E}" srcOrd="0" destOrd="0" presId="urn:microsoft.com/office/officeart/2005/8/layout/list1"/>
    <dgm:cxn modelId="{B3E2C970-CDB2-492F-8C7B-7B3646FE3141}" type="presParOf" srcId="{BF95CE1E-E983-4964-847E-FADBD47F2FEE}" destId="{CA065E3C-0984-468F-82E2-F001FEA84E59}" srcOrd="1" destOrd="0" presId="urn:microsoft.com/office/officeart/2005/8/layout/list1"/>
    <dgm:cxn modelId="{72D05D05-2286-4D98-9D26-F36861D8FE82}" type="presParOf" srcId="{58809820-1E28-4968-BC6A-E596E370BD61}" destId="{0BDC5333-EAA0-4ACF-BF92-E898F0FF62D1}" srcOrd="1" destOrd="0" presId="urn:microsoft.com/office/officeart/2005/8/layout/list1"/>
    <dgm:cxn modelId="{1A212F96-BF7F-40C5-9CEA-D89ECE94B42F}" type="presParOf" srcId="{58809820-1E28-4968-BC6A-E596E370BD61}" destId="{FC64E207-18C3-43FA-8CD1-E861FD5257CA}" srcOrd="2" destOrd="0" presId="urn:microsoft.com/office/officeart/2005/8/layout/list1"/>
    <dgm:cxn modelId="{5300AC06-C993-4A02-8315-0E05425C6562}" type="presParOf" srcId="{58809820-1E28-4968-BC6A-E596E370BD61}" destId="{109E9BAF-FF56-4B1F-989F-E616A537E17F}" srcOrd="3" destOrd="0" presId="urn:microsoft.com/office/officeart/2005/8/layout/list1"/>
    <dgm:cxn modelId="{56FE4F13-7E78-4959-882D-3254C7AA867B}" type="presParOf" srcId="{58809820-1E28-4968-BC6A-E596E370BD61}" destId="{B4C54DEE-D327-45C8-903B-DCC2F087AEBA}" srcOrd="4" destOrd="0" presId="urn:microsoft.com/office/officeart/2005/8/layout/list1"/>
    <dgm:cxn modelId="{1F62AC57-5FDC-4E6E-B9FE-C70C90075B5B}" type="presParOf" srcId="{B4C54DEE-D327-45C8-903B-DCC2F087AEBA}" destId="{77464FDE-1F54-4972-AFB0-5F9E562600A9}" srcOrd="0" destOrd="0" presId="urn:microsoft.com/office/officeart/2005/8/layout/list1"/>
    <dgm:cxn modelId="{5682113F-9101-493B-AD03-3E5DAA1F35AB}" type="presParOf" srcId="{B4C54DEE-D327-45C8-903B-DCC2F087AEBA}" destId="{6E8B7CE4-5EF9-47EE-AFA7-71C3B42EAC8F}" srcOrd="1" destOrd="0" presId="urn:microsoft.com/office/officeart/2005/8/layout/list1"/>
    <dgm:cxn modelId="{08D1A8F5-E06D-4597-AE56-916CF4132187}" type="presParOf" srcId="{58809820-1E28-4968-BC6A-E596E370BD61}" destId="{255A7310-031E-4CBD-A63A-781ABF3F2BDF}" srcOrd="5" destOrd="0" presId="urn:microsoft.com/office/officeart/2005/8/layout/list1"/>
    <dgm:cxn modelId="{D5EE0A85-2029-4EC6-84C0-47E32D4BD69A}" type="presParOf" srcId="{58809820-1E28-4968-BC6A-E596E370BD61}" destId="{67B3A9F8-FBE7-4832-B3DE-13488E1BFA2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4EBF3-09BC-4953-8533-BEDFD3EED51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1B09A24-48DB-4E45-BC40-549BE62660EB}">
      <dgm:prSet/>
      <dgm:spPr/>
      <dgm:t>
        <a:bodyPr/>
        <a:lstStyle/>
        <a:p>
          <a:r>
            <a:rPr lang="el-GR" b="1"/>
            <a:t>Εμπόδια εισόδου </a:t>
          </a:r>
          <a:endParaRPr lang="en-US"/>
        </a:p>
      </dgm:t>
    </dgm:pt>
    <dgm:pt modelId="{3BAF365F-E155-480F-A059-B9180F2118A2}" type="parTrans" cxnId="{032113CE-392D-4EF7-852D-5E2E18AB8E94}">
      <dgm:prSet/>
      <dgm:spPr/>
      <dgm:t>
        <a:bodyPr/>
        <a:lstStyle/>
        <a:p>
          <a:endParaRPr lang="en-US"/>
        </a:p>
      </dgm:t>
    </dgm:pt>
    <dgm:pt modelId="{67AA1B3F-E2E6-42B6-B30F-14841F3BDB2B}" type="sibTrans" cxnId="{032113CE-392D-4EF7-852D-5E2E18AB8E94}">
      <dgm:prSet/>
      <dgm:spPr/>
      <dgm:t>
        <a:bodyPr/>
        <a:lstStyle/>
        <a:p>
          <a:endParaRPr lang="en-US"/>
        </a:p>
      </dgm:t>
    </dgm:pt>
    <dgm:pt modelId="{A61A1674-358A-47E2-AF44-3434FFF86234}">
      <dgm:prSet/>
      <dgm:spPr/>
      <dgm:t>
        <a:bodyPr/>
        <a:lstStyle/>
        <a:p>
          <a:r>
            <a:rPr lang="el-GR"/>
            <a:t>Καθοριστικός παράγοντας βαθμού και ανθεκτικότητας δύναμης αγοράς</a:t>
          </a:r>
          <a:r>
            <a:rPr lang="en-US"/>
            <a:t> </a:t>
          </a:r>
        </a:p>
      </dgm:t>
    </dgm:pt>
    <dgm:pt modelId="{D6F12505-49F0-4C34-A0FD-2F070632B327}" type="parTrans" cxnId="{EFEE7EDF-4DB5-4455-B3CE-6A77786E6276}">
      <dgm:prSet/>
      <dgm:spPr/>
      <dgm:t>
        <a:bodyPr/>
        <a:lstStyle/>
        <a:p>
          <a:endParaRPr lang="en-US"/>
        </a:p>
      </dgm:t>
    </dgm:pt>
    <dgm:pt modelId="{EAE4D4FD-2CE4-436D-A42B-8AE8CBF0692F}" type="sibTrans" cxnId="{EFEE7EDF-4DB5-4455-B3CE-6A77786E6276}">
      <dgm:prSet/>
      <dgm:spPr/>
      <dgm:t>
        <a:bodyPr/>
        <a:lstStyle/>
        <a:p>
          <a:endParaRPr lang="en-US"/>
        </a:p>
      </dgm:t>
    </dgm:pt>
    <dgm:pt modelId="{83147D30-4B79-49D4-9772-DA7771B79481}">
      <dgm:prSet/>
      <dgm:spPr/>
      <dgm:t>
        <a:bodyPr/>
        <a:lstStyle/>
        <a:p>
          <a:r>
            <a:rPr lang="el-GR"/>
            <a:t>Απουσία εμποδίων εισόδου </a:t>
          </a:r>
          <a:r>
            <a:rPr lang="el-GR">
              <a:sym typeface="Wingdings" panose="05000000000000000000" pitchFamily="2" charset="2"/>
            </a:rPr>
            <a:t></a:t>
          </a:r>
          <a:r>
            <a:rPr lang="el-GR"/>
            <a:t> ανεπιτυχής η άσκηση ισχύος στις τιμές</a:t>
          </a:r>
          <a:endParaRPr lang="en-US"/>
        </a:p>
      </dgm:t>
    </dgm:pt>
    <dgm:pt modelId="{D412365F-FCE4-43FE-B362-1BA6AB2E52A3}" type="parTrans" cxnId="{388A2AC6-C48F-4F89-96F8-98C385ADD964}">
      <dgm:prSet/>
      <dgm:spPr/>
      <dgm:t>
        <a:bodyPr/>
        <a:lstStyle/>
        <a:p>
          <a:endParaRPr lang="en-US"/>
        </a:p>
      </dgm:t>
    </dgm:pt>
    <dgm:pt modelId="{06324587-8E5C-4B40-849A-2D23E7FF1EBC}" type="sibTrans" cxnId="{388A2AC6-C48F-4F89-96F8-98C385ADD964}">
      <dgm:prSet/>
      <dgm:spPr/>
      <dgm:t>
        <a:bodyPr/>
        <a:lstStyle/>
        <a:p>
          <a:endParaRPr lang="en-US"/>
        </a:p>
      </dgm:t>
    </dgm:pt>
    <dgm:pt modelId="{21D9ACBB-F68F-4CB3-A104-4739DD39D43D}">
      <dgm:prSet/>
      <dgm:spPr/>
      <dgm:t>
        <a:bodyPr/>
        <a:lstStyle/>
        <a:p>
          <a:r>
            <a:rPr lang="el-GR"/>
            <a:t>Καθιστούν αδύνατη την ανάπτυξη δυνητικού ανταγωνισμού</a:t>
          </a:r>
          <a:endParaRPr lang="en-US"/>
        </a:p>
      </dgm:t>
    </dgm:pt>
    <dgm:pt modelId="{77890B02-0F7B-44DA-AAF1-0481DFCC20D2}" type="parTrans" cxnId="{0A6267AE-0340-4812-BFA9-7E710E105486}">
      <dgm:prSet/>
      <dgm:spPr/>
      <dgm:t>
        <a:bodyPr/>
        <a:lstStyle/>
        <a:p>
          <a:endParaRPr lang="en-US"/>
        </a:p>
      </dgm:t>
    </dgm:pt>
    <dgm:pt modelId="{8203F20C-FCAE-472B-B532-24EF5FA74C1C}" type="sibTrans" cxnId="{0A6267AE-0340-4812-BFA9-7E710E105486}">
      <dgm:prSet/>
      <dgm:spPr/>
      <dgm:t>
        <a:bodyPr/>
        <a:lstStyle/>
        <a:p>
          <a:endParaRPr lang="en-US"/>
        </a:p>
      </dgm:t>
    </dgm:pt>
    <dgm:pt modelId="{6A8868D3-BFB8-465B-BE15-6894B7EF9C25}">
      <dgm:prSet/>
      <dgm:spPr/>
      <dgm:t>
        <a:bodyPr/>
        <a:lstStyle/>
        <a:p>
          <a:r>
            <a:rPr lang="el-GR" b="1"/>
            <a:t>Εμπόδια επέκτασης </a:t>
          </a:r>
          <a:endParaRPr lang="en-US"/>
        </a:p>
      </dgm:t>
    </dgm:pt>
    <dgm:pt modelId="{A62FDFA2-E08D-4C87-984F-7F261A3A69C9}" type="parTrans" cxnId="{733092A6-B8C5-4C3C-89F9-BBD1562431C2}">
      <dgm:prSet/>
      <dgm:spPr/>
      <dgm:t>
        <a:bodyPr/>
        <a:lstStyle/>
        <a:p>
          <a:endParaRPr lang="en-US"/>
        </a:p>
      </dgm:t>
    </dgm:pt>
    <dgm:pt modelId="{5F1099B3-D86E-42BF-9602-DE60F7F44BDE}" type="sibTrans" cxnId="{733092A6-B8C5-4C3C-89F9-BBD1562431C2}">
      <dgm:prSet/>
      <dgm:spPr/>
      <dgm:t>
        <a:bodyPr/>
        <a:lstStyle/>
        <a:p>
          <a:endParaRPr lang="en-US"/>
        </a:p>
      </dgm:t>
    </dgm:pt>
    <dgm:pt modelId="{72F79A92-7281-420F-9B69-A72EA65236D5}">
      <dgm:prSet/>
      <dgm:spPr/>
      <dgm:t>
        <a:bodyPr/>
        <a:lstStyle/>
        <a:p>
          <a:r>
            <a:rPr lang="el-GR"/>
            <a:t>Καθιστούν δύσκολη την αύξηση της παραγωγής μιας υφιστάμενης επιχείρησης</a:t>
          </a:r>
          <a:endParaRPr lang="en-US"/>
        </a:p>
      </dgm:t>
    </dgm:pt>
    <dgm:pt modelId="{8EAB683B-297A-4583-BCE8-68C68E2EDD39}" type="parTrans" cxnId="{AC7EB134-5777-4FEB-A04B-1B8E5D953CF8}">
      <dgm:prSet/>
      <dgm:spPr/>
      <dgm:t>
        <a:bodyPr/>
        <a:lstStyle/>
        <a:p>
          <a:endParaRPr lang="en-US"/>
        </a:p>
      </dgm:t>
    </dgm:pt>
    <dgm:pt modelId="{3AB1684F-4990-444F-8071-C66AB823415B}" type="sibTrans" cxnId="{AC7EB134-5777-4FEB-A04B-1B8E5D953CF8}">
      <dgm:prSet/>
      <dgm:spPr/>
      <dgm:t>
        <a:bodyPr/>
        <a:lstStyle/>
        <a:p>
          <a:endParaRPr lang="en-US"/>
        </a:p>
      </dgm:t>
    </dgm:pt>
    <dgm:pt modelId="{654032EA-9953-4F64-9856-416EA8AC1041}">
      <dgm:prSet/>
      <dgm:spPr/>
      <dgm:t>
        <a:bodyPr/>
        <a:lstStyle/>
        <a:p>
          <a:r>
            <a:rPr lang="el-GR"/>
            <a:t>Επίπεδο παραγωγικής ικανότητας</a:t>
          </a:r>
          <a:endParaRPr lang="en-US"/>
        </a:p>
      </dgm:t>
    </dgm:pt>
    <dgm:pt modelId="{206919F0-F51D-41D8-9AC7-1C7EBF5D59A4}" type="parTrans" cxnId="{22390EEE-12E1-4413-BA0D-C690A12016B5}">
      <dgm:prSet/>
      <dgm:spPr/>
      <dgm:t>
        <a:bodyPr/>
        <a:lstStyle/>
        <a:p>
          <a:endParaRPr lang="en-US"/>
        </a:p>
      </dgm:t>
    </dgm:pt>
    <dgm:pt modelId="{328BF0B6-4881-4932-9518-A74CEABEE28E}" type="sibTrans" cxnId="{22390EEE-12E1-4413-BA0D-C690A12016B5}">
      <dgm:prSet/>
      <dgm:spPr/>
      <dgm:t>
        <a:bodyPr/>
        <a:lstStyle/>
        <a:p>
          <a:endParaRPr lang="en-US"/>
        </a:p>
      </dgm:t>
    </dgm:pt>
    <dgm:pt modelId="{1D1C425A-28FE-42E0-9A8A-B34C5A8320F9}">
      <dgm:prSet/>
      <dgm:spPr/>
      <dgm:t>
        <a:bodyPr/>
        <a:lstStyle/>
        <a:p>
          <a:r>
            <a:rPr lang="el-GR"/>
            <a:t>Βαθμός αξιοποίησης παραγωγικής ικανότητας</a:t>
          </a:r>
          <a:endParaRPr lang="en-US"/>
        </a:p>
      </dgm:t>
    </dgm:pt>
    <dgm:pt modelId="{67E9A7A8-F424-4166-981A-EB5D7A282D98}" type="parTrans" cxnId="{D60506B4-A631-48DE-942B-E8FDFD7CA580}">
      <dgm:prSet/>
      <dgm:spPr/>
      <dgm:t>
        <a:bodyPr/>
        <a:lstStyle/>
        <a:p>
          <a:endParaRPr lang="en-US"/>
        </a:p>
      </dgm:t>
    </dgm:pt>
    <dgm:pt modelId="{4E57EB26-C60A-4C31-8220-6F41D66B80BF}" type="sibTrans" cxnId="{D60506B4-A631-48DE-942B-E8FDFD7CA580}">
      <dgm:prSet/>
      <dgm:spPr/>
      <dgm:t>
        <a:bodyPr/>
        <a:lstStyle/>
        <a:p>
          <a:endParaRPr lang="en-US"/>
        </a:p>
      </dgm:t>
    </dgm:pt>
    <dgm:pt modelId="{6F500231-0A95-4858-A044-9870A6C6F2CD}" type="pres">
      <dgm:prSet presAssocID="{C1C4EBF3-09BC-4953-8533-BEDFD3EED510}" presName="linear" presStyleCnt="0">
        <dgm:presLayoutVars>
          <dgm:animLvl val="lvl"/>
          <dgm:resizeHandles val="exact"/>
        </dgm:presLayoutVars>
      </dgm:prSet>
      <dgm:spPr/>
    </dgm:pt>
    <dgm:pt modelId="{3B8D0FCE-27CD-4FB4-AB1A-934E2AB4232A}" type="pres">
      <dgm:prSet presAssocID="{F1B09A24-48DB-4E45-BC40-549BE62660E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7261C48-B01F-41B2-8E1D-7BDB6011B7B5}" type="pres">
      <dgm:prSet presAssocID="{F1B09A24-48DB-4E45-BC40-549BE62660EB}" presName="childText" presStyleLbl="revTx" presStyleIdx="0" presStyleCnt="2">
        <dgm:presLayoutVars>
          <dgm:bulletEnabled val="1"/>
        </dgm:presLayoutVars>
      </dgm:prSet>
      <dgm:spPr/>
    </dgm:pt>
    <dgm:pt modelId="{5B431DD7-EED3-4055-BF72-14810A87C827}" type="pres">
      <dgm:prSet presAssocID="{6A8868D3-BFB8-465B-BE15-6894B7EF9C2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BEF30C3-0EAF-4330-BD11-FB0724B956E3}" type="pres">
      <dgm:prSet presAssocID="{6A8868D3-BFB8-465B-BE15-6894B7EF9C2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E746201-F79F-4D70-B9F5-11AE9A4D113D}" type="presOf" srcId="{21D9ACBB-F68F-4CB3-A104-4739DD39D43D}" destId="{F7261C48-B01F-41B2-8E1D-7BDB6011B7B5}" srcOrd="0" destOrd="2" presId="urn:microsoft.com/office/officeart/2005/8/layout/vList2"/>
    <dgm:cxn modelId="{D855E628-4F3B-48EE-B99D-6DF3EC6E0C0E}" type="presOf" srcId="{F1B09A24-48DB-4E45-BC40-549BE62660EB}" destId="{3B8D0FCE-27CD-4FB4-AB1A-934E2AB4232A}" srcOrd="0" destOrd="0" presId="urn:microsoft.com/office/officeart/2005/8/layout/vList2"/>
    <dgm:cxn modelId="{AC7EB134-5777-4FEB-A04B-1B8E5D953CF8}" srcId="{6A8868D3-BFB8-465B-BE15-6894B7EF9C25}" destId="{72F79A92-7281-420F-9B69-A72EA65236D5}" srcOrd="0" destOrd="0" parTransId="{8EAB683B-297A-4583-BCE8-68C68E2EDD39}" sibTransId="{3AB1684F-4990-444F-8071-C66AB823415B}"/>
    <dgm:cxn modelId="{3CB70C60-90EB-466C-B1E8-8968469DE4DD}" type="presOf" srcId="{83147D30-4B79-49D4-9772-DA7771B79481}" destId="{F7261C48-B01F-41B2-8E1D-7BDB6011B7B5}" srcOrd="0" destOrd="1" presId="urn:microsoft.com/office/officeart/2005/8/layout/vList2"/>
    <dgm:cxn modelId="{AFA10A4A-1CDD-4608-B6AE-2AEDCF2E3CB7}" type="presOf" srcId="{1D1C425A-28FE-42E0-9A8A-B34C5A8320F9}" destId="{FBEF30C3-0EAF-4330-BD11-FB0724B956E3}" srcOrd="0" destOrd="2" presId="urn:microsoft.com/office/officeart/2005/8/layout/vList2"/>
    <dgm:cxn modelId="{2AAF7676-3C9E-4F11-A612-D09CFCF4CB23}" type="presOf" srcId="{C1C4EBF3-09BC-4953-8533-BEDFD3EED510}" destId="{6F500231-0A95-4858-A044-9870A6C6F2CD}" srcOrd="0" destOrd="0" presId="urn:microsoft.com/office/officeart/2005/8/layout/vList2"/>
    <dgm:cxn modelId="{075DA479-EF0B-4BCB-A42C-8CEB098C09DC}" type="presOf" srcId="{654032EA-9953-4F64-9856-416EA8AC1041}" destId="{FBEF30C3-0EAF-4330-BD11-FB0724B956E3}" srcOrd="0" destOrd="1" presId="urn:microsoft.com/office/officeart/2005/8/layout/vList2"/>
    <dgm:cxn modelId="{E87E4A8E-4A40-4BBD-9330-07768D1867F2}" type="presOf" srcId="{6A8868D3-BFB8-465B-BE15-6894B7EF9C25}" destId="{5B431DD7-EED3-4055-BF72-14810A87C827}" srcOrd="0" destOrd="0" presId="urn:microsoft.com/office/officeart/2005/8/layout/vList2"/>
    <dgm:cxn modelId="{733092A6-B8C5-4C3C-89F9-BBD1562431C2}" srcId="{C1C4EBF3-09BC-4953-8533-BEDFD3EED510}" destId="{6A8868D3-BFB8-465B-BE15-6894B7EF9C25}" srcOrd="1" destOrd="0" parTransId="{A62FDFA2-E08D-4C87-984F-7F261A3A69C9}" sibTransId="{5F1099B3-D86E-42BF-9602-DE60F7F44BDE}"/>
    <dgm:cxn modelId="{0A6267AE-0340-4812-BFA9-7E710E105486}" srcId="{F1B09A24-48DB-4E45-BC40-549BE62660EB}" destId="{21D9ACBB-F68F-4CB3-A104-4739DD39D43D}" srcOrd="2" destOrd="0" parTransId="{77890B02-0F7B-44DA-AAF1-0481DFCC20D2}" sibTransId="{8203F20C-FCAE-472B-B532-24EF5FA74C1C}"/>
    <dgm:cxn modelId="{D60506B4-A631-48DE-942B-E8FDFD7CA580}" srcId="{6A8868D3-BFB8-465B-BE15-6894B7EF9C25}" destId="{1D1C425A-28FE-42E0-9A8A-B34C5A8320F9}" srcOrd="2" destOrd="0" parTransId="{67E9A7A8-F424-4166-981A-EB5D7A282D98}" sibTransId="{4E57EB26-C60A-4C31-8220-6F41D66B80BF}"/>
    <dgm:cxn modelId="{388A2AC6-C48F-4F89-96F8-98C385ADD964}" srcId="{F1B09A24-48DB-4E45-BC40-549BE62660EB}" destId="{83147D30-4B79-49D4-9772-DA7771B79481}" srcOrd="1" destOrd="0" parTransId="{D412365F-FCE4-43FE-B362-1BA6AB2E52A3}" sibTransId="{06324587-8E5C-4B40-849A-2D23E7FF1EBC}"/>
    <dgm:cxn modelId="{032113CE-392D-4EF7-852D-5E2E18AB8E94}" srcId="{C1C4EBF3-09BC-4953-8533-BEDFD3EED510}" destId="{F1B09A24-48DB-4E45-BC40-549BE62660EB}" srcOrd="0" destOrd="0" parTransId="{3BAF365F-E155-480F-A059-B9180F2118A2}" sibTransId="{67AA1B3F-E2E6-42B6-B30F-14841F3BDB2B}"/>
    <dgm:cxn modelId="{EFEE7EDF-4DB5-4455-B3CE-6A77786E6276}" srcId="{F1B09A24-48DB-4E45-BC40-549BE62660EB}" destId="{A61A1674-358A-47E2-AF44-3434FFF86234}" srcOrd="0" destOrd="0" parTransId="{D6F12505-49F0-4C34-A0FD-2F070632B327}" sibTransId="{EAE4D4FD-2CE4-436D-A42B-8AE8CBF0692F}"/>
    <dgm:cxn modelId="{A537C8DF-8CA5-49BD-9339-FF751D425064}" type="presOf" srcId="{A61A1674-358A-47E2-AF44-3434FFF86234}" destId="{F7261C48-B01F-41B2-8E1D-7BDB6011B7B5}" srcOrd="0" destOrd="0" presId="urn:microsoft.com/office/officeart/2005/8/layout/vList2"/>
    <dgm:cxn modelId="{22390EEE-12E1-4413-BA0D-C690A12016B5}" srcId="{6A8868D3-BFB8-465B-BE15-6894B7EF9C25}" destId="{654032EA-9953-4F64-9856-416EA8AC1041}" srcOrd="1" destOrd="0" parTransId="{206919F0-F51D-41D8-9AC7-1C7EBF5D59A4}" sibTransId="{328BF0B6-4881-4932-9518-A74CEABEE28E}"/>
    <dgm:cxn modelId="{5A0F49F6-C525-497B-8EEF-217A1196ADAF}" type="presOf" srcId="{72F79A92-7281-420F-9B69-A72EA65236D5}" destId="{FBEF30C3-0EAF-4330-BD11-FB0724B956E3}" srcOrd="0" destOrd="0" presId="urn:microsoft.com/office/officeart/2005/8/layout/vList2"/>
    <dgm:cxn modelId="{F3452E58-E8E3-45E6-9AC2-03856771C7C2}" type="presParOf" srcId="{6F500231-0A95-4858-A044-9870A6C6F2CD}" destId="{3B8D0FCE-27CD-4FB4-AB1A-934E2AB4232A}" srcOrd="0" destOrd="0" presId="urn:microsoft.com/office/officeart/2005/8/layout/vList2"/>
    <dgm:cxn modelId="{D62DFA15-AF37-45E1-9B26-10B35CE77137}" type="presParOf" srcId="{6F500231-0A95-4858-A044-9870A6C6F2CD}" destId="{F7261C48-B01F-41B2-8E1D-7BDB6011B7B5}" srcOrd="1" destOrd="0" presId="urn:microsoft.com/office/officeart/2005/8/layout/vList2"/>
    <dgm:cxn modelId="{9AA95644-C3A9-4722-9CE5-608E098DAA2A}" type="presParOf" srcId="{6F500231-0A95-4858-A044-9870A6C6F2CD}" destId="{5B431DD7-EED3-4055-BF72-14810A87C827}" srcOrd="2" destOrd="0" presId="urn:microsoft.com/office/officeart/2005/8/layout/vList2"/>
    <dgm:cxn modelId="{48C7680B-C102-405A-B36D-ED247A12F016}" type="presParOf" srcId="{6F500231-0A95-4858-A044-9870A6C6F2CD}" destId="{FBEF30C3-0EAF-4330-BD11-FB0724B956E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EC0505-B4E9-49EA-800A-574043DD7B4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59A9549-D984-42B1-8551-676DCAFBDF31}">
      <dgm:prSet custT="1"/>
      <dgm:spPr/>
      <dgm:t>
        <a:bodyPr/>
        <a:lstStyle/>
        <a:p>
          <a:r>
            <a:rPr lang="el-GR" sz="1800" b="1"/>
            <a:t>Νομικοί φραγμοί </a:t>
          </a:r>
          <a:endParaRPr lang="en-US" sz="1800"/>
        </a:p>
      </dgm:t>
    </dgm:pt>
    <dgm:pt modelId="{E61C8605-9E87-4D97-B0F7-BCE4AC865545}" type="parTrans" cxnId="{D10ECF56-029E-49F5-A11A-DE7E17E8E0F1}">
      <dgm:prSet/>
      <dgm:spPr/>
      <dgm:t>
        <a:bodyPr/>
        <a:lstStyle/>
        <a:p>
          <a:endParaRPr lang="en-US" sz="2000"/>
        </a:p>
      </dgm:t>
    </dgm:pt>
    <dgm:pt modelId="{0C82D9B8-4B0A-4602-A0B1-1E4C4E142AB2}" type="sibTrans" cxnId="{D10ECF56-029E-49F5-A11A-DE7E17E8E0F1}">
      <dgm:prSet/>
      <dgm:spPr/>
      <dgm:t>
        <a:bodyPr/>
        <a:lstStyle/>
        <a:p>
          <a:endParaRPr lang="en-US" sz="2000"/>
        </a:p>
      </dgm:t>
    </dgm:pt>
    <dgm:pt modelId="{47CAF437-0A5D-4A73-9E2A-32DC20D52B62}">
      <dgm:prSet custT="1"/>
      <dgm:spPr/>
      <dgm:t>
        <a:bodyPr/>
        <a:lstStyle/>
        <a:p>
          <a:r>
            <a:rPr lang="el-GR" sz="1800"/>
            <a:t>Μονοπωλιακά / αποκλειστικά δικαιώματα </a:t>
          </a:r>
          <a:endParaRPr lang="en-US" sz="1800"/>
        </a:p>
      </dgm:t>
    </dgm:pt>
    <dgm:pt modelId="{27B9E475-E47B-4DEF-BBEB-28052BB6DD33}" type="parTrans" cxnId="{284EA24B-3632-4AB9-B6A7-47789B8ED504}">
      <dgm:prSet/>
      <dgm:spPr/>
      <dgm:t>
        <a:bodyPr/>
        <a:lstStyle/>
        <a:p>
          <a:endParaRPr lang="en-US" sz="2000"/>
        </a:p>
      </dgm:t>
    </dgm:pt>
    <dgm:pt modelId="{5A14862E-D97A-4B5C-936E-FB04181B0E19}" type="sibTrans" cxnId="{284EA24B-3632-4AB9-B6A7-47789B8ED504}">
      <dgm:prSet/>
      <dgm:spPr/>
      <dgm:t>
        <a:bodyPr/>
        <a:lstStyle/>
        <a:p>
          <a:endParaRPr lang="en-US" sz="2000"/>
        </a:p>
      </dgm:t>
    </dgm:pt>
    <dgm:pt modelId="{CFDEC6AA-4AF9-40AE-AF55-8EE03D56DF86}">
      <dgm:prSet custT="1"/>
      <dgm:spPr/>
      <dgm:t>
        <a:bodyPr/>
        <a:lstStyle/>
        <a:p>
          <a:r>
            <a:rPr lang="el-GR" sz="1800" dirty="0"/>
            <a:t>Άδειες λειτουργίας / εγκατάστασης (π.χ. ταξί)</a:t>
          </a:r>
          <a:endParaRPr lang="en-US" sz="1800" dirty="0"/>
        </a:p>
      </dgm:t>
    </dgm:pt>
    <dgm:pt modelId="{7110CE15-C70A-4C35-9BEE-F4F2DFF1F0F7}" type="parTrans" cxnId="{FE81BACD-92EF-4A30-89F4-954B32B251E4}">
      <dgm:prSet/>
      <dgm:spPr/>
      <dgm:t>
        <a:bodyPr/>
        <a:lstStyle/>
        <a:p>
          <a:endParaRPr lang="en-US" sz="2000"/>
        </a:p>
      </dgm:t>
    </dgm:pt>
    <dgm:pt modelId="{9F210BD2-4BD7-434F-AA95-AF5501B585BD}" type="sibTrans" cxnId="{FE81BACD-92EF-4A30-89F4-954B32B251E4}">
      <dgm:prSet/>
      <dgm:spPr/>
      <dgm:t>
        <a:bodyPr/>
        <a:lstStyle/>
        <a:p>
          <a:endParaRPr lang="en-US" sz="2000"/>
        </a:p>
      </dgm:t>
    </dgm:pt>
    <dgm:pt modelId="{2435B41B-3A95-41F5-AFF1-D4C1F15396A7}">
      <dgm:prSet custT="1"/>
      <dgm:spPr/>
      <dgm:t>
        <a:bodyPr/>
        <a:lstStyle/>
        <a:p>
          <a:r>
            <a:rPr lang="el-GR" sz="1800"/>
            <a:t>Χωροταξικές ρυθμίσεις</a:t>
          </a:r>
          <a:endParaRPr lang="en-US" sz="1800"/>
        </a:p>
      </dgm:t>
    </dgm:pt>
    <dgm:pt modelId="{FDE36939-36DD-4888-A831-4D49D5F0DB5F}" type="parTrans" cxnId="{A20EC64A-5698-4224-AF3E-CB34F85576F9}">
      <dgm:prSet/>
      <dgm:spPr/>
      <dgm:t>
        <a:bodyPr/>
        <a:lstStyle/>
        <a:p>
          <a:endParaRPr lang="en-US" sz="2000"/>
        </a:p>
      </dgm:t>
    </dgm:pt>
    <dgm:pt modelId="{2B9F8369-E8B4-409E-8582-58E4AFF0E433}" type="sibTrans" cxnId="{A20EC64A-5698-4224-AF3E-CB34F85576F9}">
      <dgm:prSet/>
      <dgm:spPr/>
      <dgm:t>
        <a:bodyPr/>
        <a:lstStyle/>
        <a:p>
          <a:endParaRPr lang="en-US" sz="2000"/>
        </a:p>
      </dgm:t>
    </dgm:pt>
    <dgm:pt modelId="{DEA6D879-FEE3-42C6-9CA1-447434935C22}">
      <dgm:prSet custT="1"/>
      <dgm:spPr/>
      <dgm:t>
        <a:bodyPr/>
        <a:lstStyle/>
        <a:p>
          <a:r>
            <a:rPr lang="el-GR" sz="1800" dirty="0"/>
            <a:t>Δικαιώματα πνευματικής ιδιοκτησίας / πατέντες / ευρεσιτεχνίες</a:t>
          </a:r>
          <a:endParaRPr lang="en-US" sz="1800" dirty="0"/>
        </a:p>
      </dgm:t>
    </dgm:pt>
    <dgm:pt modelId="{1939B80A-58DF-49AD-A7A0-D6533FD1D942}" type="parTrans" cxnId="{8CEAF10F-6192-4F27-A968-D6628B3F7E3E}">
      <dgm:prSet/>
      <dgm:spPr/>
      <dgm:t>
        <a:bodyPr/>
        <a:lstStyle/>
        <a:p>
          <a:endParaRPr lang="en-US" sz="2000"/>
        </a:p>
      </dgm:t>
    </dgm:pt>
    <dgm:pt modelId="{7BEFD697-70C5-4ABF-A43E-FD5D4E6C8D97}" type="sibTrans" cxnId="{8CEAF10F-6192-4F27-A968-D6628B3F7E3E}">
      <dgm:prSet/>
      <dgm:spPr/>
      <dgm:t>
        <a:bodyPr/>
        <a:lstStyle/>
        <a:p>
          <a:endParaRPr lang="en-US" sz="2000"/>
        </a:p>
      </dgm:t>
    </dgm:pt>
    <dgm:pt modelId="{08F60CDB-5D05-4BCF-A80C-F6FCB15041AB}">
      <dgm:prSet custT="1"/>
      <dgm:spPr/>
      <dgm:t>
        <a:bodyPr/>
        <a:lstStyle/>
        <a:p>
          <a:r>
            <a:rPr lang="el-GR" sz="1800"/>
            <a:t>Ποσοστώσεις παραγωγής  (π.χ. αγελαδινό γάλα)</a:t>
          </a:r>
          <a:endParaRPr lang="en-US" sz="1800"/>
        </a:p>
      </dgm:t>
    </dgm:pt>
    <dgm:pt modelId="{9D31B982-07C0-4297-B3A2-BB1CAEE9A294}" type="parTrans" cxnId="{D58FF6E5-DF88-46A7-B4E3-9B400FB8C6FE}">
      <dgm:prSet/>
      <dgm:spPr/>
      <dgm:t>
        <a:bodyPr/>
        <a:lstStyle/>
        <a:p>
          <a:endParaRPr lang="en-US" sz="2000"/>
        </a:p>
      </dgm:t>
    </dgm:pt>
    <dgm:pt modelId="{80F36173-680F-46EB-8167-6B55DC749E8E}" type="sibTrans" cxnId="{D58FF6E5-DF88-46A7-B4E3-9B400FB8C6FE}">
      <dgm:prSet/>
      <dgm:spPr/>
      <dgm:t>
        <a:bodyPr/>
        <a:lstStyle/>
        <a:p>
          <a:endParaRPr lang="en-US" sz="2000"/>
        </a:p>
      </dgm:t>
    </dgm:pt>
    <dgm:pt modelId="{E042A441-E743-4840-B3E0-913228D81733}">
      <dgm:prSet custT="1"/>
      <dgm:spPr/>
      <dgm:t>
        <a:bodyPr/>
        <a:lstStyle/>
        <a:p>
          <a:r>
            <a:rPr lang="el-GR" sz="1800" b="1"/>
            <a:t>Άλλα πλεονεκτήματα</a:t>
          </a:r>
          <a:endParaRPr lang="en-US" sz="1800"/>
        </a:p>
      </dgm:t>
    </dgm:pt>
    <dgm:pt modelId="{65332673-7CA9-48CC-A320-282678F2C386}" type="parTrans" cxnId="{75B01665-BED5-451F-9FE7-D05267628810}">
      <dgm:prSet/>
      <dgm:spPr/>
      <dgm:t>
        <a:bodyPr/>
        <a:lstStyle/>
        <a:p>
          <a:endParaRPr lang="en-US" sz="2000"/>
        </a:p>
      </dgm:t>
    </dgm:pt>
    <dgm:pt modelId="{A9227FCD-3533-4D01-80BE-CB0CE59EA392}" type="sibTrans" cxnId="{75B01665-BED5-451F-9FE7-D05267628810}">
      <dgm:prSet/>
      <dgm:spPr/>
      <dgm:t>
        <a:bodyPr/>
        <a:lstStyle/>
        <a:p>
          <a:endParaRPr lang="en-US" sz="2000"/>
        </a:p>
      </dgm:t>
    </dgm:pt>
    <dgm:pt modelId="{EEC79D18-1D16-49CC-B048-F1141065772E}">
      <dgm:prSet custT="1"/>
      <dgm:spPr/>
      <dgm:t>
        <a:bodyPr/>
        <a:lstStyle/>
        <a:p>
          <a:r>
            <a:rPr lang="el-GR" sz="1800"/>
            <a:t>Οικονομίες κλίμακας και φάσματος</a:t>
          </a:r>
          <a:endParaRPr lang="en-US" sz="1800"/>
        </a:p>
      </dgm:t>
    </dgm:pt>
    <dgm:pt modelId="{337CFE74-76A5-46AB-A6D7-9DFAA43C407C}" type="parTrans" cxnId="{EEF8CD4D-AA03-4141-8F81-C375D6755DB0}">
      <dgm:prSet/>
      <dgm:spPr/>
      <dgm:t>
        <a:bodyPr/>
        <a:lstStyle/>
        <a:p>
          <a:endParaRPr lang="en-US" sz="2000"/>
        </a:p>
      </dgm:t>
    </dgm:pt>
    <dgm:pt modelId="{980357D9-B127-483D-B969-A84D8A27B017}" type="sibTrans" cxnId="{EEF8CD4D-AA03-4141-8F81-C375D6755DB0}">
      <dgm:prSet/>
      <dgm:spPr/>
      <dgm:t>
        <a:bodyPr/>
        <a:lstStyle/>
        <a:p>
          <a:endParaRPr lang="en-US" sz="2000"/>
        </a:p>
      </dgm:t>
    </dgm:pt>
    <dgm:pt modelId="{F3FA253E-871F-4CE2-BE7E-4C6D3F3A32B0}">
      <dgm:prSet custT="1"/>
      <dgm:spPr/>
      <dgm:t>
        <a:bodyPr/>
        <a:lstStyle/>
        <a:p>
          <a:r>
            <a:rPr lang="el-GR" sz="1800"/>
            <a:t>Προνομιακή πρόσβαση σε πρώτες ύλες / τεχνολογία</a:t>
          </a:r>
          <a:endParaRPr lang="en-US" sz="1800"/>
        </a:p>
      </dgm:t>
    </dgm:pt>
    <dgm:pt modelId="{4C5843D5-534C-4D99-84DA-655C2B3325E6}" type="parTrans" cxnId="{7C7C42F6-B70E-4FD7-A1F4-E2D13F81D67C}">
      <dgm:prSet/>
      <dgm:spPr/>
      <dgm:t>
        <a:bodyPr/>
        <a:lstStyle/>
        <a:p>
          <a:endParaRPr lang="en-US" sz="2000"/>
        </a:p>
      </dgm:t>
    </dgm:pt>
    <dgm:pt modelId="{A8D732A3-F70B-40CE-A74B-907022D21FF8}" type="sibTrans" cxnId="{7C7C42F6-B70E-4FD7-A1F4-E2D13F81D67C}">
      <dgm:prSet/>
      <dgm:spPr/>
      <dgm:t>
        <a:bodyPr/>
        <a:lstStyle/>
        <a:p>
          <a:endParaRPr lang="en-US" sz="2000"/>
        </a:p>
      </dgm:t>
    </dgm:pt>
    <dgm:pt modelId="{1553B027-B0AA-494C-871B-B49F45D4F42C}">
      <dgm:prSet custT="1"/>
      <dgm:spPr/>
      <dgm:t>
        <a:bodyPr/>
        <a:lstStyle/>
        <a:p>
          <a:r>
            <a:rPr lang="el-GR" sz="1800"/>
            <a:t>Εγκατεστημένο σύστημα διανομής / πωλήσεων</a:t>
          </a:r>
          <a:endParaRPr lang="en-US" sz="1800"/>
        </a:p>
      </dgm:t>
    </dgm:pt>
    <dgm:pt modelId="{00395293-823E-4880-929F-B07F20550C60}" type="parTrans" cxnId="{BAF9E422-CC14-4481-9932-9C7F3372F8C5}">
      <dgm:prSet/>
      <dgm:spPr/>
      <dgm:t>
        <a:bodyPr/>
        <a:lstStyle/>
        <a:p>
          <a:endParaRPr lang="en-US" sz="2000"/>
        </a:p>
      </dgm:t>
    </dgm:pt>
    <dgm:pt modelId="{F6F6F7E8-2103-48DC-8A1E-23F0ED21F9B8}" type="sibTrans" cxnId="{BAF9E422-CC14-4481-9932-9C7F3372F8C5}">
      <dgm:prSet/>
      <dgm:spPr/>
      <dgm:t>
        <a:bodyPr/>
        <a:lstStyle/>
        <a:p>
          <a:endParaRPr lang="en-US" sz="2000"/>
        </a:p>
      </dgm:t>
    </dgm:pt>
    <dgm:pt modelId="{2FAE2948-067F-467F-BCE1-28E34617CC05}">
      <dgm:prSet custT="1"/>
      <dgm:spPr/>
      <dgm:t>
        <a:bodyPr/>
        <a:lstStyle/>
        <a:p>
          <a:r>
            <a:rPr lang="el-GR" sz="1800"/>
            <a:t>Επιδράσεις δικτύου (</a:t>
          </a:r>
          <a:r>
            <a:rPr lang="en-US" sz="1800"/>
            <a:t>network effects)</a:t>
          </a:r>
        </a:p>
      </dgm:t>
    </dgm:pt>
    <dgm:pt modelId="{F092D09D-BAAE-4E42-9F55-5BA07C5EF321}" type="parTrans" cxnId="{75DD4123-5C04-4183-8940-2DE0AC77E433}">
      <dgm:prSet/>
      <dgm:spPr/>
      <dgm:t>
        <a:bodyPr/>
        <a:lstStyle/>
        <a:p>
          <a:endParaRPr lang="en-US" sz="2000"/>
        </a:p>
      </dgm:t>
    </dgm:pt>
    <dgm:pt modelId="{2BA9E54C-3827-47F0-9309-5FCBEA12C753}" type="sibTrans" cxnId="{75DD4123-5C04-4183-8940-2DE0AC77E433}">
      <dgm:prSet/>
      <dgm:spPr/>
      <dgm:t>
        <a:bodyPr/>
        <a:lstStyle/>
        <a:p>
          <a:endParaRPr lang="en-US" sz="2000"/>
        </a:p>
      </dgm:t>
    </dgm:pt>
    <dgm:pt modelId="{34E235CC-924D-41E2-976A-C346CC522403}">
      <dgm:prSet custT="1"/>
      <dgm:spPr/>
      <dgm:t>
        <a:bodyPr/>
        <a:lstStyle/>
        <a:p>
          <a:r>
            <a:rPr lang="el-GR" sz="1800"/>
            <a:t>Κόστος εναλλαγής προμηθευτή</a:t>
          </a:r>
          <a:r>
            <a:rPr lang="en-US" sz="1800"/>
            <a:t> (switching cost)</a:t>
          </a:r>
        </a:p>
      </dgm:t>
    </dgm:pt>
    <dgm:pt modelId="{E3C6F7E9-DF59-4166-8D7D-7737EFCB8294}" type="parTrans" cxnId="{DC0C828D-C66E-4B32-8A12-E96AFB4C34E1}">
      <dgm:prSet/>
      <dgm:spPr/>
      <dgm:t>
        <a:bodyPr/>
        <a:lstStyle/>
        <a:p>
          <a:endParaRPr lang="en-US" sz="2000"/>
        </a:p>
      </dgm:t>
    </dgm:pt>
    <dgm:pt modelId="{1108198C-C992-4BA7-B320-F191C82893A3}" type="sibTrans" cxnId="{DC0C828D-C66E-4B32-8A12-E96AFB4C34E1}">
      <dgm:prSet/>
      <dgm:spPr/>
      <dgm:t>
        <a:bodyPr/>
        <a:lstStyle/>
        <a:p>
          <a:endParaRPr lang="en-US" sz="2000"/>
        </a:p>
      </dgm:t>
    </dgm:pt>
    <dgm:pt modelId="{7B37F3AE-C894-4F31-AA76-681D1B2F3017}">
      <dgm:prSet custT="1"/>
      <dgm:spPr/>
      <dgm:t>
        <a:bodyPr/>
        <a:lstStyle/>
        <a:p>
          <a:r>
            <a:rPr lang="el-GR" sz="1800"/>
            <a:t>Μη ανακτήσιμο κόστος (</a:t>
          </a:r>
          <a:r>
            <a:rPr lang="en-US" sz="1800"/>
            <a:t>sunk cost)</a:t>
          </a:r>
        </a:p>
      </dgm:t>
    </dgm:pt>
    <dgm:pt modelId="{5708F07A-BE03-4581-8AE3-728757C513DC}" type="parTrans" cxnId="{B623C4D2-AF6E-45FC-8BE3-CDD9EDE5E258}">
      <dgm:prSet/>
      <dgm:spPr/>
      <dgm:t>
        <a:bodyPr/>
        <a:lstStyle/>
        <a:p>
          <a:endParaRPr lang="en-US" sz="2000"/>
        </a:p>
      </dgm:t>
    </dgm:pt>
    <dgm:pt modelId="{F8F1444A-1BD6-4FBA-9DD0-B78F8872994B}" type="sibTrans" cxnId="{B623C4D2-AF6E-45FC-8BE3-CDD9EDE5E258}">
      <dgm:prSet/>
      <dgm:spPr/>
      <dgm:t>
        <a:bodyPr/>
        <a:lstStyle/>
        <a:p>
          <a:endParaRPr lang="en-US" sz="2000"/>
        </a:p>
      </dgm:t>
    </dgm:pt>
    <dgm:pt modelId="{C16A09C2-0CCF-4FC4-BDFA-32F8B9F30889}" type="pres">
      <dgm:prSet presAssocID="{92EC0505-B4E9-49EA-800A-574043DD7B44}" presName="linear" presStyleCnt="0">
        <dgm:presLayoutVars>
          <dgm:dir/>
          <dgm:animLvl val="lvl"/>
          <dgm:resizeHandles val="exact"/>
        </dgm:presLayoutVars>
      </dgm:prSet>
      <dgm:spPr/>
    </dgm:pt>
    <dgm:pt modelId="{F11361DA-4EE0-4BF6-8CC0-1DCD364D2F55}" type="pres">
      <dgm:prSet presAssocID="{A59A9549-D984-42B1-8551-676DCAFBDF31}" presName="parentLin" presStyleCnt="0"/>
      <dgm:spPr/>
    </dgm:pt>
    <dgm:pt modelId="{2CA69D2B-5C8E-4586-A659-D283B45C81F8}" type="pres">
      <dgm:prSet presAssocID="{A59A9549-D984-42B1-8551-676DCAFBDF31}" presName="parentLeftMargin" presStyleLbl="node1" presStyleIdx="0" presStyleCnt="2"/>
      <dgm:spPr/>
    </dgm:pt>
    <dgm:pt modelId="{3DFC79EA-F22A-4672-BA8A-063A5BBA39AA}" type="pres">
      <dgm:prSet presAssocID="{A59A9549-D984-42B1-8551-676DCAFBDF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F0F06FE-CA8A-4041-91B6-916DC096CFDE}" type="pres">
      <dgm:prSet presAssocID="{A59A9549-D984-42B1-8551-676DCAFBDF31}" presName="negativeSpace" presStyleCnt="0"/>
      <dgm:spPr/>
    </dgm:pt>
    <dgm:pt modelId="{01138443-F82F-414F-8F09-906DFA791D5D}" type="pres">
      <dgm:prSet presAssocID="{A59A9549-D984-42B1-8551-676DCAFBDF31}" presName="childText" presStyleLbl="conFgAcc1" presStyleIdx="0" presStyleCnt="2">
        <dgm:presLayoutVars>
          <dgm:bulletEnabled val="1"/>
        </dgm:presLayoutVars>
      </dgm:prSet>
      <dgm:spPr/>
    </dgm:pt>
    <dgm:pt modelId="{2CB34769-A4EC-476F-B003-7CBC8D2C015F}" type="pres">
      <dgm:prSet presAssocID="{0C82D9B8-4B0A-4602-A0B1-1E4C4E142AB2}" presName="spaceBetweenRectangles" presStyleCnt="0"/>
      <dgm:spPr/>
    </dgm:pt>
    <dgm:pt modelId="{D1696DBD-5967-4708-ABAA-093F779FAC03}" type="pres">
      <dgm:prSet presAssocID="{E042A441-E743-4840-B3E0-913228D81733}" presName="parentLin" presStyleCnt="0"/>
      <dgm:spPr/>
    </dgm:pt>
    <dgm:pt modelId="{EA63A4D0-7F72-4716-9934-97303A86D2D9}" type="pres">
      <dgm:prSet presAssocID="{E042A441-E743-4840-B3E0-913228D81733}" presName="parentLeftMargin" presStyleLbl="node1" presStyleIdx="0" presStyleCnt="2"/>
      <dgm:spPr/>
    </dgm:pt>
    <dgm:pt modelId="{A78675F6-6F4A-42DB-A670-8727C9713CF5}" type="pres">
      <dgm:prSet presAssocID="{E042A441-E743-4840-B3E0-913228D817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8826B95-EFBA-4067-A5B1-672F379D458B}" type="pres">
      <dgm:prSet presAssocID="{E042A441-E743-4840-B3E0-913228D81733}" presName="negativeSpace" presStyleCnt="0"/>
      <dgm:spPr/>
    </dgm:pt>
    <dgm:pt modelId="{BBCA1F7D-BBFB-44AA-9207-681D45227223}" type="pres">
      <dgm:prSet presAssocID="{E042A441-E743-4840-B3E0-913228D8173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9C06804-EB1C-4F5B-8106-B4C92AA1E4B8}" type="presOf" srcId="{EEC79D18-1D16-49CC-B048-F1141065772E}" destId="{BBCA1F7D-BBFB-44AA-9207-681D45227223}" srcOrd="0" destOrd="0" presId="urn:microsoft.com/office/officeart/2005/8/layout/list1"/>
    <dgm:cxn modelId="{E3C6A70A-5014-4B15-A6FE-FB712FC2868F}" type="presOf" srcId="{7B37F3AE-C894-4F31-AA76-681D1B2F3017}" destId="{BBCA1F7D-BBFB-44AA-9207-681D45227223}" srcOrd="0" destOrd="5" presId="urn:microsoft.com/office/officeart/2005/8/layout/list1"/>
    <dgm:cxn modelId="{B6CBC60B-009C-409B-8735-D158DF4901E9}" type="presOf" srcId="{E042A441-E743-4840-B3E0-913228D81733}" destId="{A78675F6-6F4A-42DB-A670-8727C9713CF5}" srcOrd="1" destOrd="0" presId="urn:microsoft.com/office/officeart/2005/8/layout/list1"/>
    <dgm:cxn modelId="{8CEAF10F-6192-4F27-A968-D6628B3F7E3E}" srcId="{A59A9549-D984-42B1-8551-676DCAFBDF31}" destId="{DEA6D879-FEE3-42C6-9CA1-447434935C22}" srcOrd="3" destOrd="0" parTransId="{1939B80A-58DF-49AD-A7A0-D6533FD1D942}" sibTransId="{7BEFD697-70C5-4ABF-A43E-FD5D4E6C8D97}"/>
    <dgm:cxn modelId="{C948EA19-7824-42E0-9A9A-AEF0E613AB98}" type="presOf" srcId="{34E235CC-924D-41E2-976A-C346CC522403}" destId="{BBCA1F7D-BBFB-44AA-9207-681D45227223}" srcOrd="0" destOrd="4" presId="urn:microsoft.com/office/officeart/2005/8/layout/list1"/>
    <dgm:cxn modelId="{BAF9E422-CC14-4481-9932-9C7F3372F8C5}" srcId="{E042A441-E743-4840-B3E0-913228D81733}" destId="{1553B027-B0AA-494C-871B-B49F45D4F42C}" srcOrd="2" destOrd="0" parTransId="{00395293-823E-4880-929F-B07F20550C60}" sibTransId="{F6F6F7E8-2103-48DC-8A1E-23F0ED21F9B8}"/>
    <dgm:cxn modelId="{75DD4123-5C04-4183-8940-2DE0AC77E433}" srcId="{E042A441-E743-4840-B3E0-913228D81733}" destId="{2FAE2948-067F-467F-BCE1-28E34617CC05}" srcOrd="3" destOrd="0" parTransId="{F092D09D-BAAE-4E42-9F55-5BA07C5EF321}" sibTransId="{2BA9E54C-3827-47F0-9309-5FCBEA12C753}"/>
    <dgm:cxn modelId="{B50CE436-BF7E-48A4-829D-41B64964B92D}" type="presOf" srcId="{08F60CDB-5D05-4BCF-A80C-F6FCB15041AB}" destId="{01138443-F82F-414F-8F09-906DFA791D5D}" srcOrd="0" destOrd="4" presId="urn:microsoft.com/office/officeart/2005/8/layout/list1"/>
    <dgm:cxn modelId="{2B04F636-D321-4284-B2F6-CEFC04F0EA0F}" type="presOf" srcId="{CFDEC6AA-4AF9-40AE-AF55-8EE03D56DF86}" destId="{01138443-F82F-414F-8F09-906DFA791D5D}" srcOrd="0" destOrd="1" presId="urn:microsoft.com/office/officeart/2005/8/layout/list1"/>
    <dgm:cxn modelId="{A6C9E664-9242-40A8-8A26-1F890EF892A2}" type="presOf" srcId="{F3FA253E-871F-4CE2-BE7E-4C6D3F3A32B0}" destId="{BBCA1F7D-BBFB-44AA-9207-681D45227223}" srcOrd="0" destOrd="1" presId="urn:microsoft.com/office/officeart/2005/8/layout/list1"/>
    <dgm:cxn modelId="{75B01665-BED5-451F-9FE7-D05267628810}" srcId="{92EC0505-B4E9-49EA-800A-574043DD7B44}" destId="{E042A441-E743-4840-B3E0-913228D81733}" srcOrd="1" destOrd="0" parTransId="{65332673-7CA9-48CC-A320-282678F2C386}" sibTransId="{A9227FCD-3533-4D01-80BE-CB0CE59EA392}"/>
    <dgm:cxn modelId="{A20EC64A-5698-4224-AF3E-CB34F85576F9}" srcId="{A59A9549-D984-42B1-8551-676DCAFBDF31}" destId="{2435B41B-3A95-41F5-AFF1-D4C1F15396A7}" srcOrd="2" destOrd="0" parTransId="{FDE36939-36DD-4888-A831-4D49D5F0DB5F}" sibTransId="{2B9F8369-E8B4-409E-8582-58E4AFF0E433}"/>
    <dgm:cxn modelId="{284EA24B-3632-4AB9-B6A7-47789B8ED504}" srcId="{A59A9549-D984-42B1-8551-676DCAFBDF31}" destId="{47CAF437-0A5D-4A73-9E2A-32DC20D52B62}" srcOrd="0" destOrd="0" parTransId="{27B9E475-E47B-4DEF-BBEB-28052BB6DD33}" sibTransId="{5A14862E-D97A-4B5C-936E-FB04181B0E19}"/>
    <dgm:cxn modelId="{EEF8CD4D-AA03-4141-8F81-C375D6755DB0}" srcId="{E042A441-E743-4840-B3E0-913228D81733}" destId="{EEC79D18-1D16-49CC-B048-F1141065772E}" srcOrd="0" destOrd="0" parTransId="{337CFE74-76A5-46AB-A6D7-9DFAA43C407C}" sibTransId="{980357D9-B127-483D-B969-A84D8A27B017}"/>
    <dgm:cxn modelId="{A57A8A72-683D-4C1B-B8F0-CA5AB88A812E}" type="presOf" srcId="{A59A9549-D984-42B1-8551-676DCAFBDF31}" destId="{3DFC79EA-F22A-4672-BA8A-063A5BBA39AA}" srcOrd="1" destOrd="0" presId="urn:microsoft.com/office/officeart/2005/8/layout/list1"/>
    <dgm:cxn modelId="{D10ECF56-029E-49F5-A11A-DE7E17E8E0F1}" srcId="{92EC0505-B4E9-49EA-800A-574043DD7B44}" destId="{A59A9549-D984-42B1-8551-676DCAFBDF31}" srcOrd="0" destOrd="0" parTransId="{E61C8605-9E87-4D97-B0F7-BCE4AC865545}" sibTransId="{0C82D9B8-4B0A-4602-A0B1-1E4C4E142AB2}"/>
    <dgm:cxn modelId="{C98AD97D-0B8E-4BAE-A5DA-DC5AAB702D2A}" type="presOf" srcId="{A59A9549-D984-42B1-8551-676DCAFBDF31}" destId="{2CA69D2B-5C8E-4586-A659-D283B45C81F8}" srcOrd="0" destOrd="0" presId="urn:microsoft.com/office/officeart/2005/8/layout/list1"/>
    <dgm:cxn modelId="{DC0C828D-C66E-4B32-8A12-E96AFB4C34E1}" srcId="{E042A441-E743-4840-B3E0-913228D81733}" destId="{34E235CC-924D-41E2-976A-C346CC522403}" srcOrd="4" destOrd="0" parTransId="{E3C6F7E9-DF59-4166-8D7D-7737EFCB8294}" sibTransId="{1108198C-C992-4BA7-B320-F191C82893A3}"/>
    <dgm:cxn modelId="{F2712496-5E43-45B6-95A9-3C0359466284}" type="presOf" srcId="{1553B027-B0AA-494C-871B-B49F45D4F42C}" destId="{BBCA1F7D-BBFB-44AA-9207-681D45227223}" srcOrd="0" destOrd="2" presId="urn:microsoft.com/office/officeart/2005/8/layout/list1"/>
    <dgm:cxn modelId="{24C7D6A8-998E-44FC-836A-AB2ED872A8F0}" type="presOf" srcId="{DEA6D879-FEE3-42C6-9CA1-447434935C22}" destId="{01138443-F82F-414F-8F09-906DFA791D5D}" srcOrd="0" destOrd="3" presId="urn:microsoft.com/office/officeart/2005/8/layout/list1"/>
    <dgm:cxn modelId="{CB7FFCB1-9DB3-4879-AE3B-45B0D62479E8}" type="presOf" srcId="{2FAE2948-067F-467F-BCE1-28E34617CC05}" destId="{BBCA1F7D-BBFB-44AA-9207-681D45227223}" srcOrd="0" destOrd="3" presId="urn:microsoft.com/office/officeart/2005/8/layout/list1"/>
    <dgm:cxn modelId="{DECE39C1-DB01-4819-A6A0-7D404D44ADB9}" type="presOf" srcId="{2435B41B-3A95-41F5-AFF1-D4C1F15396A7}" destId="{01138443-F82F-414F-8F09-906DFA791D5D}" srcOrd="0" destOrd="2" presId="urn:microsoft.com/office/officeart/2005/8/layout/list1"/>
    <dgm:cxn modelId="{59DB7FC1-3F76-4E93-998C-F32100B8AF95}" type="presOf" srcId="{E042A441-E743-4840-B3E0-913228D81733}" destId="{EA63A4D0-7F72-4716-9934-97303A86D2D9}" srcOrd="0" destOrd="0" presId="urn:microsoft.com/office/officeart/2005/8/layout/list1"/>
    <dgm:cxn modelId="{FE81BACD-92EF-4A30-89F4-954B32B251E4}" srcId="{A59A9549-D984-42B1-8551-676DCAFBDF31}" destId="{CFDEC6AA-4AF9-40AE-AF55-8EE03D56DF86}" srcOrd="1" destOrd="0" parTransId="{7110CE15-C70A-4C35-9BEE-F4F2DFF1F0F7}" sibTransId="{9F210BD2-4BD7-434F-AA95-AF5501B585BD}"/>
    <dgm:cxn modelId="{B623C4D2-AF6E-45FC-8BE3-CDD9EDE5E258}" srcId="{E042A441-E743-4840-B3E0-913228D81733}" destId="{7B37F3AE-C894-4F31-AA76-681D1B2F3017}" srcOrd="5" destOrd="0" parTransId="{5708F07A-BE03-4581-8AE3-728757C513DC}" sibTransId="{F8F1444A-1BD6-4FBA-9DD0-B78F8872994B}"/>
    <dgm:cxn modelId="{47FC8BDE-8472-4D5B-B1B8-29563A48BA65}" type="presOf" srcId="{92EC0505-B4E9-49EA-800A-574043DD7B44}" destId="{C16A09C2-0CCF-4FC4-BDFA-32F8B9F30889}" srcOrd="0" destOrd="0" presId="urn:microsoft.com/office/officeart/2005/8/layout/list1"/>
    <dgm:cxn modelId="{D58FF6E5-DF88-46A7-B4E3-9B400FB8C6FE}" srcId="{A59A9549-D984-42B1-8551-676DCAFBDF31}" destId="{08F60CDB-5D05-4BCF-A80C-F6FCB15041AB}" srcOrd="4" destOrd="0" parTransId="{9D31B982-07C0-4297-B3A2-BB1CAEE9A294}" sibTransId="{80F36173-680F-46EB-8167-6B55DC749E8E}"/>
    <dgm:cxn modelId="{7C7C42F6-B70E-4FD7-A1F4-E2D13F81D67C}" srcId="{E042A441-E743-4840-B3E0-913228D81733}" destId="{F3FA253E-871F-4CE2-BE7E-4C6D3F3A32B0}" srcOrd="1" destOrd="0" parTransId="{4C5843D5-534C-4D99-84DA-655C2B3325E6}" sibTransId="{A8D732A3-F70B-40CE-A74B-907022D21FF8}"/>
    <dgm:cxn modelId="{A57374FC-1787-47EC-A750-FD6BF6CA95A8}" type="presOf" srcId="{47CAF437-0A5D-4A73-9E2A-32DC20D52B62}" destId="{01138443-F82F-414F-8F09-906DFA791D5D}" srcOrd="0" destOrd="0" presId="urn:microsoft.com/office/officeart/2005/8/layout/list1"/>
    <dgm:cxn modelId="{A4348DD2-B97F-4F65-9986-97401B8A4E89}" type="presParOf" srcId="{C16A09C2-0CCF-4FC4-BDFA-32F8B9F30889}" destId="{F11361DA-4EE0-4BF6-8CC0-1DCD364D2F55}" srcOrd="0" destOrd="0" presId="urn:microsoft.com/office/officeart/2005/8/layout/list1"/>
    <dgm:cxn modelId="{1C7B01F2-65C6-4E72-97F6-13904AE26E0F}" type="presParOf" srcId="{F11361DA-4EE0-4BF6-8CC0-1DCD364D2F55}" destId="{2CA69D2B-5C8E-4586-A659-D283B45C81F8}" srcOrd="0" destOrd="0" presId="urn:microsoft.com/office/officeart/2005/8/layout/list1"/>
    <dgm:cxn modelId="{C02E02C1-4677-422D-AC73-A25A0451FF0B}" type="presParOf" srcId="{F11361DA-4EE0-4BF6-8CC0-1DCD364D2F55}" destId="{3DFC79EA-F22A-4672-BA8A-063A5BBA39AA}" srcOrd="1" destOrd="0" presId="urn:microsoft.com/office/officeart/2005/8/layout/list1"/>
    <dgm:cxn modelId="{FD13F604-5230-4CF2-8FA1-2F3C61CE0514}" type="presParOf" srcId="{C16A09C2-0CCF-4FC4-BDFA-32F8B9F30889}" destId="{4F0F06FE-CA8A-4041-91B6-916DC096CFDE}" srcOrd="1" destOrd="0" presId="urn:microsoft.com/office/officeart/2005/8/layout/list1"/>
    <dgm:cxn modelId="{6ABEC00A-BFF6-4A66-9CA4-F7A1D846F7F8}" type="presParOf" srcId="{C16A09C2-0CCF-4FC4-BDFA-32F8B9F30889}" destId="{01138443-F82F-414F-8F09-906DFA791D5D}" srcOrd="2" destOrd="0" presId="urn:microsoft.com/office/officeart/2005/8/layout/list1"/>
    <dgm:cxn modelId="{F4D8B049-3A35-4E34-9D5C-4AFE281F53F7}" type="presParOf" srcId="{C16A09C2-0CCF-4FC4-BDFA-32F8B9F30889}" destId="{2CB34769-A4EC-476F-B003-7CBC8D2C015F}" srcOrd="3" destOrd="0" presId="urn:microsoft.com/office/officeart/2005/8/layout/list1"/>
    <dgm:cxn modelId="{EC8924A3-C5C2-4836-BD8E-E2CF28150D5A}" type="presParOf" srcId="{C16A09C2-0CCF-4FC4-BDFA-32F8B9F30889}" destId="{D1696DBD-5967-4708-ABAA-093F779FAC03}" srcOrd="4" destOrd="0" presId="urn:microsoft.com/office/officeart/2005/8/layout/list1"/>
    <dgm:cxn modelId="{6C504745-DE92-4545-976B-AF590E672429}" type="presParOf" srcId="{D1696DBD-5967-4708-ABAA-093F779FAC03}" destId="{EA63A4D0-7F72-4716-9934-97303A86D2D9}" srcOrd="0" destOrd="0" presId="urn:microsoft.com/office/officeart/2005/8/layout/list1"/>
    <dgm:cxn modelId="{A48E1831-CBD4-4C56-A361-52B9ED5A44C1}" type="presParOf" srcId="{D1696DBD-5967-4708-ABAA-093F779FAC03}" destId="{A78675F6-6F4A-42DB-A670-8727C9713CF5}" srcOrd="1" destOrd="0" presId="urn:microsoft.com/office/officeart/2005/8/layout/list1"/>
    <dgm:cxn modelId="{75342607-2603-4F88-8CE1-3CF70A3EA85B}" type="presParOf" srcId="{C16A09C2-0CCF-4FC4-BDFA-32F8B9F30889}" destId="{98826B95-EFBA-4067-A5B1-672F379D458B}" srcOrd="5" destOrd="0" presId="urn:microsoft.com/office/officeart/2005/8/layout/list1"/>
    <dgm:cxn modelId="{E83CF755-B087-4E00-B7E1-0CF59B2B0A32}" type="presParOf" srcId="{C16A09C2-0CCF-4FC4-BDFA-32F8B9F30889}" destId="{BBCA1F7D-BBFB-44AA-9207-681D4522722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72A371-3968-467E-96B5-81D6160FB69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3B3B165-874D-46B5-807D-E7E433438068}">
      <dgm:prSet/>
      <dgm:spPr/>
      <dgm:t>
        <a:bodyPr/>
        <a:lstStyle/>
        <a:p>
          <a:r>
            <a:rPr lang="el-GR" b="1"/>
            <a:t>Πληροφοριακά εμπόδια εισόδου </a:t>
          </a:r>
          <a:endParaRPr lang="en-US"/>
        </a:p>
      </dgm:t>
    </dgm:pt>
    <dgm:pt modelId="{083619B3-C957-4DEF-89AC-738D89982036}" type="parTrans" cxnId="{6DB06D7A-E697-4955-A682-67F3CBEB1A1F}">
      <dgm:prSet/>
      <dgm:spPr/>
      <dgm:t>
        <a:bodyPr/>
        <a:lstStyle/>
        <a:p>
          <a:endParaRPr lang="en-US"/>
        </a:p>
      </dgm:t>
    </dgm:pt>
    <dgm:pt modelId="{F9AF0CF3-A821-4D1B-B0E9-F98E67026130}" type="sibTrans" cxnId="{6DB06D7A-E697-4955-A682-67F3CBEB1A1F}">
      <dgm:prSet/>
      <dgm:spPr/>
      <dgm:t>
        <a:bodyPr/>
        <a:lstStyle/>
        <a:p>
          <a:endParaRPr lang="en-US"/>
        </a:p>
      </dgm:t>
    </dgm:pt>
    <dgm:pt modelId="{2B0623B0-FEEC-405B-B7F4-D1E0CECD4E1B}">
      <dgm:prSet/>
      <dgm:spPr/>
      <dgm:t>
        <a:bodyPr/>
        <a:lstStyle/>
        <a:p>
          <a:r>
            <a:rPr lang="el-GR"/>
            <a:t>Τεχνικές προδιαγραφές</a:t>
          </a:r>
          <a:endParaRPr lang="en-US"/>
        </a:p>
      </dgm:t>
    </dgm:pt>
    <dgm:pt modelId="{06A011F7-2F64-4864-B99F-632741604C3B}" type="parTrans" cxnId="{6814E30B-CD0F-4B95-91B2-59328474BF56}">
      <dgm:prSet/>
      <dgm:spPr/>
      <dgm:t>
        <a:bodyPr/>
        <a:lstStyle/>
        <a:p>
          <a:endParaRPr lang="en-US"/>
        </a:p>
      </dgm:t>
    </dgm:pt>
    <dgm:pt modelId="{78659DDC-0D5A-46B3-A07C-CD0D8BADBA06}" type="sibTrans" cxnId="{6814E30B-CD0F-4B95-91B2-59328474BF56}">
      <dgm:prSet/>
      <dgm:spPr/>
      <dgm:t>
        <a:bodyPr/>
        <a:lstStyle/>
        <a:p>
          <a:endParaRPr lang="en-US"/>
        </a:p>
      </dgm:t>
    </dgm:pt>
    <dgm:pt modelId="{7BFF58DD-C2AF-4DEB-867C-F2A608FF65D6}">
      <dgm:prSet/>
      <dgm:spPr/>
      <dgm:t>
        <a:bodyPr/>
        <a:lstStyle/>
        <a:p>
          <a:r>
            <a:rPr lang="el-GR"/>
            <a:t>Πληροφορίες που αφορούν πελάτες</a:t>
          </a:r>
          <a:endParaRPr lang="en-US"/>
        </a:p>
      </dgm:t>
    </dgm:pt>
    <dgm:pt modelId="{13A2CC96-B227-472A-AD7F-F778182E0E59}" type="parTrans" cxnId="{FB3FD5AC-B097-4303-9D56-9A358A6397CC}">
      <dgm:prSet/>
      <dgm:spPr/>
      <dgm:t>
        <a:bodyPr/>
        <a:lstStyle/>
        <a:p>
          <a:endParaRPr lang="en-US"/>
        </a:p>
      </dgm:t>
    </dgm:pt>
    <dgm:pt modelId="{96C239D7-6A99-4EE4-BB95-72030E00BFA2}" type="sibTrans" cxnId="{FB3FD5AC-B097-4303-9D56-9A358A6397CC}">
      <dgm:prSet/>
      <dgm:spPr/>
      <dgm:t>
        <a:bodyPr/>
        <a:lstStyle/>
        <a:p>
          <a:endParaRPr lang="en-US"/>
        </a:p>
      </dgm:t>
    </dgm:pt>
    <dgm:pt modelId="{5758EF8C-6611-4A27-A7BC-E4E9122979F9}">
      <dgm:prSet/>
      <dgm:spPr/>
      <dgm:t>
        <a:bodyPr/>
        <a:lstStyle/>
        <a:p>
          <a:r>
            <a:rPr lang="el-GR" b="1"/>
            <a:t>Στρατηγικά εμπόδια </a:t>
          </a:r>
          <a:endParaRPr lang="en-US"/>
        </a:p>
      </dgm:t>
    </dgm:pt>
    <dgm:pt modelId="{4A198708-7ED0-40C1-BB1B-16B46460DEBF}" type="parTrans" cxnId="{2F846BD6-D464-4B17-AD7E-1BC25ED7463B}">
      <dgm:prSet/>
      <dgm:spPr/>
      <dgm:t>
        <a:bodyPr/>
        <a:lstStyle/>
        <a:p>
          <a:endParaRPr lang="en-US"/>
        </a:p>
      </dgm:t>
    </dgm:pt>
    <dgm:pt modelId="{989BE631-DB42-490C-AC45-88454F85CF16}" type="sibTrans" cxnId="{2F846BD6-D464-4B17-AD7E-1BC25ED7463B}">
      <dgm:prSet/>
      <dgm:spPr/>
      <dgm:t>
        <a:bodyPr/>
        <a:lstStyle/>
        <a:p>
          <a:endParaRPr lang="en-US"/>
        </a:p>
      </dgm:t>
    </dgm:pt>
    <dgm:pt modelId="{C39D68A6-00EC-4B8B-9DF9-FEACBD3E95A8}">
      <dgm:prSet/>
      <dgm:spPr/>
      <dgm:t>
        <a:bodyPr/>
        <a:lstStyle/>
        <a:p>
          <a:r>
            <a:rPr lang="el-GR"/>
            <a:t>Μεγάλες διαφημιστικές δαπάνες</a:t>
          </a:r>
          <a:r>
            <a:rPr lang="en-US"/>
            <a:t>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</a:t>
          </a:r>
          <a:r>
            <a:rPr lang="el-GR"/>
            <a:t>μη ανακτήσιμο κόστος</a:t>
          </a:r>
          <a:endParaRPr lang="en-US"/>
        </a:p>
      </dgm:t>
    </dgm:pt>
    <dgm:pt modelId="{70DEE121-2B34-4FBD-AD0E-331E15ECB485}" type="parTrans" cxnId="{313BA1FA-4739-45D2-89E7-589E6247F9E7}">
      <dgm:prSet/>
      <dgm:spPr/>
      <dgm:t>
        <a:bodyPr/>
        <a:lstStyle/>
        <a:p>
          <a:endParaRPr lang="en-US"/>
        </a:p>
      </dgm:t>
    </dgm:pt>
    <dgm:pt modelId="{EF759086-2B67-4DEE-B50E-EF29CC29E29D}" type="sibTrans" cxnId="{313BA1FA-4739-45D2-89E7-589E6247F9E7}">
      <dgm:prSet/>
      <dgm:spPr/>
      <dgm:t>
        <a:bodyPr/>
        <a:lstStyle/>
        <a:p>
          <a:endParaRPr lang="en-US"/>
        </a:p>
      </dgm:t>
    </dgm:pt>
    <dgm:pt modelId="{4996ADC9-BEA6-4154-A462-DEB88FE6FF8E}">
      <dgm:prSet/>
      <dgm:spPr/>
      <dgm:t>
        <a:bodyPr/>
        <a:lstStyle/>
        <a:p>
          <a:r>
            <a:rPr lang="el-GR"/>
            <a:t>Μακροπρόθεσμες συμβάσεις με πελάτες</a:t>
          </a:r>
          <a:r>
            <a:rPr lang="en-US"/>
            <a:t> </a:t>
          </a:r>
          <a:r>
            <a:rPr lang="el-GR">
              <a:sym typeface="Wingdings" panose="05000000000000000000" pitchFamily="2" charset="2"/>
            </a:rPr>
            <a:t></a:t>
          </a:r>
          <a:r>
            <a:rPr lang="el-GR"/>
            <a:t> επιδράσεις εγκλωβισμού (</a:t>
          </a:r>
          <a:r>
            <a:rPr lang="en-US"/>
            <a:t>locked-in effects)</a:t>
          </a:r>
        </a:p>
      </dgm:t>
    </dgm:pt>
    <dgm:pt modelId="{B129776D-5395-4090-B1EE-20867B7A5297}" type="parTrans" cxnId="{DD871E8A-A1A7-4F08-8530-4B0E6026A87C}">
      <dgm:prSet/>
      <dgm:spPr/>
      <dgm:t>
        <a:bodyPr/>
        <a:lstStyle/>
        <a:p>
          <a:endParaRPr lang="en-US"/>
        </a:p>
      </dgm:t>
    </dgm:pt>
    <dgm:pt modelId="{F66B627B-8369-4359-A7DE-7BF5304736E4}" type="sibTrans" cxnId="{DD871E8A-A1A7-4F08-8530-4B0E6026A87C}">
      <dgm:prSet/>
      <dgm:spPr/>
      <dgm:t>
        <a:bodyPr/>
        <a:lstStyle/>
        <a:p>
          <a:endParaRPr lang="en-US"/>
        </a:p>
      </dgm:t>
    </dgm:pt>
    <dgm:pt modelId="{75A88C4B-A88B-4A02-B8BC-6BF0BFE54EBC}">
      <dgm:prSet/>
      <dgm:spPr/>
      <dgm:t>
        <a:bodyPr/>
        <a:lstStyle/>
        <a:p>
          <a:r>
            <a:rPr lang="el-GR"/>
            <a:t>Αύξηση κόστους μεταστροφής (</a:t>
          </a:r>
          <a:r>
            <a:rPr lang="en-US"/>
            <a:t>switching cost)</a:t>
          </a:r>
        </a:p>
      </dgm:t>
    </dgm:pt>
    <dgm:pt modelId="{32CAED76-016B-4EDA-B49A-7C4B226BEF58}" type="parTrans" cxnId="{B8B3D438-55F9-4F74-85F7-B472253CDD9F}">
      <dgm:prSet/>
      <dgm:spPr/>
      <dgm:t>
        <a:bodyPr/>
        <a:lstStyle/>
        <a:p>
          <a:endParaRPr lang="en-US"/>
        </a:p>
      </dgm:t>
    </dgm:pt>
    <dgm:pt modelId="{D5F27F0C-8C99-48E0-8CF5-286AC7B3D478}" type="sibTrans" cxnId="{B8B3D438-55F9-4F74-85F7-B472253CDD9F}">
      <dgm:prSet/>
      <dgm:spPr/>
      <dgm:t>
        <a:bodyPr/>
        <a:lstStyle/>
        <a:p>
          <a:endParaRPr lang="en-US"/>
        </a:p>
      </dgm:t>
    </dgm:pt>
    <dgm:pt modelId="{40416AC6-C8E5-4AA0-96CD-0BB86A64210E}">
      <dgm:prSet/>
      <dgm:spPr/>
      <dgm:t>
        <a:bodyPr/>
        <a:lstStyle/>
        <a:p>
          <a:r>
            <a:rPr lang="el-GR"/>
            <a:t>Υπερπολλαπλασιασμός προϊόντων (</a:t>
          </a:r>
          <a:r>
            <a:rPr lang="en-US"/>
            <a:t>brand proliferation)</a:t>
          </a:r>
        </a:p>
      </dgm:t>
    </dgm:pt>
    <dgm:pt modelId="{C266E9F4-86C6-414A-AECF-EC5CE1D8CBC0}" type="parTrans" cxnId="{878CC2A7-5BA4-45AE-A7A8-9D4407DD50B3}">
      <dgm:prSet/>
      <dgm:spPr/>
      <dgm:t>
        <a:bodyPr/>
        <a:lstStyle/>
        <a:p>
          <a:endParaRPr lang="en-US"/>
        </a:p>
      </dgm:t>
    </dgm:pt>
    <dgm:pt modelId="{E3353490-3784-458F-9E31-ABD2A1D1779D}" type="sibTrans" cxnId="{878CC2A7-5BA4-45AE-A7A8-9D4407DD50B3}">
      <dgm:prSet/>
      <dgm:spPr/>
      <dgm:t>
        <a:bodyPr/>
        <a:lstStyle/>
        <a:p>
          <a:endParaRPr lang="en-US"/>
        </a:p>
      </dgm:t>
    </dgm:pt>
    <dgm:pt modelId="{8362BA6B-5E00-4416-8857-E3907AEBDE67}">
      <dgm:prSet/>
      <dgm:spPr/>
      <dgm:t>
        <a:bodyPr/>
        <a:lstStyle/>
        <a:p>
          <a:r>
            <a:rPr lang="el-GR"/>
            <a:t>Δίκτυο αποκλειστικής αντιπροσώπευσης</a:t>
          </a:r>
          <a:endParaRPr lang="en-US"/>
        </a:p>
      </dgm:t>
    </dgm:pt>
    <dgm:pt modelId="{CFF29EF6-7DA9-4ADF-B84D-4CA61B3E608B}" type="parTrans" cxnId="{178E05D2-12B4-4D3A-B344-6F9EF3953CB0}">
      <dgm:prSet/>
      <dgm:spPr/>
      <dgm:t>
        <a:bodyPr/>
        <a:lstStyle/>
        <a:p>
          <a:endParaRPr lang="en-US"/>
        </a:p>
      </dgm:t>
    </dgm:pt>
    <dgm:pt modelId="{84F6D61B-151E-452B-A633-6CFF41C005CE}" type="sibTrans" cxnId="{178E05D2-12B4-4D3A-B344-6F9EF3953CB0}">
      <dgm:prSet/>
      <dgm:spPr/>
      <dgm:t>
        <a:bodyPr/>
        <a:lstStyle/>
        <a:p>
          <a:endParaRPr lang="en-US"/>
        </a:p>
      </dgm:t>
    </dgm:pt>
    <dgm:pt modelId="{A06427E6-F9B3-4FD6-AC85-821CC0F55D70}" type="pres">
      <dgm:prSet presAssocID="{3472A371-3968-467E-96B5-81D6160FB693}" presName="linear" presStyleCnt="0">
        <dgm:presLayoutVars>
          <dgm:dir/>
          <dgm:animLvl val="lvl"/>
          <dgm:resizeHandles val="exact"/>
        </dgm:presLayoutVars>
      </dgm:prSet>
      <dgm:spPr/>
    </dgm:pt>
    <dgm:pt modelId="{519C0534-CBC3-4E14-9FCE-39513F935A26}" type="pres">
      <dgm:prSet presAssocID="{F3B3B165-874D-46B5-807D-E7E433438068}" presName="parentLin" presStyleCnt="0"/>
      <dgm:spPr/>
    </dgm:pt>
    <dgm:pt modelId="{60EC0707-7ED7-49F1-9FDB-533DEADA3643}" type="pres">
      <dgm:prSet presAssocID="{F3B3B165-874D-46B5-807D-E7E433438068}" presName="parentLeftMargin" presStyleLbl="node1" presStyleIdx="0" presStyleCnt="2"/>
      <dgm:spPr/>
    </dgm:pt>
    <dgm:pt modelId="{61472C77-CE16-459B-BFFC-7DFD495EBF09}" type="pres">
      <dgm:prSet presAssocID="{F3B3B165-874D-46B5-807D-E7E4334380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068D68-99D7-4A49-BF3E-B56303AEBFEF}" type="pres">
      <dgm:prSet presAssocID="{F3B3B165-874D-46B5-807D-E7E433438068}" presName="negativeSpace" presStyleCnt="0"/>
      <dgm:spPr/>
    </dgm:pt>
    <dgm:pt modelId="{9F371A29-F29A-42B4-8D6C-BF06067DAB61}" type="pres">
      <dgm:prSet presAssocID="{F3B3B165-874D-46B5-807D-E7E433438068}" presName="childText" presStyleLbl="conFgAcc1" presStyleIdx="0" presStyleCnt="2">
        <dgm:presLayoutVars>
          <dgm:bulletEnabled val="1"/>
        </dgm:presLayoutVars>
      </dgm:prSet>
      <dgm:spPr/>
    </dgm:pt>
    <dgm:pt modelId="{0EF89605-4BD5-4B62-A781-CA610D8BCF39}" type="pres">
      <dgm:prSet presAssocID="{F9AF0CF3-A821-4D1B-B0E9-F98E67026130}" presName="spaceBetweenRectangles" presStyleCnt="0"/>
      <dgm:spPr/>
    </dgm:pt>
    <dgm:pt modelId="{EDFC8E2F-4A41-467D-AC19-A04AED58D5B7}" type="pres">
      <dgm:prSet presAssocID="{5758EF8C-6611-4A27-A7BC-E4E9122979F9}" presName="parentLin" presStyleCnt="0"/>
      <dgm:spPr/>
    </dgm:pt>
    <dgm:pt modelId="{AD683F1B-40A4-46A8-BD0C-FCAE93F2435B}" type="pres">
      <dgm:prSet presAssocID="{5758EF8C-6611-4A27-A7BC-E4E9122979F9}" presName="parentLeftMargin" presStyleLbl="node1" presStyleIdx="0" presStyleCnt="2"/>
      <dgm:spPr/>
    </dgm:pt>
    <dgm:pt modelId="{C8FB87B7-54E3-4471-84E3-4CC35F1CCDE2}" type="pres">
      <dgm:prSet presAssocID="{5758EF8C-6611-4A27-A7BC-E4E9122979F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C04D3F-ACDC-424E-AEAA-95CB0C073872}" type="pres">
      <dgm:prSet presAssocID="{5758EF8C-6611-4A27-A7BC-E4E9122979F9}" presName="negativeSpace" presStyleCnt="0"/>
      <dgm:spPr/>
    </dgm:pt>
    <dgm:pt modelId="{224C7707-E38A-49E7-9C37-5FE111708EC4}" type="pres">
      <dgm:prSet presAssocID="{5758EF8C-6611-4A27-A7BC-E4E9122979F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814E30B-CD0F-4B95-91B2-59328474BF56}" srcId="{F3B3B165-874D-46B5-807D-E7E433438068}" destId="{2B0623B0-FEEC-405B-B7F4-D1E0CECD4E1B}" srcOrd="0" destOrd="0" parTransId="{06A011F7-2F64-4864-B99F-632741604C3B}" sibTransId="{78659DDC-0D5A-46B3-A07C-CD0D8BADBA06}"/>
    <dgm:cxn modelId="{371D6B29-3B33-4089-A7E2-A21FAC88A16F}" type="presOf" srcId="{8362BA6B-5E00-4416-8857-E3907AEBDE67}" destId="{224C7707-E38A-49E7-9C37-5FE111708EC4}" srcOrd="0" destOrd="4" presId="urn:microsoft.com/office/officeart/2005/8/layout/list1"/>
    <dgm:cxn modelId="{37AA0434-FDCB-47B0-A412-1EFEA491DC80}" type="presOf" srcId="{75A88C4B-A88B-4A02-B8BC-6BF0BFE54EBC}" destId="{224C7707-E38A-49E7-9C37-5FE111708EC4}" srcOrd="0" destOrd="2" presId="urn:microsoft.com/office/officeart/2005/8/layout/list1"/>
    <dgm:cxn modelId="{B8B3D438-55F9-4F74-85F7-B472253CDD9F}" srcId="{5758EF8C-6611-4A27-A7BC-E4E9122979F9}" destId="{75A88C4B-A88B-4A02-B8BC-6BF0BFE54EBC}" srcOrd="2" destOrd="0" parTransId="{32CAED76-016B-4EDA-B49A-7C4B226BEF58}" sibTransId="{D5F27F0C-8C99-48E0-8CF5-286AC7B3D478}"/>
    <dgm:cxn modelId="{F413C365-7E6B-48BF-8988-5DB29D1327E4}" type="presOf" srcId="{7BFF58DD-C2AF-4DEB-867C-F2A608FF65D6}" destId="{9F371A29-F29A-42B4-8D6C-BF06067DAB61}" srcOrd="0" destOrd="1" presId="urn:microsoft.com/office/officeart/2005/8/layout/list1"/>
    <dgm:cxn modelId="{21348557-FD8E-4F1E-A823-F90BC86290D8}" type="presOf" srcId="{2B0623B0-FEEC-405B-B7F4-D1E0CECD4E1B}" destId="{9F371A29-F29A-42B4-8D6C-BF06067DAB61}" srcOrd="0" destOrd="0" presId="urn:microsoft.com/office/officeart/2005/8/layout/list1"/>
    <dgm:cxn modelId="{6DB06D7A-E697-4955-A682-67F3CBEB1A1F}" srcId="{3472A371-3968-467E-96B5-81D6160FB693}" destId="{F3B3B165-874D-46B5-807D-E7E433438068}" srcOrd="0" destOrd="0" parTransId="{083619B3-C957-4DEF-89AC-738D89982036}" sibTransId="{F9AF0CF3-A821-4D1B-B0E9-F98E67026130}"/>
    <dgm:cxn modelId="{DD871E8A-A1A7-4F08-8530-4B0E6026A87C}" srcId="{5758EF8C-6611-4A27-A7BC-E4E9122979F9}" destId="{4996ADC9-BEA6-4154-A462-DEB88FE6FF8E}" srcOrd="1" destOrd="0" parTransId="{B129776D-5395-4090-B1EE-20867B7A5297}" sibTransId="{F66B627B-8369-4359-A7DE-7BF5304736E4}"/>
    <dgm:cxn modelId="{7DE6AC8F-6E78-4432-8748-3FD2D6568FA7}" type="presOf" srcId="{4996ADC9-BEA6-4154-A462-DEB88FE6FF8E}" destId="{224C7707-E38A-49E7-9C37-5FE111708EC4}" srcOrd="0" destOrd="1" presId="urn:microsoft.com/office/officeart/2005/8/layout/list1"/>
    <dgm:cxn modelId="{AA23F6A2-5862-455F-A406-04728DFF1FC9}" type="presOf" srcId="{40416AC6-C8E5-4AA0-96CD-0BB86A64210E}" destId="{224C7707-E38A-49E7-9C37-5FE111708EC4}" srcOrd="0" destOrd="3" presId="urn:microsoft.com/office/officeart/2005/8/layout/list1"/>
    <dgm:cxn modelId="{878CC2A7-5BA4-45AE-A7A8-9D4407DD50B3}" srcId="{5758EF8C-6611-4A27-A7BC-E4E9122979F9}" destId="{40416AC6-C8E5-4AA0-96CD-0BB86A64210E}" srcOrd="3" destOrd="0" parTransId="{C266E9F4-86C6-414A-AECF-EC5CE1D8CBC0}" sibTransId="{E3353490-3784-458F-9E31-ABD2A1D1779D}"/>
    <dgm:cxn modelId="{FB3FD5AC-B097-4303-9D56-9A358A6397CC}" srcId="{F3B3B165-874D-46B5-807D-E7E433438068}" destId="{7BFF58DD-C2AF-4DEB-867C-F2A608FF65D6}" srcOrd="1" destOrd="0" parTransId="{13A2CC96-B227-472A-AD7F-F778182E0E59}" sibTransId="{96C239D7-6A99-4EE4-BB95-72030E00BFA2}"/>
    <dgm:cxn modelId="{6511C3C4-B506-4286-8B9D-9AD96DB738BC}" type="presOf" srcId="{F3B3B165-874D-46B5-807D-E7E433438068}" destId="{60EC0707-7ED7-49F1-9FDB-533DEADA3643}" srcOrd="0" destOrd="0" presId="urn:microsoft.com/office/officeart/2005/8/layout/list1"/>
    <dgm:cxn modelId="{178E05D2-12B4-4D3A-B344-6F9EF3953CB0}" srcId="{5758EF8C-6611-4A27-A7BC-E4E9122979F9}" destId="{8362BA6B-5E00-4416-8857-E3907AEBDE67}" srcOrd="4" destOrd="0" parTransId="{CFF29EF6-7DA9-4ADF-B84D-4CA61B3E608B}" sibTransId="{84F6D61B-151E-452B-A633-6CFF41C005CE}"/>
    <dgm:cxn modelId="{2F846BD6-D464-4B17-AD7E-1BC25ED7463B}" srcId="{3472A371-3968-467E-96B5-81D6160FB693}" destId="{5758EF8C-6611-4A27-A7BC-E4E9122979F9}" srcOrd="1" destOrd="0" parTransId="{4A198708-7ED0-40C1-BB1B-16B46460DEBF}" sibTransId="{989BE631-DB42-490C-AC45-88454F85CF16}"/>
    <dgm:cxn modelId="{6AF5A5DD-85D6-4EA0-BE69-6E63A196102B}" type="presOf" srcId="{3472A371-3968-467E-96B5-81D6160FB693}" destId="{A06427E6-F9B3-4FD6-AC85-821CC0F55D70}" srcOrd="0" destOrd="0" presId="urn:microsoft.com/office/officeart/2005/8/layout/list1"/>
    <dgm:cxn modelId="{C3EA48E2-1D3F-4D9D-B215-92FDC4ECE268}" type="presOf" srcId="{5758EF8C-6611-4A27-A7BC-E4E9122979F9}" destId="{AD683F1B-40A4-46A8-BD0C-FCAE93F2435B}" srcOrd="0" destOrd="0" presId="urn:microsoft.com/office/officeart/2005/8/layout/list1"/>
    <dgm:cxn modelId="{78E950EE-F1A2-4F46-883D-F40800945903}" type="presOf" srcId="{C39D68A6-00EC-4B8B-9DF9-FEACBD3E95A8}" destId="{224C7707-E38A-49E7-9C37-5FE111708EC4}" srcOrd="0" destOrd="0" presId="urn:microsoft.com/office/officeart/2005/8/layout/list1"/>
    <dgm:cxn modelId="{C22568FA-A559-48E0-A75C-302EB6F99594}" type="presOf" srcId="{F3B3B165-874D-46B5-807D-E7E433438068}" destId="{61472C77-CE16-459B-BFFC-7DFD495EBF09}" srcOrd="1" destOrd="0" presId="urn:microsoft.com/office/officeart/2005/8/layout/list1"/>
    <dgm:cxn modelId="{313BA1FA-4739-45D2-89E7-589E6247F9E7}" srcId="{5758EF8C-6611-4A27-A7BC-E4E9122979F9}" destId="{C39D68A6-00EC-4B8B-9DF9-FEACBD3E95A8}" srcOrd="0" destOrd="0" parTransId="{70DEE121-2B34-4FBD-AD0E-331E15ECB485}" sibTransId="{EF759086-2B67-4DEE-B50E-EF29CC29E29D}"/>
    <dgm:cxn modelId="{796A2EFF-08BD-430D-A959-8EE7C258F9D6}" type="presOf" srcId="{5758EF8C-6611-4A27-A7BC-E4E9122979F9}" destId="{C8FB87B7-54E3-4471-84E3-4CC35F1CCDE2}" srcOrd="1" destOrd="0" presId="urn:microsoft.com/office/officeart/2005/8/layout/list1"/>
    <dgm:cxn modelId="{1D1559A7-9155-44E3-B69E-59AAE03CAE58}" type="presParOf" srcId="{A06427E6-F9B3-4FD6-AC85-821CC0F55D70}" destId="{519C0534-CBC3-4E14-9FCE-39513F935A26}" srcOrd="0" destOrd="0" presId="urn:microsoft.com/office/officeart/2005/8/layout/list1"/>
    <dgm:cxn modelId="{4C79D0E9-3ACA-44CB-8FD3-77EE4F2F7764}" type="presParOf" srcId="{519C0534-CBC3-4E14-9FCE-39513F935A26}" destId="{60EC0707-7ED7-49F1-9FDB-533DEADA3643}" srcOrd="0" destOrd="0" presId="urn:microsoft.com/office/officeart/2005/8/layout/list1"/>
    <dgm:cxn modelId="{AD70A78F-2259-4B65-BFC7-CDFDA022BA54}" type="presParOf" srcId="{519C0534-CBC3-4E14-9FCE-39513F935A26}" destId="{61472C77-CE16-459B-BFFC-7DFD495EBF09}" srcOrd="1" destOrd="0" presId="urn:microsoft.com/office/officeart/2005/8/layout/list1"/>
    <dgm:cxn modelId="{7B69C29A-8FF0-4DE3-8F6D-AB2529DDEDFC}" type="presParOf" srcId="{A06427E6-F9B3-4FD6-AC85-821CC0F55D70}" destId="{DA068D68-99D7-4A49-BF3E-B56303AEBFEF}" srcOrd="1" destOrd="0" presId="urn:microsoft.com/office/officeart/2005/8/layout/list1"/>
    <dgm:cxn modelId="{C2374C6F-BE06-426D-843B-E7BB4DB1DDC4}" type="presParOf" srcId="{A06427E6-F9B3-4FD6-AC85-821CC0F55D70}" destId="{9F371A29-F29A-42B4-8D6C-BF06067DAB61}" srcOrd="2" destOrd="0" presId="urn:microsoft.com/office/officeart/2005/8/layout/list1"/>
    <dgm:cxn modelId="{DDD616DD-2931-4F80-886D-A2D8615B86A8}" type="presParOf" srcId="{A06427E6-F9B3-4FD6-AC85-821CC0F55D70}" destId="{0EF89605-4BD5-4B62-A781-CA610D8BCF39}" srcOrd="3" destOrd="0" presId="urn:microsoft.com/office/officeart/2005/8/layout/list1"/>
    <dgm:cxn modelId="{F9BF4EC3-D934-439D-B63A-BBC2C9929298}" type="presParOf" srcId="{A06427E6-F9B3-4FD6-AC85-821CC0F55D70}" destId="{EDFC8E2F-4A41-467D-AC19-A04AED58D5B7}" srcOrd="4" destOrd="0" presId="urn:microsoft.com/office/officeart/2005/8/layout/list1"/>
    <dgm:cxn modelId="{F9354D60-AD83-4AFE-AFB2-A2D8D9C49051}" type="presParOf" srcId="{EDFC8E2F-4A41-467D-AC19-A04AED58D5B7}" destId="{AD683F1B-40A4-46A8-BD0C-FCAE93F2435B}" srcOrd="0" destOrd="0" presId="urn:microsoft.com/office/officeart/2005/8/layout/list1"/>
    <dgm:cxn modelId="{3D8D81A1-0209-4B6E-AD7E-E97873A50768}" type="presParOf" srcId="{EDFC8E2F-4A41-467D-AC19-A04AED58D5B7}" destId="{C8FB87B7-54E3-4471-84E3-4CC35F1CCDE2}" srcOrd="1" destOrd="0" presId="urn:microsoft.com/office/officeart/2005/8/layout/list1"/>
    <dgm:cxn modelId="{39300C73-B896-4A72-B7CD-F5049930062B}" type="presParOf" srcId="{A06427E6-F9B3-4FD6-AC85-821CC0F55D70}" destId="{88C04D3F-ACDC-424E-AEAA-95CB0C073872}" srcOrd="5" destOrd="0" presId="urn:microsoft.com/office/officeart/2005/8/layout/list1"/>
    <dgm:cxn modelId="{4B56A652-3B30-458C-875F-354C8FA54626}" type="presParOf" srcId="{A06427E6-F9B3-4FD6-AC85-821CC0F55D70}" destId="{224C7707-E38A-49E7-9C37-5FE111708EC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273D23-A2BE-4AE3-8EC1-22BA580ED5E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6599AAF-58D5-4BD6-A454-D667A0BDE99E}">
      <dgm:prSet custT="1"/>
      <dgm:spPr/>
      <dgm:t>
        <a:bodyPr/>
        <a:lstStyle/>
        <a:p>
          <a:r>
            <a:rPr lang="el-GR" sz="1800"/>
            <a:t>Εστιάζει στην ανταγωνιστική ζημία </a:t>
          </a:r>
          <a:r>
            <a:rPr lang="en-US" sz="1800"/>
            <a:t>(competitive harm)</a:t>
          </a:r>
          <a:r>
            <a:rPr lang="el-GR" sz="1800"/>
            <a:t> και όχι στον τύπο της παράβασης</a:t>
          </a:r>
          <a:endParaRPr lang="en-US" sz="1800"/>
        </a:p>
      </dgm:t>
    </dgm:pt>
    <dgm:pt modelId="{F6FDECB7-B21B-4364-AD4B-50DBC9E81761}" type="parTrans" cxnId="{3E896D8F-446F-47CD-94A2-B1221C042667}">
      <dgm:prSet/>
      <dgm:spPr/>
      <dgm:t>
        <a:bodyPr/>
        <a:lstStyle/>
        <a:p>
          <a:endParaRPr lang="en-US" sz="1800"/>
        </a:p>
      </dgm:t>
    </dgm:pt>
    <dgm:pt modelId="{918F7628-CA95-43E3-B40E-0F3CF4B29351}" type="sibTrans" cxnId="{3E896D8F-446F-47CD-94A2-B1221C042667}">
      <dgm:prSet/>
      <dgm:spPr/>
      <dgm:t>
        <a:bodyPr/>
        <a:lstStyle/>
        <a:p>
          <a:endParaRPr lang="en-US" sz="1800"/>
        </a:p>
      </dgm:t>
    </dgm:pt>
    <dgm:pt modelId="{AEBDE24E-E667-4E0B-9A15-D8D935FC6549}">
      <dgm:prSet custT="1"/>
      <dgm:spPr/>
      <dgm:t>
        <a:bodyPr/>
        <a:lstStyle/>
        <a:p>
          <a:r>
            <a:rPr lang="el-GR" sz="1800"/>
            <a:t>Θεωρίες ανταγωνιστικής ζημίας (</a:t>
          </a:r>
          <a:r>
            <a:rPr lang="en-US" sz="1800"/>
            <a:t>theories of competitive harm)</a:t>
          </a:r>
        </a:p>
      </dgm:t>
    </dgm:pt>
    <dgm:pt modelId="{4DCF0B5C-9879-40CC-92B1-06A384FB558E}" type="parTrans" cxnId="{BD150FBA-D603-43BD-8321-DDFA740FE73D}">
      <dgm:prSet/>
      <dgm:spPr/>
      <dgm:t>
        <a:bodyPr/>
        <a:lstStyle/>
        <a:p>
          <a:endParaRPr lang="en-US" sz="1800"/>
        </a:p>
      </dgm:t>
    </dgm:pt>
    <dgm:pt modelId="{E6659DD8-72A5-4023-9A6C-7EB9BC34AFC6}" type="sibTrans" cxnId="{BD150FBA-D603-43BD-8321-DDFA740FE73D}">
      <dgm:prSet/>
      <dgm:spPr/>
      <dgm:t>
        <a:bodyPr/>
        <a:lstStyle/>
        <a:p>
          <a:endParaRPr lang="en-US" sz="1800"/>
        </a:p>
      </dgm:t>
    </dgm:pt>
    <dgm:pt modelId="{3AAAE8E6-137F-4F58-BEBA-094F4DA9CA02}">
      <dgm:prSet custT="1"/>
      <dgm:spPr/>
      <dgm:t>
        <a:bodyPr/>
        <a:lstStyle/>
        <a:p>
          <a:r>
            <a:rPr lang="el-GR" sz="1800"/>
            <a:t>Σχετικά έγγραφα</a:t>
          </a:r>
          <a:endParaRPr lang="en-US" sz="1800"/>
        </a:p>
      </dgm:t>
    </dgm:pt>
    <dgm:pt modelId="{25E9A52A-18CE-4600-AC8C-409395574A2E}" type="parTrans" cxnId="{6000323F-1E5B-43F7-93BB-27688D738B3A}">
      <dgm:prSet/>
      <dgm:spPr/>
      <dgm:t>
        <a:bodyPr/>
        <a:lstStyle/>
        <a:p>
          <a:endParaRPr lang="en-US" sz="1800"/>
        </a:p>
      </dgm:t>
    </dgm:pt>
    <dgm:pt modelId="{AAE160E0-D227-48D2-B2EB-C5E7600FDDB7}" type="sibTrans" cxnId="{6000323F-1E5B-43F7-93BB-27688D738B3A}">
      <dgm:prSet/>
      <dgm:spPr/>
      <dgm:t>
        <a:bodyPr/>
        <a:lstStyle/>
        <a:p>
          <a:endParaRPr lang="en-US" sz="1800"/>
        </a:p>
      </dgm:t>
    </dgm:pt>
    <dgm:pt modelId="{EEA44364-19DE-49DE-A58C-8B0ADF64432C}">
      <dgm:prSet custT="1"/>
      <dgm:spPr/>
      <dgm:t>
        <a:bodyPr/>
        <a:lstStyle/>
        <a:p>
          <a:r>
            <a:rPr lang="el-GR" sz="1800" dirty="0"/>
            <a:t>Μια οικονομική προσέγγιση του άρθρου 102 ΣΛΕΕ (</a:t>
          </a:r>
          <a:r>
            <a:rPr lang="en-US" sz="1800" dirty="0"/>
            <a:t>EAGCP report, </a:t>
          </a:r>
          <a:r>
            <a:rPr lang="el-GR" sz="1800" dirty="0"/>
            <a:t>Ιούλιος 2005</a:t>
          </a:r>
          <a:r>
            <a:rPr lang="en-US" sz="1800" dirty="0"/>
            <a:t>)</a:t>
          </a:r>
        </a:p>
      </dgm:t>
    </dgm:pt>
    <dgm:pt modelId="{1C06F041-C210-42E8-AD6F-2732B38553E6}" type="parTrans" cxnId="{D4E21E25-06DF-4C76-8705-78334926C694}">
      <dgm:prSet/>
      <dgm:spPr/>
      <dgm:t>
        <a:bodyPr/>
        <a:lstStyle/>
        <a:p>
          <a:endParaRPr lang="en-US" sz="1800"/>
        </a:p>
      </dgm:t>
    </dgm:pt>
    <dgm:pt modelId="{D16F8A49-6689-4266-A182-2F277FAB5A1E}" type="sibTrans" cxnId="{D4E21E25-06DF-4C76-8705-78334926C694}">
      <dgm:prSet/>
      <dgm:spPr/>
      <dgm:t>
        <a:bodyPr/>
        <a:lstStyle/>
        <a:p>
          <a:endParaRPr lang="en-US" sz="1800"/>
        </a:p>
      </dgm:t>
    </dgm:pt>
    <dgm:pt modelId="{A7AECDC6-4540-49EE-8A2A-5023FADBC885}">
      <dgm:prSet custT="1"/>
      <dgm:spPr/>
      <dgm:t>
        <a:bodyPr/>
        <a:lstStyle/>
        <a:p>
          <a:r>
            <a:rPr lang="el-GR" sz="1800" dirty="0"/>
            <a:t>Έγγραφο διαβούλευσης αναφορικά με το άρθρο 102 ΣΛΕΕ</a:t>
          </a:r>
          <a:r>
            <a:rPr lang="en-US" sz="1800" dirty="0"/>
            <a:t> (</a:t>
          </a:r>
          <a:r>
            <a:rPr lang="el-GR" sz="1800" dirty="0"/>
            <a:t>Δεκέμβρης 2005)</a:t>
          </a:r>
          <a:endParaRPr lang="en-US" sz="1800" dirty="0"/>
        </a:p>
      </dgm:t>
    </dgm:pt>
    <dgm:pt modelId="{1F5B053C-9D96-4D9B-84EF-7EE662BF7C88}" type="parTrans" cxnId="{F4390FE2-C620-47D5-A2D3-7E71A67E4EBC}">
      <dgm:prSet/>
      <dgm:spPr/>
      <dgm:t>
        <a:bodyPr/>
        <a:lstStyle/>
        <a:p>
          <a:endParaRPr lang="en-US" sz="1800"/>
        </a:p>
      </dgm:t>
    </dgm:pt>
    <dgm:pt modelId="{C97BDC7C-5C2F-4EAE-8D79-30D0ACD7F0BE}" type="sibTrans" cxnId="{F4390FE2-C620-47D5-A2D3-7E71A67E4EBC}">
      <dgm:prSet/>
      <dgm:spPr/>
      <dgm:t>
        <a:bodyPr/>
        <a:lstStyle/>
        <a:p>
          <a:endParaRPr lang="en-US" sz="1800"/>
        </a:p>
      </dgm:t>
    </dgm:pt>
    <dgm:pt modelId="{9359AE98-CB1D-47BE-A5FB-87FD6DF7E849}">
      <dgm:prSet custT="1"/>
      <dgm:spPr/>
      <dgm:t>
        <a:bodyPr/>
        <a:lstStyle/>
        <a:p>
          <a:r>
            <a:rPr lang="el-GR" sz="1800" dirty="0"/>
            <a:t>Ανακοίνωση προτεραιοτήτων αναφορικά με την εφαρμογή του άρθρου 102 ΣΛΕΕ</a:t>
          </a:r>
          <a:r>
            <a:rPr lang="en-US" sz="1800" dirty="0"/>
            <a:t> (25/2/2009)</a:t>
          </a:r>
        </a:p>
      </dgm:t>
    </dgm:pt>
    <dgm:pt modelId="{A65ECB77-75DD-4400-ACFB-AD9CDFBF7894}" type="parTrans" cxnId="{208C9ACB-C54A-4E74-A100-E0857E2828AC}">
      <dgm:prSet/>
      <dgm:spPr/>
      <dgm:t>
        <a:bodyPr/>
        <a:lstStyle/>
        <a:p>
          <a:endParaRPr lang="en-US" sz="1800"/>
        </a:p>
      </dgm:t>
    </dgm:pt>
    <dgm:pt modelId="{857F7DAE-FBC0-4261-B652-71335EBC061A}" type="sibTrans" cxnId="{208C9ACB-C54A-4E74-A100-E0857E2828AC}">
      <dgm:prSet/>
      <dgm:spPr/>
      <dgm:t>
        <a:bodyPr/>
        <a:lstStyle/>
        <a:p>
          <a:endParaRPr lang="en-US" sz="1800"/>
        </a:p>
      </dgm:t>
    </dgm:pt>
    <dgm:pt modelId="{D3E35AB9-268E-4638-B254-FB21AD895A57}" type="pres">
      <dgm:prSet presAssocID="{F8273D23-A2BE-4AE3-8EC1-22BA580ED5EB}" presName="linear" presStyleCnt="0">
        <dgm:presLayoutVars>
          <dgm:dir/>
          <dgm:animLvl val="lvl"/>
          <dgm:resizeHandles val="exact"/>
        </dgm:presLayoutVars>
      </dgm:prSet>
      <dgm:spPr/>
    </dgm:pt>
    <dgm:pt modelId="{1BE10FD6-48DB-4255-8213-18A10F63F50B}" type="pres">
      <dgm:prSet presAssocID="{46599AAF-58D5-4BD6-A454-D667A0BDE99E}" presName="parentLin" presStyleCnt="0"/>
      <dgm:spPr/>
    </dgm:pt>
    <dgm:pt modelId="{B7F27E1E-BC30-4F73-9AC9-5B8377AC2B22}" type="pres">
      <dgm:prSet presAssocID="{46599AAF-58D5-4BD6-A454-D667A0BDE99E}" presName="parentLeftMargin" presStyleLbl="node1" presStyleIdx="0" presStyleCnt="3"/>
      <dgm:spPr/>
    </dgm:pt>
    <dgm:pt modelId="{60621DEB-A8EF-4913-836E-18E846B64431}" type="pres">
      <dgm:prSet presAssocID="{46599AAF-58D5-4BD6-A454-D667A0BDE9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65B6AB-539D-4FAA-8556-18D031D26BAA}" type="pres">
      <dgm:prSet presAssocID="{46599AAF-58D5-4BD6-A454-D667A0BDE99E}" presName="negativeSpace" presStyleCnt="0"/>
      <dgm:spPr/>
    </dgm:pt>
    <dgm:pt modelId="{60BB7D44-18CC-475A-BE49-9BF0B4382505}" type="pres">
      <dgm:prSet presAssocID="{46599AAF-58D5-4BD6-A454-D667A0BDE99E}" presName="childText" presStyleLbl="conFgAcc1" presStyleIdx="0" presStyleCnt="3">
        <dgm:presLayoutVars>
          <dgm:bulletEnabled val="1"/>
        </dgm:presLayoutVars>
      </dgm:prSet>
      <dgm:spPr/>
    </dgm:pt>
    <dgm:pt modelId="{A0852F21-2568-4465-B1EB-96760B883F24}" type="pres">
      <dgm:prSet presAssocID="{918F7628-CA95-43E3-B40E-0F3CF4B29351}" presName="spaceBetweenRectangles" presStyleCnt="0"/>
      <dgm:spPr/>
    </dgm:pt>
    <dgm:pt modelId="{A12AA261-EC78-41FA-BCA4-7E3BD8D58878}" type="pres">
      <dgm:prSet presAssocID="{AEBDE24E-E667-4E0B-9A15-D8D935FC6549}" presName="parentLin" presStyleCnt="0"/>
      <dgm:spPr/>
    </dgm:pt>
    <dgm:pt modelId="{2672BA60-0D12-4528-9B4B-B7BEEE59D706}" type="pres">
      <dgm:prSet presAssocID="{AEBDE24E-E667-4E0B-9A15-D8D935FC6549}" presName="parentLeftMargin" presStyleLbl="node1" presStyleIdx="0" presStyleCnt="3"/>
      <dgm:spPr/>
    </dgm:pt>
    <dgm:pt modelId="{195E278E-035A-4FE9-80C2-79C17916D44B}" type="pres">
      <dgm:prSet presAssocID="{AEBDE24E-E667-4E0B-9A15-D8D935FC65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8D3306-F5AE-447C-AE6F-365437793254}" type="pres">
      <dgm:prSet presAssocID="{AEBDE24E-E667-4E0B-9A15-D8D935FC6549}" presName="negativeSpace" presStyleCnt="0"/>
      <dgm:spPr/>
    </dgm:pt>
    <dgm:pt modelId="{541808C0-856E-43CE-BA8A-5E59D689E307}" type="pres">
      <dgm:prSet presAssocID="{AEBDE24E-E667-4E0B-9A15-D8D935FC6549}" presName="childText" presStyleLbl="conFgAcc1" presStyleIdx="1" presStyleCnt="3">
        <dgm:presLayoutVars>
          <dgm:bulletEnabled val="1"/>
        </dgm:presLayoutVars>
      </dgm:prSet>
      <dgm:spPr/>
    </dgm:pt>
    <dgm:pt modelId="{6A441C3B-4636-45B4-8CF2-ECFC51BAC1B6}" type="pres">
      <dgm:prSet presAssocID="{E6659DD8-72A5-4023-9A6C-7EB9BC34AFC6}" presName="spaceBetweenRectangles" presStyleCnt="0"/>
      <dgm:spPr/>
    </dgm:pt>
    <dgm:pt modelId="{3C54D846-7B71-42B8-946E-65501B58AC8A}" type="pres">
      <dgm:prSet presAssocID="{3AAAE8E6-137F-4F58-BEBA-094F4DA9CA02}" presName="parentLin" presStyleCnt="0"/>
      <dgm:spPr/>
    </dgm:pt>
    <dgm:pt modelId="{A6DC7EE0-AF85-464B-A23B-2EFFA3E67D89}" type="pres">
      <dgm:prSet presAssocID="{3AAAE8E6-137F-4F58-BEBA-094F4DA9CA02}" presName="parentLeftMargin" presStyleLbl="node1" presStyleIdx="1" presStyleCnt="3"/>
      <dgm:spPr/>
    </dgm:pt>
    <dgm:pt modelId="{9BCD23BD-583E-4BDB-86F1-3ECD333D1D20}" type="pres">
      <dgm:prSet presAssocID="{3AAAE8E6-137F-4F58-BEBA-094F4DA9CA0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6F3CC0A-CCC0-46BB-A539-EE4E669CE022}" type="pres">
      <dgm:prSet presAssocID="{3AAAE8E6-137F-4F58-BEBA-094F4DA9CA02}" presName="negativeSpace" presStyleCnt="0"/>
      <dgm:spPr/>
    </dgm:pt>
    <dgm:pt modelId="{D644F3ED-0ADD-4996-BDB8-475A5AC7007C}" type="pres">
      <dgm:prSet presAssocID="{3AAAE8E6-137F-4F58-BEBA-094F4DA9CA0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09EF81E-DCD0-49A2-8226-0C81AA722584}" type="presOf" srcId="{AEBDE24E-E667-4E0B-9A15-D8D935FC6549}" destId="{2672BA60-0D12-4528-9B4B-B7BEEE59D706}" srcOrd="0" destOrd="0" presId="urn:microsoft.com/office/officeart/2005/8/layout/list1"/>
    <dgm:cxn modelId="{D4E21E25-06DF-4C76-8705-78334926C694}" srcId="{3AAAE8E6-137F-4F58-BEBA-094F4DA9CA02}" destId="{EEA44364-19DE-49DE-A58C-8B0ADF64432C}" srcOrd="0" destOrd="0" parTransId="{1C06F041-C210-42E8-AD6F-2732B38553E6}" sibTransId="{D16F8A49-6689-4266-A182-2F277FAB5A1E}"/>
    <dgm:cxn modelId="{6000323F-1E5B-43F7-93BB-27688D738B3A}" srcId="{F8273D23-A2BE-4AE3-8EC1-22BA580ED5EB}" destId="{3AAAE8E6-137F-4F58-BEBA-094F4DA9CA02}" srcOrd="2" destOrd="0" parTransId="{25E9A52A-18CE-4600-AC8C-409395574A2E}" sibTransId="{AAE160E0-D227-48D2-B2EB-C5E7600FDDB7}"/>
    <dgm:cxn modelId="{0CF29C5D-233D-48F6-9818-35FA541C79C0}" type="presOf" srcId="{9359AE98-CB1D-47BE-A5FB-87FD6DF7E849}" destId="{D644F3ED-0ADD-4996-BDB8-475A5AC7007C}" srcOrd="0" destOrd="2" presId="urn:microsoft.com/office/officeart/2005/8/layout/list1"/>
    <dgm:cxn modelId="{3E896D8F-446F-47CD-94A2-B1221C042667}" srcId="{F8273D23-A2BE-4AE3-8EC1-22BA580ED5EB}" destId="{46599AAF-58D5-4BD6-A454-D667A0BDE99E}" srcOrd="0" destOrd="0" parTransId="{F6FDECB7-B21B-4364-AD4B-50DBC9E81761}" sibTransId="{918F7628-CA95-43E3-B40E-0F3CF4B29351}"/>
    <dgm:cxn modelId="{82C42895-0C38-47A7-8D5F-AA5602410B10}" type="presOf" srcId="{46599AAF-58D5-4BD6-A454-D667A0BDE99E}" destId="{B7F27E1E-BC30-4F73-9AC9-5B8377AC2B22}" srcOrd="0" destOrd="0" presId="urn:microsoft.com/office/officeart/2005/8/layout/list1"/>
    <dgm:cxn modelId="{1675BB99-DD28-4CD1-B8D0-E7D394672E46}" type="presOf" srcId="{46599AAF-58D5-4BD6-A454-D667A0BDE99E}" destId="{60621DEB-A8EF-4913-836E-18E846B64431}" srcOrd="1" destOrd="0" presId="urn:microsoft.com/office/officeart/2005/8/layout/list1"/>
    <dgm:cxn modelId="{A904F2A9-7054-490F-A4CD-26E0F250EED3}" type="presOf" srcId="{A7AECDC6-4540-49EE-8A2A-5023FADBC885}" destId="{D644F3ED-0ADD-4996-BDB8-475A5AC7007C}" srcOrd="0" destOrd="1" presId="urn:microsoft.com/office/officeart/2005/8/layout/list1"/>
    <dgm:cxn modelId="{F98375AA-C283-447D-A00D-6F800844A9B5}" type="presOf" srcId="{F8273D23-A2BE-4AE3-8EC1-22BA580ED5EB}" destId="{D3E35AB9-268E-4638-B254-FB21AD895A57}" srcOrd="0" destOrd="0" presId="urn:microsoft.com/office/officeart/2005/8/layout/list1"/>
    <dgm:cxn modelId="{59F226AB-1E09-49C0-80B8-76F38BB6774C}" type="presOf" srcId="{3AAAE8E6-137F-4F58-BEBA-094F4DA9CA02}" destId="{A6DC7EE0-AF85-464B-A23B-2EFFA3E67D89}" srcOrd="0" destOrd="0" presId="urn:microsoft.com/office/officeart/2005/8/layout/list1"/>
    <dgm:cxn modelId="{BD150FBA-D603-43BD-8321-DDFA740FE73D}" srcId="{F8273D23-A2BE-4AE3-8EC1-22BA580ED5EB}" destId="{AEBDE24E-E667-4E0B-9A15-D8D935FC6549}" srcOrd="1" destOrd="0" parTransId="{4DCF0B5C-9879-40CC-92B1-06A384FB558E}" sibTransId="{E6659DD8-72A5-4023-9A6C-7EB9BC34AFC6}"/>
    <dgm:cxn modelId="{BF64BFC3-9249-4372-A826-17D28230B344}" type="presOf" srcId="{3AAAE8E6-137F-4F58-BEBA-094F4DA9CA02}" destId="{9BCD23BD-583E-4BDB-86F1-3ECD333D1D20}" srcOrd="1" destOrd="0" presId="urn:microsoft.com/office/officeart/2005/8/layout/list1"/>
    <dgm:cxn modelId="{208C9ACB-C54A-4E74-A100-E0857E2828AC}" srcId="{3AAAE8E6-137F-4F58-BEBA-094F4DA9CA02}" destId="{9359AE98-CB1D-47BE-A5FB-87FD6DF7E849}" srcOrd="2" destOrd="0" parTransId="{A65ECB77-75DD-4400-ACFB-AD9CDFBF7894}" sibTransId="{857F7DAE-FBC0-4261-B652-71335EBC061A}"/>
    <dgm:cxn modelId="{F4390FE2-C620-47D5-A2D3-7E71A67E4EBC}" srcId="{3AAAE8E6-137F-4F58-BEBA-094F4DA9CA02}" destId="{A7AECDC6-4540-49EE-8A2A-5023FADBC885}" srcOrd="1" destOrd="0" parTransId="{1F5B053C-9D96-4D9B-84EF-7EE662BF7C88}" sibTransId="{C97BDC7C-5C2F-4EAE-8D79-30D0ACD7F0BE}"/>
    <dgm:cxn modelId="{E07AF6E9-5D29-41AA-BCF9-A01F95F5F739}" type="presOf" srcId="{EEA44364-19DE-49DE-A58C-8B0ADF64432C}" destId="{D644F3ED-0ADD-4996-BDB8-475A5AC7007C}" srcOrd="0" destOrd="0" presId="urn:microsoft.com/office/officeart/2005/8/layout/list1"/>
    <dgm:cxn modelId="{398B79FD-89DD-4624-A579-BEFE7E2B85A6}" type="presOf" srcId="{AEBDE24E-E667-4E0B-9A15-D8D935FC6549}" destId="{195E278E-035A-4FE9-80C2-79C17916D44B}" srcOrd="1" destOrd="0" presId="urn:microsoft.com/office/officeart/2005/8/layout/list1"/>
    <dgm:cxn modelId="{6B7325AF-BFA4-42CE-B942-14F9A4661AA8}" type="presParOf" srcId="{D3E35AB9-268E-4638-B254-FB21AD895A57}" destId="{1BE10FD6-48DB-4255-8213-18A10F63F50B}" srcOrd="0" destOrd="0" presId="urn:microsoft.com/office/officeart/2005/8/layout/list1"/>
    <dgm:cxn modelId="{0FAD3AEE-BDA5-4477-BDFB-61F98C8BEEF1}" type="presParOf" srcId="{1BE10FD6-48DB-4255-8213-18A10F63F50B}" destId="{B7F27E1E-BC30-4F73-9AC9-5B8377AC2B22}" srcOrd="0" destOrd="0" presId="urn:microsoft.com/office/officeart/2005/8/layout/list1"/>
    <dgm:cxn modelId="{8F6083BF-5595-470E-A607-BEE3961A1166}" type="presParOf" srcId="{1BE10FD6-48DB-4255-8213-18A10F63F50B}" destId="{60621DEB-A8EF-4913-836E-18E846B64431}" srcOrd="1" destOrd="0" presId="urn:microsoft.com/office/officeart/2005/8/layout/list1"/>
    <dgm:cxn modelId="{2601A986-2107-46EA-A582-3AEC9C7A65CA}" type="presParOf" srcId="{D3E35AB9-268E-4638-B254-FB21AD895A57}" destId="{1865B6AB-539D-4FAA-8556-18D031D26BAA}" srcOrd="1" destOrd="0" presId="urn:microsoft.com/office/officeart/2005/8/layout/list1"/>
    <dgm:cxn modelId="{696C1BB6-539E-48C9-93CE-DB5D8E6A0123}" type="presParOf" srcId="{D3E35AB9-268E-4638-B254-FB21AD895A57}" destId="{60BB7D44-18CC-475A-BE49-9BF0B4382505}" srcOrd="2" destOrd="0" presId="urn:microsoft.com/office/officeart/2005/8/layout/list1"/>
    <dgm:cxn modelId="{DF280716-4347-4F20-BAC5-BDCFA4EC95B3}" type="presParOf" srcId="{D3E35AB9-268E-4638-B254-FB21AD895A57}" destId="{A0852F21-2568-4465-B1EB-96760B883F24}" srcOrd="3" destOrd="0" presId="urn:microsoft.com/office/officeart/2005/8/layout/list1"/>
    <dgm:cxn modelId="{A06B8D98-50F6-4D17-BA1F-17F8C79FB8CE}" type="presParOf" srcId="{D3E35AB9-268E-4638-B254-FB21AD895A57}" destId="{A12AA261-EC78-41FA-BCA4-7E3BD8D58878}" srcOrd="4" destOrd="0" presId="urn:microsoft.com/office/officeart/2005/8/layout/list1"/>
    <dgm:cxn modelId="{6E80CE7B-A0DF-4A1A-9780-CBBA9B59FDB6}" type="presParOf" srcId="{A12AA261-EC78-41FA-BCA4-7E3BD8D58878}" destId="{2672BA60-0D12-4528-9B4B-B7BEEE59D706}" srcOrd="0" destOrd="0" presId="urn:microsoft.com/office/officeart/2005/8/layout/list1"/>
    <dgm:cxn modelId="{1465A457-BD52-411A-9698-8C7A0F5A7370}" type="presParOf" srcId="{A12AA261-EC78-41FA-BCA4-7E3BD8D58878}" destId="{195E278E-035A-4FE9-80C2-79C17916D44B}" srcOrd="1" destOrd="0" presId="urn:microsoft.com/office/officeart/2005/8/layout/list1"/>
    <dgm:cxn modelId="{9CA6D671-E16E-4D5D-B3B5-6643ECF578E9}" type="presParOf" srcId="{D3E35AB9-268E-4638-B254-FB21AD895A57}" destId="{4F8D3306-F5AE-447C-AE6F-365437793254}" srcOrd="5" destOrd="0" presId="urn:microsoft.com/office/officeart/2005/8/layout/list1"/>
    <dgm:cxn modelId="{282615AD-A896-4590-9D40-1709802DF42F}" type="presParOf" srcId="{D3E35AB9-268E-4638-B254-FB21AD895A57}" destId="{541808C0-856E-43CE-BA8A-5E59D689E307}" srcOrd="6" destOrd="0" presId="urn:microsoft.com/office/officeart/2005/8/layout/list1"/>
    <dgm:cxn modelId="{ACA4CC74-9B45-4F4C-87D1-C63B11B1966B}" type="presParOf" srcId="{D3E35AB9-268E-4638-B254-FB21AD895A57}" destId="{6A441C3B-4636-45B4-8CF2-ECFC51BAC1B6}" srcOrd="7" destOrd="0" presId="urn:microsoft.com/office/officeart/2005/8/layout/list1"/>
    <dgm:cxn modelId="{B37CD821-0A46-4FCD-9304-6DE98A3AB710}" type="presParOf" srcId="{D3E35AB9-268E-4638-B254-FB21AD895A57}" destId="{3C54D846-7B71-42B8-946E-65501B58AC8A}" srcOrd="8" destOrd="0" presId="urn:microsoft.com/office/officeart/2005/8/layout/list1"/>
    <dgm:cxn modelId="{3A1FAC85-049F-48F2-BF9A-D086B2A19600}" type="presParOf" srcId="{3C54D846-7B71-42B8-946E-65501B58AC8A}" destId="{A6DC7EE0-AF85-464B-A23B-2EFFA3E67D89}" srcOrd="0" destOrd="0" presId="urn:microsoft.com/office/officeart/2005/8/layout/list1"/>
    <dgm:cxn modelId="{087EAF43-36C6-4DCD-BACB-0E99AB537059}" type="presParOf" srcId="{3C54D846-7B71-42B8-946E-65501B58AC8A}" destId="{9BCD23BD-583E-4BDB-86F1-3ECD333D1D20}" srcOrd="1" destOrd="0" presId="urn:microsoft.com/office/officeart/2005/8/layout/list1"/>
    <dgm:cxn modelId="{D089BFE9-E67E-4951-B7CB-02DD95CAEC3A}" type="presParOf" srcId="{D3E35AB9-268E-4638-B254-FB21AD895A57}" destId="{76F3CC0A-CCC0-46BB-A539-EE4E669CE022}" srcOrd="9" destOrd="0" presId="urn:microsoft.com/office/officeart/2005/8/layout/list1"/>
    <dgm:cxn modelId="{C177E94E-0B56-4875-B4D9-70E6D3E6B3CB}" type="presParOf" srcId="{D3E35AB9-268E-4638-B254-FB21AD895A57}" destId="{D644F3ED-0ADD-4996-BDB8-475A5AC7007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05A905-0F05-4382-AB4F-2AAA07D5048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E5598EF-D080-4C23-8CB0-7C25232AA8D7}">
      <dgm:prSet/>
      <dgm:spPr/>
      <dgm:t>
        <a:bodyPr/>
        <a:lstStyle/>
        <a:p>
          <a:r>
            <a:rPr lang="el-GR" b="1"/>
            <a:t>Τιμολογιακές καταχρήσεις</a:t>
          </a:r>
          <a:endParaRPr lang="en-US"/>
        </a:p>
      </dgm:t>
    </dgm:pt>
    <dgm:pt modelId="{5DD44CE9-3934-4405-918C-33DE76673ACF}" type="parTrans" cxnId="{2D8FB560-DA40-434C-85EB-451E4853BA88}">
      <dgm:prSet/>
      <dgm:spPr/>
      <dgm:t>
        <a:bodyPr/>
        <a:lstStyle/>
        <a:p>
          <a:endParaRPr lang="en-US"/>
        </a:p>
      </dgm:t>
    </dgm:pt>
    <dgm:pt modelId="{312658BC-7F8A-4F07-8155-F0696B5D228B}" type="sibTrans" cxnId="{2D8FB560-DA40-434C-85EB-451E4853BA88}">
      <dgm:prSet/>
      <dgm:spPr/>
      <dgm:t>
        <a:bodyPr/>
        <a:lstStyle/>
        <a:p>
          <a:endParaRPr lang="en-US"/>
        </a:p>
      </dgm:t>
    </dgm:pt>
    <dgm:pt modelId="{2FFAA2FF-90B0-4FC8-97B5-E0EE4B226A4E}">
      <dgm:prSet/>
      <dgm:spPr/>
      <dgm:t>
        <a:bodyPr/>
        <a:lstStyle/>
        <a:p>
          <a:r>
            <a:rPr lang="el-GR"/>
            <a:t>Υπερβολική τιμολόγηση</a:t>
          </a:r>
          <a:r>
            <a:rPr lang="en-US"/>
            <a:t> (excessive pricing)</a:t>
          </a:r>
        </a:p>
      </dgm:t>
    </dgm:pt>
    <dgm:pt modelId="{3FA3C0C5-C12A-4D96-9788-AE7967F0F057}" type="parTrans" cxnId="{B5A23930-447F-4139-AAC8-6CA3CE81F9A9}">
      <dgm:prSet/>
      <dgm:spPr/>
      <dgm:t>
        <a:bodyPr/>
        <a:lstStyle/>
        <a:p>
          <a:endParaRPr lang="en-US"/>
        </a:p>
      </dgm:t>
    </dgm:pt>
    <dgm:pt modelId="{F70BF9B3-E327-43DE-AF9F-A299D1E7D389}" type="sibTrans" cxnId="{B5A23930-447F-4139-AAC8-6CA3CE81F9A9}">
      <dgm:prSet/>
      <dgm:spPr/>
      <dgm:t>
        <a:bodyPr/>
        <a:lstStyle/>
        <a:p>
          <a:endParaRPr lang="en-US"/>
        </a:p>
      </dgm:t>
    </dgm:pt>
    <dgm:pt modelId="{DFD8ACAE-C807-4172-A037-ED1F410194C3}">
      <dgm:prSet/>
      <dgm:spPr/>
      <dgm:t>
        <a:bodyPr/>
        <a:lstStyle/>
        <a:p>
          <a:r>
            <a:rPr lang="el-GR"/>
            <a:t>Ληστρική τιμολόγηση</a:t>
          </a:r>
          <a:r>
            <a:rPr lang="en-US"/>
            <a:t> (predatory pricing)</a:t>
          </a:r>
        </a:p>
      </dgm:t>
    </dgm:pt>
    <dgm:pt modelId="{2EE3786F-5FEB-484F-B30F-DBF6973FD563}" type="parTrans" cxnId="{C1F9AC4E-CABB-4B28-B80F-3BA645CE51B8}">
      <dgm:prSet/>
      <dgm:spPr/>
      <dgm:t>
        <a:bodyPr/>
        <a:lstStyle/>
        <a:p>
          <a:endParaRPr lang="en-US"/>
        </a:p>
      </dgm:t>
    </dgm:pt>
    <dgm:pt modelId="{349DBA4F-69C0-4AE1-A7D2-CA380C7435FA}" type="sibTrans" cxnId="{C1F9AC4E-CABB-4B28-B80F-3BA645CE51B8}">
      <dgm:prSet/>
      <dgm:spPr/>
      <dgm:t>
        <a:bodyPr/>
        <a:lstStyle/>
        <a:p>
          <a:endParaRPr lang="en-US"/>
        </a:p>
      </dgm:t>
    </dgm:pt>
    <dgm:pt modelId="{80B545C8-DBB6-4B61-B278-A2CB304FA2D8}">
      <dgm:prSet/>
      <dgm:spPr/>
      <dgm:t>
        <a:bodyPr/>
        <a:lstStyle/>
        <a:p>
          <a:r>
            <a:rPr lang="el-GR"/>
            <a:t>Διακριτική τιμολόγηση</a:t>
          </a:r>
          <a:r>
            <a:rPr lang="en-US"/>
            <a:t> (price discrimination)</a:t>
          </a:r>
        </a:p>
      </dgm:t>
    </dgm:pt>
    <dgm:pt modelId="{B3F83692-E678-404B-BE94-BA5E21FAF2FE}" type="parTrans" cxnId="{F0696E81-784A-42EF-AB59-028CF7469B3F}">
      <dgm:prSet/>
      <dgm:spPr/>
      <dgm:t>
        <a:bodyPr/>
        <a:lstStyle/>
        <a:p>
          <a:endParaRPr lang="en-US"/>
        </a:p>
      </dgm:t>
    </dgm:pt>
    <dgm:pt modelId="{8E6FAE75-72F8-4967-9DF6-E8FD85F0E88A}" type="sibTrans" cxnId="{F0696E81-784A-42EF-AB59-028CF7469B3F}">
      <dgm:prSet/>
      <dgm:spPr/>
      <dgm:t>
        <a:bodyPr/>
        <a:lstStyle/>
        <a:p>
          <a:endParaRPr lang="en-US"/>
        </a:p>
      </dgm:t>
    </dgm:pt>
    <dgm:pt modelId="{EACB4421-5A00-422B-BCFE-A46EADF12FE7}">
      <dgm:prSet/>
      <dgm:spPr/>
      <dgm:t>
        <a:bodyPr/>
        <a:lstStyle/>
        <a:p>
          <a:r>
            <a:rPr lang="el-GR"/>
            <a:t>Εκπτώσεις πίστης</a:t>
          </a:r>
          <a:r>
            <a:rPr lang="en-US"/>
            <a:t> (loyalty rebates)</a:t>
          </a:r>
        </a:p>
      </dgm:t>
    </dgm:pt>
    <dgm:pt modelId="{9D66471A-119D-466A-AA06-EBC0B9AC7876}" type="parTrans" cxnId="{FE78F55A-4B76-4204-86AC-59A3A511BB6C}">
      <dgm:prSet/>
      <dgm:spPr/>
      <dgm:t>
        <a:bodyPr/>
        <a:lstStyle/>
        <a:p>
          <a:endParaRPr lang="en-US"/>
        </a:p>
      </dgm:t>
    </dgm:pt>
    <dgm:pt modelId="{399931FE-0BE8-4B81-A9E6-70ACBF8E8215}" type="sibTrans" cxnId="{FE78F55A-4B76-4204-86AC-59A3A511BB6C}">
      <dgm:prSet/>
      <dgm:spPr/>
      <dgm:t>
        <a:bodyPr/>
        <a:lstStyle/>
        <a:p>
          <a:endParaRPr lang="en-US"/>
        </a:p>
      </dgm:t>
    </dgm:pt>
    <dgm:pt modelId="{28739BB6-C309-45D7-B196-D50553173A8B}">
      <dgm:prSet/>
      <dgm:spPr/>
      <dgm:t>
        <a:bodyPr/>
        <a:lstStyle/>
        <a:p>
          <a:r>
            <a:rPr lang="el-GR"/>
            <a:t>Συμπίεση περιθωρίου κέρδους</a:t>
          </a:r>
          <a:r>
            <a:rPr lang="en-US"/>
            <a:t> (margin squeeze)</a:t>
          </a:r>
        </a:p>
      </dgm:t>
    </dgm:pt>
    <dgm:pt modelId="{32A624AD-81EC-4E60-BFA8-B55FE17082C8}" type="parTrans" cxnId="{E16A1088-4F48-4769-A2F7-17D06E43E109}">
      <dgm:prSet/>
      <dgm:spPr/>
      <dgm:t>
        <a:bodyPr/>
        <a:lstStyle/>
        <a:p>
          <a:endParaRPr lang="en-US"/>
        </a:p>
      </dgm:t>
    </dgm:pt>
    <dgm:pt modelId="{F5939FBB-99CF-45DB-A23B-88AB32675618}" type="sibTrans" cxnId="{E16A1088-4F48-4769-A2F7-17D06E43E109}">
      <dgm:prSet/>
      <dgm:spPr/>
      <dgm:t>
        <a:bodyPr/>
        <a:lstStyle/>
        <a:p>
          <a:endParaRPr lang="en-US"/>
        </a:p>
      </dgm:t>
    </dgm:pt>
    <dgm:pt modelId="{C66E202E-33C2-41AD-903B-A8EE79802564}">
      <dgm:prSet/>
      <dgm:spPr/>
      <dgm:t>
        <a:bodyPr/>
        <a:lstStyle/>
        <a:p>
          <a:r>
            <a:rPr lang="el-GR" b="1"/>
            <a:t>Μη τιμολογιακές καταχρήσεις</a:t>
          </a:r>
          <a:endParaRPr lang="en-US"/>
        </a:p>
      </dgm:t>
    </dgm:pt>
    <dgm:pt modelId="{5D1FA688-08D8-40EF-9ECB-25A3C04D30D5}" type="parTrans" cxnId="{5E8D084A-2761-49FB-BF19-BB2CBC003D35}">
      <dgm:prSet/>
      <dgm:spPr/>
      <dgm:t>
        <a:bodyPr/>
        <a:lstStyle/>
        <a:p>
          <a:endParaRPr lang="en-US"/>
        </a:p>
      </dgm:t>
    </dgm:pt>
    <dgm:pt modelId="{8571107F-09D5-4FEE-88CF-DA4137843E3D}" type="sibTrans" cxnId="{5E8D084A-2761-49FB-BF19-BB2CBC003D35}">
      <dgm:prSet/>
      <dgm:spPr/>
      <dgm:t>
        <a:bodyPr/>
        <a:lstStyle/>
        <a:p>
          <a:endParaRPr lang="en-US"/>
        </a:p>
      </dgm:t>
    </dgm:pt>
    <dgm:pt modelId="{EF84BA36-2202-4EF1-BAF5-0BA9237207B2}">
      <dgm:prSet/>
      <dgm:spPr/>
      <dgm:t>
        <a:bodyPr/>
        <a:lstStyle/>
        <a:p>
          <a:r>
            <a:rPr lang="el-GR"/>
            <a:t>Αθέμιτοι όροι συναλλαγής (</a:t>
          </a:r>
          <a:r>
            <a:rPr lang="en-US"/>
            <a:t>unfair trading terms)</a:t>
          </a:r>
        </a:p>
      </dgm:t>
    </dgm:pt>
    <dgm:pt modelId="{570E3AC1-3350-40EA-9129-AA95A1A92885}" type="parTrans" cxnId="{796B667A-9C24-4699-A6A5-831C19AEC445}">
      <dgm:prSet/>
      <dgm:spPr/>
      <dgm:t>
        <a:bodyPr/>
        <a:lstStyle/>
        <a:p>
          <a:endParaRPr lang="en-US"/>
        </a:p>
      </dgm:t>
    </dgm:pt>
    <dgm:pt modelId="{E5EB4EF8-2ECD-48C9-BE79-295753DE07F7}" type="sibTrans" cxnId="{796B667A-9C24-4699-A6A5-831C19AEC445}">
      <dgm:prSet/>
      <dgm:spPr/>
      <dgm:t>
        <a:bodyPr/>
        <a:lstStyle/>
        <a:p>
          <a:endParaRPr lang="en-US"/>
        </a:p>
      </dgm:t>
    </dgm:pt>
    <dgm:pt modelId="{F613D81D-1ADE-4507-AA56-A07E07FE50E6}">
      <dgm:prSet/>
      <dgm:spPr/>
      <dgm:t>
        <a:bodyPr/>
        <a:lstStyle/>
        <a:p>
          <a:r>
            <a:rPr lang="el-GR"/>
            <a:t>Άρνηση/διακοπή προμήθειας</a:t>
          </a:r>
          <a:r>
            <a:rPr lang="en-US"/>
            <a:t> (refusal to deal/supply)</a:t>
          </a:r>
        </a:p>
      </dgm:t>
    </dgm:pt>
    <dgm:pt modelId="{C61F728E-6055-4E05-A83C-D72DAB385F04}" type="parTrans" cxnId="{8D22F9A1-CB20-4409-A02C-7F14A996665E}">
      <dgm:prSet/>
      <dgm:spPr/>
      <dgm:t>
        <a:bodyPr/>
        <a:lstStyle/>
        <a:p>
          <a:endParaRPr lang="en-US"/>
        </a:p>
      </dgm:t>
    </dgm:pt>
    <dgm:pt modelId="{B16DCDC4-5946-4639-9887-D7F211A26FA4}" type="sibTrans" cxnId="{8D22F9A1-CB20-4409-A02C-7F14A996665E}">
      <dgm:prSet/>
      <dgm:spPr/>
      <dgm:t>
        <a:bodyPr/>
        <a:lstStyle/>
        <a:p>
          <a:endParaRPr lang="en-US"/>
        </a:p>
      </dgm:t>
    </dgm:pt>
    <dgm:pt modelId="{87C6D2AD-8BD2-44D9-AA85-33E29D22788A}">
      <dgm:prSet/>
      <dgm:spPr/>
      <dgm:t>
        <a:bodyPr/>
        <a:lstStyle/>
        <a:p>
          <a:r>
            <a:rPr lang="el-GR"/>
            <a:t>Δεσμευμένες και ομαδικές πωλήσεις</a:t>
          </a:r>
          <a:r>
            <a:rPr lang="en-US"/>
            <a:t> (tying / bundling)</a:t>
          </a:r>
        </a:p>
      </dgm:t>
    </dgm:pt>
    <dgm:pt modelId="{9D55DFCF-A418-48B0-B04C-3654BAB9136D}" type="parTrans" cxnId="{A1DEA7BD-519C-40C6-9F5B-A9ADF93E32E5}">
      <dgm:prSet/>
      <dgm:spPr/>
      <dgm:t>
        <a:bodyPr/>
        <a:lstStyle/>
        <a:p>
          <a:endParaRPr lang="en-US"/>
        </a:p>
      </dgm:t>
    </dgm:pt>
    <dgm:pt modelId="{D0633EDC-5860-4A86-BDB1-AA22780216E6}" type="sibTrans" cxnId="{A1DEA7BD-519C-40C6-9F5B-A9ADF93E32E5}">
      <dgm:prSet/>
      <dgm:spPr/>
      <dgm:t>
        <a:bodyPr/>
        <a:lstStyle/>
        <a:p>
          <a:endParaRPr lang="en-US"/>
        </a:p>
      </dgm:t>
    </dgm:pt>
    <dgm:pt modelId="{C4C208E5-FB60-42CA-BBC6-78629A148A7B}" type="pres">
      <dgm:prSet presAssocID="{0405A905-0F05-4382-AB4F-2AAA07D50488}" presName="linear" presStyleCnt="0">
        <dgm:presLayoutVars>
          <dgm:dir/>
          <dgm:animLvl val="lvl"/>
          <dgm:resizeHandles val="exact"/>
        </dgm:presLayoutVars>
      </dgm:prSet>
      <dgm:spPr/>
    </dgm:pt>
    <dgm:pt modelId="{0ECF09B2-2048-42EA-9F9C-E7EE57703E18}" type="pres">
      <dgm:prSet presAssocID="{5E5598EF-D080-4C23-8CB0-7C25232AA8D7}" presName="parentLin" presStyleCnt="0"/>
      <dgm:spPr/>
    </dgm:pt>
    <dgm:pt modelId="{D3DE9A5D-6338-4378-9B68-8920AFAB9C68}" type="pres">
      <dgm:prSet presAssocID="{5E5598EF-D080-4C23-8CB0-7C25232AA8D7}" presName="parentLeftMargin" presStyleLbl="node1" presStyleIdx="0" presStyleCnt="2"/>
      <dgm:spPr/>
    </dgm:pt>
    <dgm:pt modelId="{41F9372E-B1E8-4F0B-83BA-2D12840C081F}" type="pres">
      <dgm:prSet presAssocID="{5E5598EF-D080-4C23-8CB0-7C25232AA8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C39535-A1D5-4492-BAC7-2C78A8952673}" type="pres">
      <dgm:prSet presAssocID="{5E5598EF-D080-4C23-8CB0-7C25232AA8D7}" presName="negativeSpace" presStyleCnt="0"/>
      <dgm:spPr/>
    </dgm:pt>
    <dgm:pt modelId="{D2874670-C001-4C27-B20B-40E4B74CB53E}" type="pres">
      <dgm:prSet presAssocID="{5E5598EF-D080-4C23-8CB0-7C25232AA8D7}" presName="childText" presStyleLbl="conFgAcc1" presStyleIdx="0" presStyleCnt="2">
        <dgm:presLayoutVars>
          <dgm:bulletEnabled val="1"/>
        </dgm:presLayoutVars>
      </dgm:prSet>
      <dgm:spPr/>
    </dgm:pt>
    <dgm:pt modelId="{D72BAE50-4F89-4CD4-80CC-0C01402BE2B8}" type="pres">
      <dgm:prSet presAssocID="{312658BC-7F8A-4F07-8155-F0696B5D228B}" presName="spaceBetweenRectangles" presStyleCnt="0"/>
      <dgm:spPr/>
    </dgm:pt>
    <dgm:pt modelId="{0B0E4AA7-BAAC-43E6-9505-C3D08A6CEDEE}" type="pres">
      <dgm:prSet presAssocID="{C66E202E-33C2-41AD-903B-A8EE79802564}" presName="parentLin" presStyleCnt="0"/>
      <dgm:spPr/>
    </dgm:pt>
    <dgm:pt modelId="{E46A64BE-18FB-44E4-9301-A33B6E003B35}" type="pres">
      <dgm:prSet presAssocID="{C66E202E-33C2-41AD-903B-A8EE79802564}" presName="parentLeftMargin" presStyleLbl="node1" presStyleIdx="0" presStyleCnt="2"/>
      <dgm:spPr/>
    </dgm:pt>
    <dgm:pt modelId="{D27DCD67-7990-4F93-A36B-E0ABDA57016F}" type="pres">
      <dgm:prSet presAssocID="{C66E202E-33C2-41AD-903B-A8EE7980256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17B7168-65CE-4558-B762-E5EFC7D9030F}" type="pres">
      <dgm:prSet presAssocID="{C66E202E-33C2-41AD-903B-A8EE79802564}" presName="negativeSpace" presStyleCnt="0"/>
      <dgm:spPr/>
    </dgm:pt>
    <dgm:pt modelId="{85AB8695-1BAC-49D9-B0AB-AE4DFFAC4550}" type="pres">
      <dgm:prSet presAssocID="{C66E202E-33C2-41AD-903B-A8EE7980256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CBA4D19-707F-49B7-A1BC-85F054A0F8C1}" type="presOf" srcId="{C66E202E-33C2-41AD-903B-A8EE79802564}" destId="{E46A64BE-18FB-44E4-9301-A33B6E003B35}" srcOrd="0" destOrd="0" presId="urn:microsoft.com/office/officeart/2005/8/layout/list1"/>
    <dgm:cxn modelId="{7D4A8A1E-41ED-494B-A24E-7DFB043B0DC2}" type="presOf" srcId="{80B545C8-DBB6-4B61-B278-A2CB304FA2D8}" destId="{D2874670-C001-4C27-B20B-40E4B74CB53E}" srcOrd="0" destOrd="2" presId="urn:microsoft.com/office/officeart/2005/8/layout/list1"/>
    <dgm:cxn modelId="{08A7032E-0052-4257-AC50-01AF085A7EBE}" type="presOf" srcId="{5E5598EF-D080-4C23-8CB0-7C25232AA8D7}" destId="{D3DE9A5D-6338-4378-9B68-8920AFAB9C68}" srcOrd="0" destOrd="0" presId="urn:microsoft.com/office/officeart/2005/8/layout/list1"/>
    <dgm:cxn modelId="{B5A23930-447F-4139-AAC8-6CA3CE81F9A9}" srcId="{5E5598EF-D080-4C23-8CB0-7C25232AA8D7}" destId="{2FFAA2FF-90B0-4FC8-97B5-E0EE4B226A4E}" srcOrd="0" destOrd="0" parTransId="{3FA3C0C5-C12A-4D96-9788-AE7967F0F057}" sibTransId="{F70BF9B3-E327-43DE-AF9F-A299D1E7D389}"/>
    <dgm:cxn modelId="{2D8FB560-DA40-434C-85EB-451E4853BA88}" srcId="{0405A905-0F05-4382-AB4F-2AAA07D50488}" destId="{5E5598EF-D080-4C23-8CB0-7C25232AA8D7}" srcOrd="0" destOrd="0" parTransId="{5DD44CE9-3934-4405-918C-33DE76673ACF}" sibTransId="{312658BC-7F8A-4F07-8155-F0696B5D228B}"/>
    <dgm:cxn modelId="{4E48FA43-9D6D-4FCC-B49D-072F347F2808}" type="presOf" srcId="{EF84BA36-2202-4EF1-BAF5-0BA9237207B2}" destId="{85AB8695-1BAC-49D9-B0AB-AE4DFFAC4550}" srcOrd="0" destOrd="0" presId="urn:microsoft.com/office/officeart/2005/8/layout/list1"/>
    <dgm:cxn modelId="{31E91865-91A5-42A6-ADC2-56E1C917D3F1}" type="presOf" srcId="{F613D81D-1ADE-4507-AA56-A07E07FE50E6}" destId="{85AB8695-1BAC-49D9-B0AB-AE4DFFAC4550}" srcOrd="0" destOrd="1" presId="urn:microsoft.com/office/officeart/2005/8/layout/list1"/>
    <dgm:cxn modelId="{51B33847-E540-47ED-8373-8E06DD28CF49}" type="presOf" srcId="{28739BB6-C309-45D7-B196-D50553173A8B}" destId="{D2874670-C001-4C27-B20B-40E4B74CB53E}" srcOrd="0" destOrd="4" presId="urn:microsoft.com/office/officeart/2005/8/layout/list1"/>
    <dgm:cxn modelId="{5E8D084A-2761-49FB-BF19-BB2CBC003D35}" srcId="{0405A905-0F05-4382-AB4F-2AAA07D50488}" destId="{C66E202E-33C2-41AD-903B-A8EE79802564}" srcOrd="1" destOrd="0" parTransId="{5D1FA688-08D8-40EF-9ECB-25A3C04D30D5}" sibTransId="{8571107F-09D5-4FEE-88CF-DA4137843E3D}"/>
    <dgm:cxn modelId="{C1F9AC4E-CABB-4B28-B80F-3BA645CE51B8}" srcId="{5E5598EF-D080-4C23-8CB0-7C25232AA8D7}" destId="{DFD8ACAE-C807-4172-A037-ED1F410194C3}" srcOrd="1" destOrd="0" parTransId="{2EE3786F-5FEB-484F-B30F-DBF6973FD563}" sibTransId="{349DBA4F-69C0-4AE1-A7D2-CA380C7435FA}"/>
    <dgm:cxn modelId="{83BC6D79-A96E-4F26-AEE6-4F99B1C80A94}" type="presOf" srcId="{DFD8ACAE-C807-4172-A037-ED1F410194C3}" destId="{D2874670-C001-4C27-B20B-40E4B74CB53E}" srcOrd="0" destOrd="1" presId="urn:microsoft.com/office/officeart/2005/8/layout/list1"/>
    <dgm:cxn modelId="{796B667A-9C24-4699-A6A5-831C19AEC445}" srcId="{C66E202E-33C2-41AD-903B-A8EE79802564}" destId="{EF84BA36-2202-4EF1-BAF5-0BA9237207B2}" srcOrd="0" destOrd="0" parTransId="{570E3AC1-3350-40EA-9129-AA95A1A92885}" sibTransId="{E5EB4EF8-2ECD-48C9-BE79-295753DE07F7}"/>
    <dgm:cxn modelId="{FE78F55A-4B76-4204-86AC-59A3A511BB6C}" srcId="{5E5598EF-D080-4C23-8CB0-7C25232AA8D7}" destId="{EACB4421-5A00-422B-BCFE-A46EADF12FE7}" srcOrd="3" destOrd="0" parTransId="{9D66471A-119D-466A-AA06-EBC0B9AC7876}" sibTransId="{399931FE-0BE8-4B81-A9E6-70ACBF8E8215}"/>
    <dgm:cxn modelId="{F0696E81-784A-42EF-AB59-028CF7469B3F}" srcId="{5E5598EF-D080-4C23-8CB0-7C25232AA8D7}" destId="{80B545C8-DBB6-4B61-B278-A2CB304FA2D8}" srcOrd="2" destOrd="0" parTransId="{B3F83692-E678-404B-BE94-BA5E21FAF2FE}" sibTransId="{8E6FAE75-72F8-4967-9DF6-E8FD85F0E88A}"/>
    <dgm:cxn modelId="{E6B12F84-496E-4F8E-BF04-49FE8F147395}" type="presOf" srcId="{2FFAA2FF-90B0-4FC8-97B5-E0EE4B226A4E}" destId="{D2874670-C001-4C27-B20B-40E4B74CB53E}" srcOrd="0" destOrd="0" presId="urn:microsoft.com/office/officeart/2005/8/layout/list1"/>
    <dgm:cxn modelId="{E16A1088-4F48-4769-A2F7-17D06E43E109}" srcId="{5E5598EF-D080-4C23-8CB0-7C25232AA8D7}" destId="{28739BB6-C309-45D7-B196-D50553173A8B}" srcOrd="4" destOrd="0" parTransId="{32A624AD-81EC-4E60-BFA8-B55FE17082C8}" sibTransId="{F5939FBB-99CF-45DB-A23B-88AB32675618}"/>
    <dgm:cxn modelId="{0BA4968B-5286-40A0-8C33-D93D1B1DFAA8}" type="presOf" srcId="{5E5598EF-D080-4C23-8CB0-7C25232AA8D7}" destId="{41F9372E-B1E8-4F0B-83BA-2D12840C081F}" srcOrd="1" destOrd="0" presId="urn:microsoft.com/office/officeart/2005/8/layout/list1"/>
    <dgm:cxn modelId="{8D22F9A1-CB20-4409-A02C-7F14A996665E}" srcId="{C66E202E-33C2-41AD-903B-A8EE79802564}" destId="{F613D81D-1ADE-4507-AA56-A07E07FE50E6}" srcOrd="1" destOrd="0" parTransId="{C61F728E-6055-4E05-A83C-D72DAB385F04}" sibTransId="{B16DCDC4-5946-4639-9887-D7F211A26FA4}"/>
    <dgm:cxn modelId="{BDA7B3B6-7BDE-44F3-8BF1-C78B3EC59FAB}" type="presOf" srcId="{C66E202E-33C2-41AD-903B-A8EE79802564}" destId="{D27DCD67-7990-4F93-A36B-E0ABDA57016F}" srcOrd="1" destOrd="0" presId="urn:microsoft.com/office/officeart/2005/8/layout/list1"/>
    <dgm:cxn modelId="{A1DEA7BD-519C-40C6-9F5B-A9ADF93E32E5}" srcId="{C66E202E-33C2-41AD-903B-A8EE79802564}" destId="{87C6D2AD-8BD2-44D9-AA85-33E29D22788A}" srcOrd="2" destOrd="0" parTransId="{9D55DFCF-A418-48B0-B04C-3654BAB9136D}" sibTransId="{D0633EDC-5860-4A86-BDB1-AA22780216E6}"/>
    <dgm:cxn modelId="{2D4B18E5-F182-441C-AE6F-E6BE230AA970}" type="presOf" srcId="{EACB4421-5A00-422B-BCFE-A46EADF12FE7}" destId="{D2874670-C001-4C27-B20B-40E4B74CB53E}" srcOrd="0" destOrd="3" presId="urn:microsoft.com/office/officeart/2005/8/layout/list1"/>
    <dgm:cxn modelId="{F18060FA-C274-4CC5-817B-828A521BC91A}" type="presOf" srcId="{87C6D2AD-8BD2-44D9-AA85-33E29D22788A}" destId="{85AB8695-1BAC-49D9-B0AB-AE4DFFAC4550}" srcOrd="0" destOrd="2" presId="urn:microsoft.com/office/officeart/2005/8/layout/list1"/>
    <dgm:cxn modelId="{D78F54FD-8FA9-4B68-A7EB-56E554B5D058}" type="presOf" srcId="{0405A905-0F05-4382-AB4F-2AAA07D50488}" destId="{C4C208E5-FB60-42CA-BBC6-78629A148A7B}" srcOrd="0" destOrd="0" presId="urn:microsoft.com/office/officeart/2005/8/layout/list1"/>
    <dgm:cxn modelId="{4DB35C37-2633-4B4D-94CE-2BDF9C42C13B}" type="presParOf" srcId="{C4C208E5-FB60-42CA-BBC6-78629A148A7B}" destId="{0ECF09B2-2048-42EA-9F9C-E7EE57703E18}" srcOrd="0" destOrd="0" presId="urn:microsoft.com/office/officeart/2005/8/layout/list1"/>
    <dgm:cxn modelId="{25C7B919-5BF1-4C07-8AEE-233F44FC6464}" type="presParOf" srcId="{0ECF09B2-2048-42EA-9F9C-E7EE57703E18}" destId="{D3DE9A5D-6338-4378-9B68-8920AFAB9C68}" srcOrd="0" destOrd="0" presId="urn:microsoft.com/office/officeart/2005/8/layout/list1"/>
    <dgm:cxn modelId="{71A243E1-117F-42B0-B805-371C6EB1EF10}" type="presParOf" srcId="{0ECF09B2-2048-42EA-9F9C-E7EE57703E18}" destId="{41F9372E-B1E8-4F0B-83BA-2D12840C081F}" srcOrd="1" destOrd="0" presId="urn:microsoft.com/office/officeart/2005/8/layout/list1"/>
    <dgm:cxn modelId="{27BFDD3F-E99A-4E1B-A8B7-CC6A37BCBF93}" type="presParOf" srcId="{C4C208E5-FB60-42CA-BBC6-78629A148A7B}" destId="{D2C39535-A1D5-4492-BAC7-2C78A8952673}" srcOrd="1" destOrd="0" presId="urn:microsoft.com/office/officeart/2005/8/layout/list1"/>
    <dgm:cxn modelId="{887FD022-7F82-4C37-9D45-6EFD3239A2FE}" type="presParOf" srcId="{C4C208E5-FB60-42CA-BBC6-78629A148A7B}" destId="{D2874670-C001-4C27-B20B-40E4B74CB53E}" srcOrd="2" destOrd="0" presId="urn:microsoft.com/office/officeart/2005/8/layout/list1"/>
    <dgm:cxn modelId="{4084832C-98F1-4B84-939F-01F3A4C554C0}" type="presParOf" srcId="{C4C208E5-FB60-42CA-BBC6-78629A148A7B}" destId="{D72BAE50-4F89-4CD4-80CC-0C01402BE2B8}" srcOrd="3" destOrd="0" presId="urn:microsoft.com/office/officeart/2005/8/layout/list1"/>
    <dgm:cxn modelId="{250F69B3-59CA-4BCF-A1E3-A9321F557A06}" type="presParOf" srcId="{C4C208E5-FB60-42CA-BBC6-78629A148A7B}" destId="{0B0E4AA7-BAAC-43E6-9505-C3D08A6CEDEE}" srcOrd="4" destOrd="0" presId="urn:microsoft.com/office/officeart/2005/8/layout/list1"/>
    <dgm:cxn modelId="{33309803-D15D-476F-9AD0-5D7080106FF0}" type="presParOf" srcId="{0B0E4AA7-BAAC-43E6-9505-C3D08A6CEDEE}" destId="{E46A64BE-18FB-44E4-9301-A33B6E003B35}" srcOrd="0" destOrd="0" presId="urn:microsoft.com/office/officeart/2005/8/layout/list1"/>
    <dgm:cxn modelId="{24D9C999-4AE6-4B40-B8ED-7848A587D667}" type="presParOf" srcId="{0B0E4AA7-BAAC-43E6-9505-C3D08A6CEDEE}" destId="{D27DCD67-7990-4F93-A36B-E0ABDA57016F}" srcOrd="1" destOrd="0" presId="urn:microsoft.com/office/officeart/2005/8/layout/list1"/>
    <dgm:cxn modelId="{C3B024CC-F80F-46F1-AC45-CC886D056B55}" type="presParOf" srcId="{C4C208E5-FB60-42CA-BBC6-78629A148A7B}" destId="{E17B7168-65CE-4558-B762-E5EFC7D9030F}" srcOrd="5" destOrd="0" presId="urn:microsoft.com/office/officeart/2005/8/layout/list1"/>
    <dgm:cxn modelId="{EDC06F10-E45D-49BE-AC04-5738572B6FBA}" type="presParOf" srcId="{C4C208E5-FB60-42CA-BBC6-78629A148A7B}" destId="{85AB8695-1BAC-49D9-B0AB-AE4DFFAC455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2C0106-9CBD-4226-8B91-B7662189323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8D4AC5-C2DB-4B50-8E50-7DE874F6843C}">
      <dgm:prSet/>
      <dgm:spPr/>
      <dgm:t>
        <a:bodyPr/>
        <a:lstStyle/>
        <a:p>
          <a:r>
            <a:rPr lang="el-GR" b="1"/>
            <a:t>Εκμεταλλευτικές πρακτικές</a:t>
          </a:r>
          <a:endParaRPr lang="en-US"/>
        </a:p>
      </dgm:t>
    </dgm:pt>
    <dgm:pt modelId="{33A0A141-4B0C-4D42-966C-20CAEA6D1C5A}" type="parTrans" cxnId="{F3F37CE9-8065-4074-BAC3-E3A623385F50}">
      <dgm:prSet/>
      <dgm:spPr/>
      <dgm:t>
        <a:bodyPr/>
        <a:lstStyle/>
        <a:p>
          <a:endParaRPr lang="en-US"/>
        </a:p>
      </dgm:t>
    </dgm:pt>
    <dgm:pt modelId="{8C6CCA24-16F4-4FEB-BA90-342C9A006BD1}" type="sibTrans" cxnId="{F3F37CE9-8065-4074-BAC3-E3A623385F50}">
      <dgm:prSet/>
      <dgm:spPr/>
      <dgm:t>
        <a:bodyPr/>
        <a:lstStyle/>
        <a:p>
          <a:endParaRPr lang="en-US"/>
        </a:p>
      </dgm:t>
    </dgm:pt>
    <dgm:pt modelId="{7F416E95-4D08-4A45-9E62-5B9C400E98CE}">
      <dgm:prSet/>
      <dgm:spPr/>
      <dgm:t>
        <a:bodyPr/>
        <a:lstStyle/>
        <a:p>
          <a:r>
            <a:rPr lang="el-GR"/>
            <a:t>Άμεσος επηρεασμός συμφερόντων καταναλωτών / άλλων επιχειρήσεων (προμηθευτών ή αγοραστών) </a:t>
          </a:r>
          <a:endParaRPr lang="en-US"/>
        </a:p>
      </dgm:t>
    </dgm:pt>
    <dgm:pt modelId="{806460BE-5E5A-4B96-86F4-0C9B87589748}" type="parTrans" cxnId="{C545CA1C-A2C7-44BE-B377-37C259664736}">
      <dgm:prSet/>
      <dgm:spPr/>
      <dgm:t>
        <a:bodyPr/>
        <a:lstStyle/>
        <a:p>
          <a:endParaRPr lang="en-US"/>
        </a:p>
      </dgm:t>
    </dgm:pt>
    <dgm:pt modelId="{380B449F-B0D8-445C-A243-17D990CF10F4}" type="sibTrans" cxnId="{C545CA1C-A2C7-44BE-B377-37C259664736}">
      <dgm:prSet/>
      <dgm:spPr/>
      <dgm:t>
        <a:bodyPr/>
        <a:lstStyle/>
        <a:p>
          <a:endParaRPr lang="en-US"/>
        </a:p>
      </dgm:t>
    </dgm:pt>
    <dgm:pt modelId="{B91EF685-DBA1-423B-BEA4-21C379696F1E}">
      <dgm:prSet/>
      <dgm:spPr/>
      <dgm:t>
        <a:bodyPr/>
        <a:lstStyle/>
        <a:p>
          <a:r>
            <a:rPr lang="el-GR" dirty="0"/>
            <a:t>Άμεση ή έμμεση επιβολή αθέμιτων/άδικων τιμών</a:t>
          </a:r>
          <a:endParaRPr lang="en-US" dirty="0"/>
        </a:p>
      </dgm:t>
    </dgm:pt>
    <dgm:pt modelId="{42EFBA36-1008-4C98-ACC4-E4E1FA5FC988}" type="parTrans" cxnId="{0B637F6C-C624-4820-94ED-94C556E4B5A4}">
      <dgm:prSet/>
      <dgm:spPr/>
      <dgm:t>
        <a:bodyPr/>
        <a:lstStyle/>
        <a:p>
          <a:endParaRPr lang="en-US"/>
        </a:p>
      </dgm:t>
    </dgm:pt>
    <dgm:pt modelId="{78D73299-0E5F-47A8-9A2D-FCFA445C9F6A}" type="sibTrans" cxnId="{0B637F6C-C624-4820-94ED-94C556E4B5A4}">
      <dgm:prSet/>
      <dgm:spPr/>
      <dgm:t>
        <a:bodyPr/>
        <a:lstStyle/>
        <a:p>
          <a:endParaRPr lang="en-US"/>
        </a:p>
      </dgm:t>
    </dgm:pt>
    <dgm:pt modelId="{C8D2FBED-8619-4219-A87B-58203656D9F3}">
      <dgm:prSet/>
      <dgm:spPr/>
      <dgm:t>
        <a:bodyPr/>
        <a:lstStyle/>
        <a:p>
          <a:r>
            <a:rPr lang="el-GR" b="1"/>
            <a:t>Καταχρηστικός αποκλεισμός</a:t>
          </a:r>
          <a:endParaRPr lang="en-US"/>
        </a:p>
      </dgm:t>
    </dgm:pt>
    <dgm:pt modelId="{E5CA8BE3-D0BA-4845-8DEB-27C3F99967D3}" type="parTrans" cxnId="{A20D6A6D-402C-4E1B-B3E1-5AA10996ABA1}">
      <dgm:prSet/>
      <dgm:spPr/>
      <dgm:t>
        <a:bodyPr/>
        <a:lstStyle/>
        <a:p>
          <a:endParaRPr lang="en-US"/>
        </a:p>
      </dgm:t>
    </dgm:pt>
    <dgm:pt modelId="{7330460B-A933-40AB-9EC0-1FF176B9AF42}" type="sibTrans" cxnId="{A20D6A6D-402C-4E1B-B3E1-5AA10996ABA1}">
      <dgm:prSet/>
      <dgm:spPr/>
      <dgm:t>
        <a:bodyPr/>
        <a:lstStyle/>
        <a:p>
          <a:endParaRPr lang="en-US"/>
        </a:p>
      </dgm:t>
    </dgm:pt>
    <dgm:pt modelId="{E0D64DCA-B09E-4208-B3A7-979988B50996}">
      <dgm:prSet/>
      <dgm:spPr/>
      <dgm:t>
        <a:bodyPr/>
        <a:lstStyle/>
        <a:p>
          <a:r>
            <a:rPr lang="el-GR"/>
            <a:t>Έμμεσος επηρεασμός συμφερόντων καταναλωτών</a:t>
          </a:r>
          <a:endParaRPr lang="en-US"/>
        </a:p>
      </dgm:t>
    </dgm:pt>
    <dgm:pt modelId="{CF83139A-4868-490E-8FCA-CC12B31748A0}" type="parTrans" cxnId="{0C1EEEF7-E5D4-4E9B-8215-BC58FDD7DCC0}">
      <dgm:prSet/>
      <dgm:spPr/>
      <dgm:t>
        <a:bodyPr/>
        <a:lstStyle/>
        <a:p>
          <a:endParaRPr lang="en-US"/>
        </a:p>
      </dgm:t>
    </dgm:pt>
    <dgm:pt modelId="{B5B35E1E-E9D0-4DBD-8BDC-17BB83F09075}" type="sibTrans" cxnId="{0C1EEEF7-E5D4-4E9B-8215-BC58FDD7DCC0}">
      <dgm:prSet/>
      <dgm:spPr/>
      <dgm:t>
        <a:bodyPr/>
        <a:lstStyle/>
        <a:p>
          <a:endParaRPr lang="en-US"/>
        </a:p>
      </dgm:t>
    </dgm:pt>
    <dgm:pt modelId="{33244F7A-880A-4ECC-AF03-B821750C2ADA}">
      <dgm:prSet/>
      <dgm:spPr/>
      <dgm:t>
        <a:bodyPr/>
        <a:lstStyle/>
        <a:p>
          <a:r>
            <a:rPr lang="el-GR" dirty="0"/>
            <a:t>Δημιουργία εμποδίων εισόδου νέων ανταγωνιστών ή παραγκωνισμού υφιστάμενων ανταγωνιστών ή επιχειρήσεων που βρίσκονται σε άλλα στάδια της παραγωγικής αλυσίδας	</a:t>
          </a:r>
          <a:endParaRPr lang="en-US" dirty="0"/>
        </a:p>
      </dgm:t>
    </dgm:pt>
    <dgm:pt modelId="{A0FEDA83-5939-4908-BF27-7703C0695EAE}" type="parTrans" cxnId="{E065A7F8-C6EA-4FAB-AC5E-7AC437CFBE1E}">
      <dgm:prSet/>
      <dgm:spPr/>
      <dgm:t>
        <a:bodyPr/>
        <a:lstStyle/>
        <a:p>
          <a:endParaRPr lang="en-US"/>
        </a:p>
      </dgm:t>
    </dgm:pt>
    <dgm:pt modelId="{358A1FCB-8BF3-4F8E-BF61-F685A3D39C53}" type="sibTrans" cxnId="{E065A7F8-C6EA-4FAB-AC5E-7AC437CFBE1E}">
      <dgm:prSet/>
      <dgm:spPr/>
      <dgm:t>
        <a:bodyPr/>
        <a:lstStyle/>
        <a:p>
          <a:endParaRPr lang="en-US"/>
        </a:p>
      </dgm:t>
    </dgm:pt>
    <dgm:pt modelId="{5D159A89-0DE1-45CE-A8EA-1E10EE4EA9AD}">
      <dgm:prSet/>
      <dgm:spPr/>
      <dgm:t>
        <a:bodyPr/>
        <a:lstStyle/>
        <a:p>
          <a:pPr>
            <a:buNone/>
          </a:pPr>
          <a:r>
            <a:rPr lang="el-GR" dirty="0"/>
            <a:t>   (π.χ. υπερβολική τιμολόγηση) ή όρων συναλλαγής</a:t>
          </a:r>
          <a:endParaRPr lang="en-US" dirty="0"/>
        </a:p>
      </dgm:t>
    </dgm:pt>
    <dgm:pt modelId="{7A913057-B2F3-49BC-BED8-5A8FA97511E0}" type="parTrans" cxnId="{D5418221-17C7-4DB4-9421-FAE6A0B9FCA9}">
      <dgm:prSet/>
      <dgm:spPr/>
    </dgm:pt>
    <dgm:pt modelId="{1EED05E6-6050-4C40-8375-23D481D177C3}" type="sibTrans" cxnId="{D5418221-17C7-4DB4-9421-FAE6A0B9FCA9}">
      <dgm:prSet/>
      <dgm:spPr/>
    </dgm:pt>
    <dgm:pt modelId="{FC5DFE42-9C87-4A54-B431-F6C10AB72658}">
      <dgm:prSet/>
      <dgm:spPr/>
      <dgm:t>
        <a:bodyPr/>
        <a:lstStyle/>
        <a:p>
          <a:pPr>
            <a:buNone/>
          </a:pPr>
          <a:r>
            <a:rPr lang="el-GR" dirty="0"/>
            <a:t>   (π.χ. άρνηση πώλησης, εκπτώσεις πίστης, άνιση μεταχείριση, συμπίεση περιθωρίου κέρδους)</a:t>
          </a:r>
          <a:endParaRPr lang="en-US" dirty="0"/>
        </a:p>
      </dgm:t>
    </dgm:pt>
    <dgm:pt modelId="{38C74298-9E60-485A-B32D-BBBAF2558DC6}" type="parTrans" cxnId="{AEF25EF1-A06B-42F1-AD19-FF253204EC16}">
      <dgm:prSet/>
      <dgm:spPr/>
    </dgm:pt>
    <dgm:pt modelId="{6B85E446-8A6C-4ABC-9C96-53269A1028BF}" type="sibTrans" cxnId="{AEF25EF1-A06B-42F1-AD19-FF253204EC16}">
      <dgm:prSet/>
      <dgm:spPr/>
    </dgm:pt>
    <dgm:pt modelId="{7D2A82C7-03A7-4945-A59C-2742695AFB1C}" type="pres">
      <dgm:prSet presAssocID="{C42C0106-9CBD-4226-8B91-B76621893232}" presName="linear" presStyleCnt="0">
        <dgm:presLayoutVars>
          <dgm:dir/>
          <dgm:animLvl val="lvl"/>
          <dgm:resizeHandles val="exact"/>
        </dgm:presLayoutVars>
      </dgm:prSet>
      <dgm:spPr/>
    </dgm:pt>
    <dgm:pt modelId="{690CEFA0-6CB6-43E3-B5DB-223D1242786A}" type="pres">
      <dgm:prSet presAssocID="{8B8D4AC5-C2DB-4B50-8E50-7DE874F6843C}" presName="parentLin" presStyleCnt="0"/>
      <dgm:spPr/>
    </dgm:pt>
    <dgm:pt modelId="{31792881-516B-4D7E-B843-B989DCA010A6}" type="pres">
      <dgm:prSet presAssocID="{8B8D4AC5-C2DB-4B50-8E50-7DE874F6843C}" presName="parentLeftMargin" presStyleLbl="node1" presStyleIdx="0" presStyleCnt="2"/>
      <dgm:spPr/>
    </dgm:pt>
    <dgm:pt modelId="{83963C1B-445A-4DEE-ABD3-C3F777906AD2}" type="pres">
      <dgm:prSet presAssocID="{8B8D4AC5-C2DB-4B50-8E50-7DE874F6843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30F1670-9E72-4388-B401-52017FC644B3}" type="pres">
      <dgm:prSet presAssocID="{8B8D4AC5-C2DB-4B50-8E50-7DE874F6843C}" presName="negativeSpace" presStyleCnt="0"/>
      <dgm:spPr/>
    </dgm:pt>
    <dgm:pt modelId="{8CB64314-729D-42D3-B405-DD57E76385D9}" type="pres">
      <dgm:prSet presAssocID="{8B8D4AC5-C2DB-4B50-8E50-7DE874F6843C}" presName="childText" presStyleLbl="conFgAcc1" presStyleIdx="0" presStyleCnt="2">
        <dgm:presLayoutVars>
          <dgm:bulletEnabled val="1"/>
        </dgm:presLayoutVars>
      </dgm:prSet>
      <dgm:spPr/>
    </dgm:pt>
    <dgm:pt modelId="{52EF677C-5AE3-43DC-B161-02B756A06C74}" type="pres">
      <dgm:prSet presAssocID="{8C6CCA24-16F4-4FEB-BA90-342C9A006BD1}" presName="spaceBetweenRectangles" presStyleCnt="0"/>
      <dgm:spPr/>
    </dgm:pt>
    <dgm:pt modelId="{AD3E8723-7A00-439D-A912-0D69E0200A57}" type="pres">
      <dgm:prSet presAssocID="{C8D2FBED-8619-4219-A87B-58203656D9F3}" presName="parentLin" presStyleCnt="0"/>
      <dgm:spPr/>
    </dgm:pt>
    <dgm:pt modelId="{3E4D9E3D-2CA0-4981-85CB-30EC3F40FD95}" type="pres">
      <dgm:prSet presAssocID="{C8D2FBED-8619-4219-A87B-58203656D9F3}" presName="parentLeftMargin" presStyleLbl="node1" presStyleIdx="0" presStyleCnt="2"/>
      <dgm:spPr/>
    </dgm:pt>
    <dgm:pt modelId="{8772FC0A-9F1D-4051-BA39-1838087D927C}" type="pres">
      <dgm:prSet presAssocID="{C8D2FBED-8619-4219-A87B-58203656D9F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67128B1-F932-4B2D-BD66-ED1FEF9B0C75}" type="pres">
      <dgm:prSet presAssocID="{C8D2FBED-8619-4219-A87B-58203656D9F3}" presName="negativeSpace" presStyleCnt="0"/>
      <dgm:spPr/>
    </dgm:pt>
    <dgm:pt modelId="{2D59D0EE-253E-4C16-BAF1-2D629CC65B5F}" type="pres">
      <dgm:prSet presAssocID="{C8D2FBED-8619-4219-A87B-58203656D9F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545CA1C-A2C7-44BE-B377-37C259664736}" srcId="{8B8D4AC5-C2DB-4B50-8E50-7DE874F6843C}" destId="{7F416E95-4D08-4A45-9E62-5B9C400E98CE}" srcOrd="0" destOrd="0" parTransId="{806460BE-5E5A-4B96-86F4-0C9B87589748}" sibTransId="{380B449F-B0D8-445C-A243-17D990CF10F4}"/>
    <dgm:cxn modelId="{D5418221-17C7-4DB4-9421-FAE6A0B9FCA9}" srcId="{8B8D4AC5-C2DB-4B50-8E50-7DE874F6843C}" destId="{5D159A89-0DE1-45CE-A8EA-1E10EE4EA9AD}" srcOrd="2" destOrd="0" parTransId="{7A913057-B2F3-49BC-BED8-5A8FA97511E0}" sibTransId="{1EED05E6-6050-4C40-8375-23D481D177C3}"/>
    <dgm:cxn modelId="{93C4A328-8E06-4A86-9C02-8692246E56E4}" type="presOf" srcId="{FC5DFE42-9C87-4A54-B431-F6C10AB72658}" destId="{2D59D0EE-253E-4C16-BAF1-2D629CC65B5F}" srcOrd="0" destOrd="2" presId="urn:microsoft.com/office/officeart/2005/8/layout/list1"/>
    <dgm:cxn modelId="{AB161847-A96E-4DEF-8C06-73F939908DF2}" type="presOf" srcId="{8B8D4AC5-C2DB-4B50-8E50-7DE874F6843C}" destId="{83963C1B-445A-4DEE-ABD3-C3F777906AD2}" srcOrd="1" destOrd="0" presId="urn:microsoft.com/office/officeart/2005/8/layout/list1"/>
    <dgm:cxn modelId="{13C26B6A-AE98-4937-A827-90867CFD9634}" type="presOf" srcId="{C8D2FBED-8619-4219-A87B-58203656D9F3}" destId="{8772FC0A-9F1D-4051-BA39-1838087D927C}" srcOrd="1" destOrd="0" presId="urn:microsoft.com/office/officeart/2005/8/layout/list1"/>
    <dgm:cxn modelId="{7E29396B-431D-4BB5-A933-F63BB2309747}" type="presOf" srcId="{8B8D4AC5-C2DB-4B50-8E50-7DE874F6843C}" destId="{31792881-516B-4D7E-B843-B989DCA010A6}" srcOrd="0" destOrd="0" presId="urn:microsoft.com/office/officeart/2005/8/layout/list1"/>
    <dgm:cxn modelId="{0B637F6C-C624-4820-94ED-94C556E4B5A4}" srcId="{8B8D4AC5-C2DB-4B50-8E50-7DE874F6843C}" destId="{B91EF685-DBA1-423B-BEA4-21C379696F1E}" srcOrd="1" destOrd="0" parTransId="{42EFBA36-1008-4C98-ACC4-E4E1FA5FC988}" sibTransId="{78D73299-0E5F-47A8-9A2D-FCFA445C9F6A}"/>
    <dgm:cxn modelId="{A20D6A6D-402C-4E1B-B3E1-5AA10996ABA1}" srcId="{C42C0106-9CBD-4226-8B91-B76621893232}" destId="{C8D2FBED-8619-4219-A87B-58203656D9F3}" srcOrd="1" destOrd="0" parTransId="{E5CA8BE3-D0BA-4845-8DEB-27C3F99967D3}" sibTransId="{7330460B-A933-40AB-9EC0-1FF176B9AF42}"/>
    <dgm:cxn modelId="{245A4E75-7D8A-4F17-9CBB-EF53EE2CAB84}" type="presOf" srcId="{C42C0106-9CBD-4226-8B91-B76621893232}" destId="{7D2A82C7-03A7-4945-A59C-2742695AFB1C}" srcOrd="0" destOrd="0" presId="urn:microsoft.com/office/officeart/2005/8/layout/list1"/>
    <dgm:cxn modelId="{7FD5DDAC-67F6-4857-A4FA-195D58D38613}" type="presOf" srcId="{E0D64DCA-B09E-4208-B3A7-979988B50996}" destId="{2D59D0EE-253E-4C16-BAF1-2D629CC65B5F}" srcOrd="0" destOrd="0" presId="urn:microsoft.com/office/officeart/2005/8/layout/list1"/>
    <dgm:cxn modelId="{B550D8AD-2CFF-413A-9B52-AE4544928975}" type="presOf" srcId="{7F416E95-4D08-4A45-9E62-5B9C400E98CE}" destId="{8CB64314-729D-42D3-B405-DD57E76385D9}" srcOrd="0" destOrd="0" presId="urn:microsoft.com/office/officeart/2005/8/layout/list1"/>
    <dgm:cxn modelId="{6DD940DB-6B46-404A-B64C-569F9FB042D2}" type="presOf" srcId="{33244F7A-880A-4ECC-AF03-B821750C2ADA}" destId="{2D59D0EE-253E-4C16-BAF1-2D629CC65B5F}" srcOrd="0" destOrd="1" presId="urn:microsoft.com/office/officeart/2005/8/layout/list1"/>
    <dgm:cxn modelId="{F3F37CE9-8065-4074-BAC3-E3A623385F50}" srcId="{C42C0106-9CBD-4226-8B91-B76621893232}" destId="{8B8D4AC5-C2DB-4B50-8E50-7DE874F6843C}" srcOrd="0" destOrd="0" parTransId="{33A0A141-4B0C-4D42-966C-20CAEA6D1C5A}" sibTransId="{8C6CCA24-16F4-4FEB-BA90-342C9A006BD1}"/>
    <dgm:cxn modelId="{B5D644ED-1D89-4E00-B459-056881F9DD4B}" type="presOf" srcId="{B91EF685-DBA1-423B-BEA4-21C379696F1E}" destId="{8CB64314-729D-42D3-B405-DD57E76385D9}" srcOrd="0" destOrd="1" presId="urn:microsoft.com/office/officeart/2005/8/layout/list1"/>
    <dgm:cxn modelId="{AEF25EF1-A06B-42F1-AD19-FF253204EC16}" srcId="{C8D2FBED-8619-4219-A87B-58203656D9F3}" destId="{FC5DFE42-9C87-4A54-B431-F6C10AB72658}" srcOrd="2" destOrd="0" parTransId="{38C74298-9E60-485A-B32D-BBBAF2558DC6}" sibTransId="{6B85E446-8A6C-4ABC-9C96-53269A1028BF}"/>
    <dgm:cxn modelId="{0C1EEEF7-E5D4-4E9B-8215-BC58FDD7DCC0}" srcId="{C8D2FBED-8619-4219-A87B-58203656D9F3}" destId="{E0D64DCA-B09E-4208-B3A7-979988B50996}" srcOrd="0" destOrd="0" parTransId="{CF83139A-4868-490E-8FCA-CC12B31748A0}" sibTransId="{B5B35E1E-E9D0-4DBD-8BDC-17BB83F09075}"/>
    <dgm:cxn modelId="{E065A7F8-C6EA-4FAB-AC5E-7AC437CFBE1E}" srcId="{C8D2FBED-8619-4219-A87B-58203656D9F3}" destId="{33244F7A-880A-4ECC-AF03-B821750C2ADA}" srcOrd="1" destOrd="0" parTransId="{A0FEDA83-5939-4908-BF27-7703C0695EAE}" sibTransId="{358A1FCB-8BF3-4F8E-BF61-F685A3D39C53}"/>
    <dgm:cxn modelId="{8DF152F9-435C-4D7A-861F-8B646F5DF930}" type="presOf" srcId="{C8D2FBED-8619-4219-A87B-58203656D9F3}" destId="{3E4D9E3D-2CA0-4981-85CB-30EC3F40FD95}" srcOrd="0" destOrd="0" presId="urn:microsoft.com/office/officeart/2005/8/layout/list1"/>
    <dgm:cxn modelId="{DBA53BFF-5E84-4679-A9DD-3824F02298DE}" type="presOf" srcId="{5D159A89-0DE1-45CE-A8EA-1E10EE4EA9AD}" destId="{8CB64314-729D-42D3-B405-DD57E76385D9}" srcOrd="0" destOrd="2" presId="urn:microsoft.com/office/officeart/2005/8/layout/list1"/>
    <dgm:cxn modelId="{CE4B44B0-4CC6-4C72-A9BB-BB350BBF5104}" type="presParOf" srcId="{7D2A82C7-03A7-4945-A59C-2742695AFB1C}" destId="{690CEFA0-6CB6-43E3-B5DB-223D1242786A}" srcOrd="0" destOrd="0" presId="urn:microsoft.com/office/officeart/2005/8/layout/list1"/>
    <dgm:cxn modelId="{7B0D8A2A-4856-4060-AC7B-65B1A53817E3}" type="presParOf" srcId="{690CEFA0-6CB6-43E3-B5DB-223D1242786A}" destId="{31792881-516B-4D7E-B843-B989DCA010A6}" srcOrd="0" destOrd="0" presId="urn:microsoft.com/office/officeart/2005/8/layout/list1"/>
    <dgm:cxn modelId="{D60108A4-820A-496D-B6A0-723D05EDB4D4}" type="presParOf" srcId="{690CEFA0-6CB6-43E3-B5DB-223D1242786A}" destId="{83963C1B-445A-4DEE-ABD3-C3F777906AD2}" srcOrd="1" destOrd="0" presId="urn:microsoft.com/office/officeart/2005/8/layout/list1"/>
    <dgm:cxn modelId="{174FB324-42BB-466D-864F-6CD8A3241818}" type="presParOf" srcId="{7D2A82C7-03A7-4945-A59C-2742695AFB1C}" destId="{030F1670-9E72-4388-B401-52017FC644B3}" srcOrd="1" destOrd="0" presId="urn:microsoft.com/office/officeart/2005/8/layout/list1"/>
    <dgm:cxn modelId="{4216FF2A-90A3-4C62-A0B5-FE48BE36E6FC}" type="presParOf" srcId="{7D2A82C7-03A7-4945-A59C-2742695AFB1C}" destId="{8CB64314-729D-42D3-B405-DD57E76385D9}" srcOrd="2" destOrd="0" presId="urn:microsoft.com/office/officeart/2005/8/layout/list1"/>
    <dgm:cxn modelId="{134DDA11-B256-4BA4-BEBC-8082A7C7C617}" type="presParOf" srcId="{7D2A82C7-03A7-4945-A59C-2742695AFB1C}" destId="{52EF677C-5AE3-43DC-B161-02B756A06C74}" srcOrd="3" destOrd="0" presId="urn:microsoft.com/office/officeart/2005/8/layout/list1"/>
    <dgm:cxn modelId="{C7D4D502-6A02-4936-BF74-655BA4840096}" type="presParOf" srcId="{7D2A82C7-03A7-4945-A59C-2742695AFB1C}" destId="{AD3E8723-7A00-439D-A912-0D69E0200A57}" srcOrd="4" destOrd="0" presId="urn:microsoft.com/office/officeart/2005/8/layout/list1"/>
    <dgm:cxn modelId="{CF36CB54-6955-44B1-93B1-B8348E295284}" type="presParOf" srcId="{AD3E8723-7A00-439D-A912-0D69E0200A57}" destId="{3E4D9E3D-2CA0-4981-85CB-30EC3F40FD95}" srcOrd="0" destOrd="0" presId="urn:microsoft.com/office/officeart/2005/8/layout/list1"/>
    <dgm:cxn modelId="{7142C303-FD2B-4C32-A3A8-BE94D5C9D575}" type="presParOf" srcId="{AD3E8723-7A00-439D-A912-0D69E0200A57}" destId="{8772FC0A-9F1D-4051-BA39-1838087D927C}" srcOrd="1" destOrd="0" presId="urn:microsoft.com/office/officeart/2005/8/layout/list1"/>
    <dgm:cxn modelId="{1FD449AA-52FD-41BA-8E35-311BD76A15C6}" type="presParOf" srcId="{7D2A82C7-03A7-4945-A59C-2742695AFB1C}" destId="{A67128B1-F932-4B2D-BD66-ED1FEF9B0C75}" srcOrd="5" destOrd="0" presId="urn:microsoft.com/office/officeart/2005/8/layout/list1"/>
    <dgm:cxn modelId="{09CFEBFE-24A0-4D80-9365-9E92AA712A18}" type="presParOf" srcId="{7D2A82C7-03A7-4945-A59C-2742695AFB1C}" destId="{2D59D0EE-253E-4C16-BAF1-2D629CC65B5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2020D-1623-4B6A-9A6E-84A9D795B5D6}">
      <dsp:nvSpPr>
        <dsp:cNvPr id="0" name=""/>
        <dsp:cNvSpPr/>
      </dsp:nvSpPr>
      <dsp:spPr>
        <a:xfrm>
          <a:off x="2567" y="173087"/>
          <a:ext cx="2036712" cy="12220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Νομικό πλαίσιο</a:t>
          </a:r>
          <a:endParaRPr lang="en-US" sz="1900" kern="1200"/>
        </a:p>
      </dsp:txBody>
      <dsp:txXfrm>
        <a:off x="2567" y="173087"/>
        <a:ext cx="2036712" cy="1222027"/>
      </dsp:txXfrm>
    </dsp:sp>
    <dsp:sp modelId="{F824774F-891E-40B7-88B0-6A392B73E89E}">
      <dsp:nvSpPr>
        <dsp:cNvPr id="0" name=""/>
        <dsp:cNvSpPr/>
      </dsp:nvSpPr>
      <dsp:spPr>
        <a:xfrm>
          <a:off x="2242951" y="173087"/>
          <a:ext cx="2036712" cy="1222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Θεμελίωση δεσπόζουσας θέσης</a:t>
          </a:r>
          <a:endParaRPr lang="en-US" sz="1900" kern="1200"/>
        </a:p>
      </dsp:txBody>
      <dsp:txXfrm>
        <a:off x="2242951" y="173087"/>
        <a:ext cx="2036712" cy="1222027"/>
      </dsp:txXfrm>
    </dsp:sp>
    <dsp:sp modelId="{CCEE950C-3566-46D5-A24B-66CE818E8C9A}">
      <dsp:nvSpPr>
        <dsp:cNvPr id="0" name=""/>
        <dsp:cNvSpPr/>
      </dsp:nvSpPr>
      <dsp:spPr>
        <a:xfrm>
          <a:off x="4483335" y="173087"/>
          <a:ext cx="2036712" cy="12220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Καταχρηστική εκμετάλλευση</a:t>
          </a:r>
          <a:endParaRPr lang="en-US" sz="1900" kern="1200"/>
        </a:p>
      </dsp:txBody>
      <dsp:txXfrm>
        <a:off x="4483335" y="173087"/>
        <a:ext cx="2036712" cy="1222027"/>
      </dsp:txXfrm>
    </dsp:sp>
    <dsp:sp modelId="{C5AA2790-098B-4D58-85CA-DC4B00A3C107}">
      <dsp:nvSpPr>
        <dsp:cNvPr id="0" name=""/>
        <dsp:cNvSpPr/>
      </dsp:nvSpPr>
      <dsp:spPr>
        <a:xfrm>
          <a:off x="6723719" y="173087"/>
          <a:ext cx="2036712" cy="12220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Κατηγοριοποίηση καταχρηστικών πρακτικών</a:t>
          </a:r>
          <a:endParaRPr lang="en-US" sz="1900" kern="1200"/>
        </a:p>
      </dsp:txBody>
      <dsp:txXfrm>
        <a:off x="6723719" y="173087"/>
        <a:ext cx="2036712" cy="1222027"/>
      </dsp:txXfrm>
    </dsp:sp>
    <dsp:sp modelId="{00DADF18-83D0-414E-A9BA-C278C1B14F7F}">
      <dsp:nvSpPr>
        <dsp:cNvPr id="0" name=""/>
        <dsp:cNvSpPr/>
      </dsp:nvSpPr>
      <dsp:spPr>
        <a:xfrm>
          <a:off x="2567" y="1598786"/>
          <a:ext cx="2036712" cy="12220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Υπερβολική τιμολόγηση </a:t>
          </a:r>
          <a:endParaRPr lang="en-US" sz="1900" kern="1200"/>
        </a:p>
      </dsp:txBody>
      <dsp:txXfrm>
        <a:off x="2567" y="1598786"/>
        <a:ext cx="2036712" cy="1222027"/>
      </dsp:txXfrm>
    </dsp:sp>
    <dsp:sp modelId="{A8FE2173-E29D-4957-A4EA-6B66BD236A7B}">
      <dsp:nvSpPr>
        <dsp:cNvPr id="0" name=""/>
        <dsp:cNvSpPr/>
      </dsp:nvSpPr>
      <dsp:spPr>
        <a:xfrm>
          <a:off x="2242951" y="1598786"/>
          <a:ext cx="2036712" cy="12220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Επιθετική τιμολόγηση</a:t>
          </a:r>
          <a:endParaRPr lang="en-US" sz="1900" kern="1200"/>
        </a:p>
      </dsp:txBody>
      <dsp:txXfrm>
        <a:off x="2242951" y="1598786"/>
        <a:ext cx="2036712" cy="1222027"/>
      </dsp:txXfrm>
    </dsp:sp>
    <dsp:sp modelId="{AE7FA22E-8F2F-4349-B624-00DC4D5DEB1F}">
      <dsp:nvSpPr>
        <dsp:cNvPr id="0" name=""/>
        <dsp:cNvSpPr/>
      </dsp:nvSpPr>
      <dsp:spPr>
        <a:xfrm>
          <a:off x="4483335" y="1598786"/>
          <a:ext cx="2036712" cy="1222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Άρνηση προμήθειας</a:t>
          </a:r>
          <a:endParaRPr lang="en-US" sz="1900" kern="1200"/>
        </a:p>
      </dsp:txBody>
      <dsp:txXfrm>
        <a:off x="4483335" y="1598786"/>
        <a:ext cx="2036712" cy="1222027"/>
      </dsp:txXfrm>
    </dsp:sp>
    <dsp:sp modelId="{79156ABA-CFBC-42F1-BF4D-FB20D8599717}">
      <dsp:nvSpPr>
        <dsp:cNvPr id="0" name=""/>
        <dsp:cNvSpPr/>
      </dsp:nvSpPr>
      <dsp:spPr>
        <a:xfrm>
          <a:off x="6723719" y="1598786"/>
          <a:ext cx="2036712" cy="12220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Δεσμευμένες πωλήσεις</a:t>
          </a:r>
          <a:endParaRPr lang="en-US" sz="1900" kern="1200"/>
        </a:p>
      </dsp:txBody>
      <dsp:txXfrm>
        <a:off x="6723719" y="1598786"/>
        <a:ext cx="2036712" cy="1222027"/>
      </dsp:txXfrm>
    </dsp:sp>
    <dsp:sp modelId="{BEE2F91A-0EFA-476E-BA5C-62773D4C6D76}">
      <dsp:nvSpPr>
        <dsp:cNvPr id="0" name=""/>
        <dsp:cNvSpPr/>
      </dsp:nvSpPr>
      <dsp:spPr>
        <a:xfrm>
          <a:off x="2242951" y="3024485"/>
          <a:ext cx="2036712" cy="12220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Εκπτώσεις αποκλειστικότητας / πίστης</a:t>
          </a:r>
          <a:endParaRPr lang="en-US" sz="1900" kern="1200"/>
        </a:p>
      </dsp:txBody>
      <dsp:txXfrm>
        <a:off x="2242951" y="3024485"/>
        <a:ext cx="2036712" cy="1222027"/>
      </dsp:txXfrm>
    </dsp:sp>
    <dsp:sp modelId="{5407AD83-53F8-4106-A341-B3D39C838996}">
      <dsp:nvSpPr>
        <dsp:cNvPr id="0" name=""/>
        <dsp:cNvSpPr/>
      </dsp:nvSpPr>
      <dsp:spPr>
        <a:xfrm>
          <a:off x="4483335" y="3024485"/>
          <a:ext cx="2036712" cy="12220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/>
            <a:t>Άλλες καταχρηστικές πρακτικές</a:t>
          </a:r>
          <a:endParaRPr lang="en-US" sz="1900" kern="1200"/>
        </a:p>
      </dsp:txBody>
      <dsp:txXfrm>
        <a:off x="4483335" y="3024485"/>
        <a:ext cx="2036712" cy="12220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23A5B-814B-4906-8003-A591A234F30C}">
      <dsp:nvSpPr>
        <dsp:cNvPr id="0" name=""/>
        <dsp:cNvSpPr/>
      </dsp:nvSpPr>
      <dsp:spPr>
        <a:xfrm>
          <a:off x="0" y="7364"/>
          <a:ext cx="8763000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400" u="sng" kern="1200"/>
            <a:t>Ορισμός υπερβολικής τιμολόγησης</a:t>
          </a:r>
          <a:endParaRPr lang="en-US" sz="3400" kern="1200"/>
        </a:p>
      </dsp:txBody>
      <dsp:txXfrm>
        <a:off x="39809" y="47173"/>
        <a:ext cx="8683382" cy="735872"/>
      </dsp:txXfrm>
    </dsp:sp>
    <dsp:sp modelId="{67B48DB8-69EC-4F9C-B8D8-5F96A4BEAEC2}">
      <dsp:nvSpPr>
        <dsp:cNvPr id="0" name=""/>
        <dsp:cNvSpPr/>
      </dsp:nvSpPr>
      <dsp:spPr>
        <a:xfrm>
          <a:off x="0" y="822855"/>
          <a:ext cx="8763000" cy="3589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700" b="1" i="1" kern="1200" dirty="0"/>
            <a:t>Η τιμή ενός προϊόντος είναι υπερβολική όταν δεν έχει λογική σχέση με την οικονομική του αξία </a:t>
          </a:r>
          <a:r>
            <a:rPr lang="el-GR" sz="2700" kern="1200" dirty="0"/>
            <a:t>(</a:t>
          </a:r>
          <a:r>
            <a:rPr lang="el-GR" sz="2700" b="1" kern="1200" dirty="0"/>
            <a:t>Υπόθεση </a:t>
          </a:r>
          <a:r>
            <a:rPr lang="en-US" sz="2700" b="1" kern="1200" dirty="0"/>
            <a:t>General Motors</a:t>
          </a:r>
          <a:r>
            <a:rPr lang="en-US" sz="2700" kern="1200" dirty="0"/>
            <a:t>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700" kern="1200" dirty="0"/>
            <a:t>Η οικονομική αξία ενός προϊόντος δεν περιορίζεται στο κόστος του συν ένα εύλογο περιθώριο κέρδους   </a:t>
          </a:r>
          <a:r>
            <a:rPr lang="en-US" sz="2700" kern="1200" dirty="0"/>
            <a:t>        </a:t>
          </a:r>
          <a:r>
            <a:rPr lang="el-GR" sz="2700" kern="1200" dirty="0"/>
            <a:t>(</a:t>
          </a:r>
          <a:r>
            <a:rPr lang="en-US" sz="2700" kern="1200" dirty="0">
              <a:solidFill>
                <a:srgbClr val="FF0000"/>
              </a:solidFill>
            </a:rPr>
            <a:t>cost-plus pricing</a:t>
          </a:r>
          <a:r>
            <a:rPr lang="en-US" sz="2700" kern="1200" dirty="0"/>
            <a:t>)</a:t>
          </a:r>
          <a:r>
            <a:rPr lang="el-GR" sz="2700" kern="1200" dirty="0">
              <a:sym typeface="Wingdings" panose="05000000000000000000" pitchFamily="2" charset="2"/>
            </a:rPr>
            <a:t></a:t>
          </a:r>
          <a:r>
            <a:rPr lang="el-GR" sz="2700" kern="1200" dirty="0"/>
            <a:t> </a:t>
          </a:r>
          <a:r>
            <a:rPr lang="el-GR" sz="2700" b="1" kern="1200" dirty="0"/>
            <a:t>Υπάρχουν και άλλοι παράγοντες που προσδίδουν αξία σε ένα προϊόν που δεν αντικατοπτρίζονται κατ’ ανάγκην στο κόστος του </a:t>
          </a:r>
          <a:r>
            <a:rPr lang="el-GR" sz="2700" kern="1200" dirty="0"/>
            <a:t>(</a:t>
          </a:r>
          <a:r>
            <a:rPr lang="el-GR" sz="2700" b="1" kern="1200" dirty="0"/>
            <a:t>Υπόθεση </a:t>
          </a:r>
          <a:r>
            <a:rPr lang="en-US" sz="2700" b="1" kern="1200" dirty="0"/>
            <a:t>Port of Helsingborg</a:t>
          </a:r>
          <a:r>
            <a:rPr lang="en-US" sz="2700" kern="1200" dirty="0"/>
            <a:t>)</a:t>
          </a:r>
        </a:p>
      </dsp:txBody>
      <dsp:txXfrm>
        <a:off x="0" y="822855"/>
        <a:ext cx="8763000" cy="35893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B8AA-908B-4649-8B2B-D1C48A96434E}">
      <dsp:nvSpPr>
        <dsp:cNvPr id="0" name=""/>
        <dsp:cNvSpPr/>
      </dsp:nvSpPr>
      <dsp:spPr>
        <a:xfrm>
          <a:off x="0" y="166687"/>
          <a:ext cx="87630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Τεχνική δεσμευμένη πώληση</a:t>
          </a:r>
          <a:endParaRPr lang="en-US" sz="2600" kern="1200"/>
        </a:p>
      </dsp:txBody>
      <dsp:txXfrm>
        <a:off x="30442" y="197129"/>
        <a:ext cx="8702116" cy="562726"/>
      </dsp:txXfrm>
    </dsp:sp>
    <dsp:sp modelId="{04EA1E7A-6D5A-40F1-8EA0-793D7CAFA0D2}">
      <dsp:nvSpPr>
        <dsp:cNvPr id="0" name=""/>
        <dsp:cNvSpPr/>
      </dsp:nvSpPr>
      <dsp:spPr>
        <a:xfrm>
          <a:off x="0" y="790297"/>
          <a:ext cx="876300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/>
            <a:t>Το δεσμεύον προϊόν λειτουργεί κανονικά όταν συνδυαστεί με το δεσμευμένο προϊόν αλλά όχι με ανταγωνιστικά προϊόντα </a:t>
          </a:r>
          <a:endParaRPr lang="en-US" sz="2000" kern="1200"/>
        </a:p>
      </dsp:txBody>
      <dsp:txXfrm>
        <a:off x="0" y="790297"/>
        <a:ext cx="8763000" cy="632385"/>
      </dsp:txXfrm>
    </dsp:sp>
    <dsp:sp modelId="{E604B85B-48FB-47D4-8F65-A241B4F1C6EE}">
      <dsp:nvSpPr>
        <dsp:cNvPr id="0" name=""/>
        <dsp:cNvSpPr/>
      </dsp:nvSpPr>
      <dsp:spPr>
        <a:xfrm>
          <a:off x="0" y="1422682"/>
          <a:ext cx="8763000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/>
            <a:t>Συμβατική δεσμευμένη πώληση</a:t>
          </a:r>
          <a:endParaRPr lang="en-US" sz="2600" kern="1200"/>
        </a:p>
      </dsp:txBody>
      <dsp:txXfrm>
        <a:off x="30442" y="1453124"/>
        <a:ext cx="8702116" cy="562726"/>
      </dsp:txXfrm>
    </dsp:sp>
    <dsp:sp modelId="{233016C9-6792-450E-BC06-B7268CBC1306}">
      <dsp:nvSpPr>
        <dsp:cNvPr id="0" name=""/>
        <dsp:cNvSpPr/>
      </dsp:nvSpPr>
      <dsp:spPr>
        <a:xfrm>
          <a:off x="0" y="2046292"/>
          <a:ext cx="8763000" cy="220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 dirty="0"/>
            <a:t>Ο πελάτης που αγοράζει το δεσμεύον προϊόν αναλαμβάνει την υποχρέωση να αγοράσει το δεσμευμένο προϊόν και όχι ανταγωνιστικά προϊόντα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b="1" kern="1200" dirty="0"/>
            <a:t>Υπόθεση </a:t>
          </a:r>
          <a:r>
            <a:rPr lang="en-US" sz="2000" b="1" kern="1200" dirty="0"/>
            <a:t>Napier Brown / British Sugar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 dirty="0"/>
            <a:t>Προσφορά προϊόντων μόνον με τιμολόγηση παράδοσης και όχι με τιμολόγηση παραλαβής από το εργοστάσιο </a:t>
          </a:r>
          <a:endParaRPr lang="en-US" sz="2000" kern="1200" dirty="0"/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000" kern="1200"/>
            <a:t>Πίεση για χρησιμοποίηση της υπηρεσίας διανομής της δεσπόζουσας επιχείρησης</a:t>
          </a:r>
          <a:endParaRPr lang="en-US" sz="2000" kern="1200"/>
        </a:p>
      </dsp:txBody>
      <dsp:txXfrm>
        <a:off x="0" y="2046292"/>
        <a:ext cx="8763000" cy="22066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F446F-9F73-458B-86A0-FE6930E9EF93}">
      <dsp:nvSpPr>
        <dsp:cNvPr id="0" name=""/>
        <dsp:cNvSpPr/>
      </dsp:nvSpPr>
      <dsp:spPr>
        <a:xfrm>
          <a:off x="0" y="374576"/>
          <a:ext cx="8763000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104140" rIns="68010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u="sng" kern="1200"/>
            <a:t>Ζήτηση 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 dirty="0"/>
            <a:t>Χαμηλότερη τιμή για αγορά του πακέτου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/>
            <a:t>Καλύτερη πληροφόρηση για προτιμήσεις πελάτη (</a:t>
          </a:r>
          <a:r>
            <a:rPr lang="en-US" sz="1600" kern="1200"/>
            <a:t>metering device)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u="sng" kern="1200" dirty="0"/>
            <a:t>Προσφορά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/>
            <a:t>Μείωση κόστους παραγωγής και διανομής </a:t>
          </a:r>
          <a:r>
            <a:rPr lang="en-US" sz="1600" kern="1200">
              <a:sym typeface="Wingdings" panose="05000000000000000000" pitchFamily="2" charset="2"/>
            </a:rPr>
            <a:t></a:t>
          </a:r>
          <a:r>
            <a:rPr lang="el-GR" sz="1600" kern="1200"/>
            <a:t> εκμετάλλευση οικονομιών κλίμακας και φάσματος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/>
            <a:t>Μείωση κόστους εμπορικής προώθησης και τιμολόγησης (π.χ. </a:t>
          </a:r>
          <a:r>
            <a:rPr lang="en-US" sz="1600" kern="1200"/>
            <a:t>Triple play)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/>
            <a:t>Τεχνική εμπορικής προώθησης </a:t>
          </a:r>
          <a:r>
            <a:rPr lang="en-US" sz="1600" kern="1200"/>
            <a:t>(</a:t>
          </a:r>
          <a:r>
            <a:rPr lang="el-GR" sz="1600" kern="1200"/>
            <a:t>π.χ. εφημερίδες και περιοδικά, ταξιδιωτικά πακέτα)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/>
            <a:t>Προστασίας φήμης μέσω διασφάλισης ελέγχου ποιότητας</a:t>
          </a:r>
          <a:endParaRPr lang="en-US" sz="1600" kern="1200"/>
        </a:p>
      </dsp:txBody>
      <dsp:txXfrm>
        <a:off x="0" y="374576"/>
        <a:ext cx="8763000" cy="2520000"/>
      </dsp:txXfrm>
    </dsp:sp>
    <dsp:sp modelId="{138641F1-7850-476E-8DF5-C2910E2633EA}">
      <dsp:nvSpPr>
        <dsp:cNvPr id="0" name=""/>
        <dsp:cNvSpPr/>
      </dsp:nvSpPr>
      <dsp:spPr>
        <a:xfrm>
          <a:off x="437722" y="21299"/>
          <a:ext cx="6128109" cy="4270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Θετικές επιδράσεις</a:t>
          </a:r>
          <a:endParaRPr lang="en-US" sz="1600" kern="1200" dirty="0"/>
        </a:p>
      </dsp:txBody>
      <dsp:txXfrm>
        <a:off x="458570" y="42147"/>
        <a:ext cx="6086413" cy="385380"/>
      </dsp:txXfrm>
    </dsp:sp>
    <dsp:sp modelId="{903D8326-1269-4437-AEE3-4634BBCA16BD}">
      <dsp:nvSpPr>
        <dsp:cNvPr id="0" name=""/>
        <dsp:cNvSpPr/>
      </dsp:nvSpPr>
      <dsp:spPr>
        <a:xfrm>
          <a:off x="0" y="3201300"/>
          <a:ext cx="8763000" cy="119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104140" rIns="68010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/>
            <a:t>Άσκηση δύναμης στην αγορά του δεσμεύοντος προϊόντος </a:t>
          </a:r>
          <a:r>
            <a:rPr lang="el-GR" sz="1600" kern="1200">
              <a:sym typeface="Wingdings" panose="05000000000000000000" pitchFamily="2" charset="2"/>
            </a:rPr>
            <a:t></a:t>
          </a:r>
          <a:r>
            <a:rPr lang="el-GR" sz="1600" kern="1200"/>
            <a:t> Αποκλεισμός ανταγωνιστών από την αγορά του δεσμευμένου προϊόντος (</a:t>
          </a:r>
          <a:r>
            <a:rPr lang="en-US" sz="1600" kern="1200"/>
            <a:t>leverage)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/>
            <a:t>Δημιουργία εμποδίων εισόδου στην αγορά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kern="1200"/>
            <a:t>Περιορισμός επιλογών για καταναλωτές</a:t>
          </a:r>
          <a:endParaRPr lang="en-US" sz="1600" kern="1200"/>
        </a:p>
      </dsp:txBody>
      <dsp:txXfrm>
        <a:off x="0" y="3201300"/>
        <a:ext cx="8763000" cy="1197000"/>
      </dsp:txXfrm>
    </dsp:sp>
    <dsp:sp modelId="{C2D41DE6-0889-482C-B5D7-1ECDDE314BCA}">
      <dsp:nvSpPr>
        <dsp:cNvPr id="0" name=""/>
        <dsp:cNvSpPr/>
      </dsp:nvSpPr>
      <dsp:spPr>
        <a:xfrm>
          <a:off x="437722" y="2921576"/>
          <a:ext cx="6128109" cy="3535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/>
            <a:t>Αρνητικές επιδράσεις</a:t>
          </a:r>
          <a:endParaRPr lang="en-US" sz="1600" kern="1200"/>
        </a:p>
      </dsp:txBody>
      <dsp:txXfrm>
        <a:off x="454980" y="2938834"/>
        <a:ext cx="6093593" cy="319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913B2-E992-4C38-8241-B50A1551955B}">
      <dsp:nvSpPr>
        <dsp:cNvPr id="0" name=""/>
        <dsp:cNvSpPr/>
      </dsp:nvSpPr>
      <dsp:spPr>
        <a:xfrm>
          <a:off x="0" y="16769"/>
          <a:ext cx="8763000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/>
            <a:t>Νομική προσέγγιση</a:t>
          </a:r>
          <a:endParaRPr lang="en-US" sz="2800" kern="1200"/>
        </a:p>
      </dsp:txBody>
      <dsp:txXfrm>
        <a:off x="32784" y="49553"/>
        <a:ext cx="8697432" cy="606012"/>
      </dsp:txXfrm>
    </dsp:sp>
    <dsp:sp modelId="{CC32D32C-E635-492F-B772-60CA30327F7A}">
      <dsp:nvSpPr>
        <dsp:cNvPr id="0" name=""/>
        <dsp:cNvSpPr/>
      </dsp:nvSpPr>
      <dsp:spPr>
        <a:xfrm>
          <a:off x="0" y="688349"/>
          <a:ext cx="8763000" cy="197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/>
            <a:t>Δεσπόζουσα θέση σημαίνει</a:t>
          </a:r>
          <a:r>
            <a:rPr lang="en-GB" sz="2200" kern="1200"/>
            <a:t> </a:t>
          </a:r>
          <a:r>
            <a:rPr lang="el-GR" sz="2200" kern="1200"/>
            <a:t>τη θέση</a:t>
          </a:r>
          <a:r>
            <a:rPr lang="el-GR" sz="2200" b="1" kern="1200"/>
            <a:t> οικονομικής δύναμης</a:t>
          </a:r>
          <a:r>
            <a:rPr lang="el-GR" sz="2200" kern="1200"/>
            <a:t> που απολαμβάνει η επιχείρηση, που την καθιστά ικανή να </a:t>
          </a:r>
          <a:r>
            <a:rPr lang="el-GR" sz="2200" b="1" kern="1200"/>
            <a:t>παρακωλύει τη διατήρηση αποτελεσματικού ανταγωνισμού</a:t>
          </a:r>
          <a:r>
            <a:rPr lang="el-GR" sz="2200" kern="1200"/>
            <a:t> στη </a:t>
          </a:r>
          <a:r>
            <a:rPr lang="el-GR" sz="2200" b="1" kern="1200"/>
            <a:t>σχετική αγορά</a:t>
          </a:r>
          <a:r>
            <a:rPr lang="el-GR" sz="2200" kern="1200"/>
            <a:t> και της επιτρέπει να ενεργεί σε </a:t>
          </a:r>
          <a:r>
            <a:rPr lang="el-GR" sz="2200" b="1" kern="1200"/>
            <a:t>αισθητό βαθμό</a:t>
          </a:r>
          <a:r>
            <a:rPr lang="el-GR" sz="2200" kern="1200"/>
            <a:t> ανεξάρτητα από τους </a:t>
          </a:r>
          <a:r>
            <a:rPr lang="el-GR" sz="2200" b="1" kern="1200"/>
            <a:t>ανταγωνιστές</a:t>
          </a:r>
          <a:r>
            <a:rPr lang="el-GR" sz="2200" kern="1200"/>
            <a:t> και τους </a:t>
          </a:r>
          <a:r>
            <a:rPr lang="el-GR" sz="2200" b="1" kern="1200"/>
            <a:t>πελάτες</a:t>
          </a:r>
          <a:r>
            <a:rPr lang="el-GR" sz="2200" kern="1200"/>
            <a:t> της και σε τελική ανάλυση ανεξάρτητα από τους </a:t>
          </a:r>
          <a:r>
            <a:rPr lang="el-GR" sz="2200" b="1" kern="1200"/>
            <a:t>καταναλωτές</a:t>
          </a:r>
          <a:r>
            <a:rPr lang="en-GB" sz="2200" kern="1200"/>
            <a:t> (</a:t>
          </a:r>
          <a:r>
            <a:rPr lang="el-GR" sz="2200" b="1" kern="1200"/>
            <a:t>Υπόθεση </a:t>
          </a:r>
          <a:r>
            <a:rPr lang="en-GB" sz="2200" b="1" kern="1200"/>
            <a:t>United Brands</a:t>
          </a:r>
          <a:r>
            <a:rPr lang="en-GB" sz="2200" kern="1200"/>
            <a:t>)</a:t>
          </a:r>
          <a:endParaRPr lang="en-US" sz="2200" kern="1200"/>
        </a:p>
      </dsp:txBody>
      <dsp:txXfrm>
        <a:off x="0" y="688349"/>
        <a:ext cx="8763000" cy="1970640"/>
      </dsp:txXfrm>
    </dsp:sp>
    <dsp:sp modelId="{EC2412B8-8450-413C-8C66-E4786C5D5DE9}">
      <dsp:nvSpPr>
        <dsp:cNvPr id="0" name=""/>
        <dsp:cNvSpPr/>
      </dsp:nvSpPr>
      <dsp:spPr>
        <a:xfrm>
          <a:off x="0" y="2658990"/>
          <a:ext cx="8763000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/>
            <a:t>Οικονομική προσέγγιση</a:t>
          </a:r>
          <a:endParaRPr lang="en-US" sz="2800" kern="1200"/>
        </a:p>
      </dsp:txBody>
      <dsp:txXfrm>
        <a:off x="32784" y="2691774"/>
        <a:ext cx="8697432" cy="606012"/>
      </dsp:txXfrm>
    </dsp:sp>
    <dsp:sp modelId="{86A76C1E-9B46-4DD4-AB6C-A299416DBF1B}">
      <dsp:nvSpPr>
        <dsp:cNvPr id="0" name=""/>
        <dsp:cNvSpPr/>
      </dsp:nvSpPr>
      <dsp:spPr>
        <a:xfrm>
          <a:off x="0" y="3330570"/>
          <a:ext cx="87630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/>
            <a:t>Η ικανότητα μίας επιχείρησης να καθορίσει τιμές πάνω από το ανταγωνιστικό επίπεδο για μια σημαντική περίοδο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/>
            <a:t>Δύναμη αγοράς = μονοπωλιακή δύναμη</a:t>
          </a:r>
          <a:endParaRPr lang="en-US" sz="2200" kern="1200"/>
        </a:p>
      </dsp:txBody>
      <dsp:txXfrm>
        <a:off x="0" y="3330570"/>
        <a:ext cx="8763000" cy="1072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4E207-18C3-43FA-8CD1-E861FD5257CA}">
      <dsp:nvSpPr>
        <dsp:cNvPr id="0" name=""/>
        <dsp:cNvSpPr/>
      </dsp:nvSpPr>
      <dsp:spPr>
        <a:xfrm>
          <a:off x="0" y="1284058"/>
          <a:ext cx="8763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65E3C-0984-468F-82E2-F001FEA84E59}">
      <dsp:nvSpPr>
        <dsp:cNvPr id="0" name=""/>
        <dsp:cNvSpPr/>
      </dsp:nvSpPr>
      <dsp:spPr>
        <a:xfrm>
          <a:off x="438150" y="34276"/>
          <a:ext cx="6134100" cy="17516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Η ύπαρξη δεσπόζουσας θέσης προκύπτει από διάφορους παράγοντες </a:t>
          </a:r>
          <a:r>
            <a:rPr lang="el-GR" sz="1800" kern="1200" dirty="0">
              <a:sym typeface="Wingdings" panose="05000000000000000000" pitchFamily="2" charset="2"/>
            </a:rPr>
            <a:t></a:t>
          </a:r>
          <a:r>
            <a:rPr lang="el-GR" sz="1800" kern="1200" dirty="0"/>
            <a:t> «</a:t>
          </a:r>
          <a:r>
            <a:rPr lang="el-GR" sz="1800" b="1" i="1" kern="1200" dirty="0"/>
            <a:t>εάν θεωρηθούν αυτοτελώς δεν συνιστούν απαραίτητα ικανή προϋπόθεση και/ή αποφασιστική ένδειξη για τη θεμελίωση δεσπόζουσας θέσης, αλλά όταν συνδυάζονται μεταξύ τους, οδηγούν στη δημιουργία της</a:t>
          </a:r>
          <a:r>
            <a:rPr lang="el-GR" sz="1800" kern="1200" dirty="0"/>
            <a:t>» (</a:t>
          </a:r>
          <a:r>
            <a:rPr lang="el-GR" sz="1800" b="1" kern="1200" dirty="0"/>
            <a:t>Υπόθεση </a:t>
          </a:r>
          <a:r>
            <a:rPr lang="en-US" sz="1800" b="1" kern="1200" dirty="0"/>
            <a:t>Hoffman-La Roche)</a:t>
          </a:r>
          <a:endParaRPr lang="en-US" sz="1800" kern="1200" dirty="0"/>
        </a:p>
      </dsp:txBody>
      <dsp:txXfrm>
        <a:off x="523657" y="119783"/>
        <a:ext cx="5963086" cy="1580608"/>
      </dsp:txXfrm>
    </dsp:sp>
    <dsp:sp modelId="{67B3A9F8-FBE7-4832-B3DE-13488E1BFA2A}">
      <dsp:nvSpPr>
        <dsp:cNvPr id="0" name=""/>
        <dsp:cNvSpPr/>
      </dsp:nvSpPr>
      <dsp:spPr>
        <a:xfrm>
          <a:off x="0" y="3528523"/>
          <a:ext cx="8763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B7CE4-5EF9-47EE-AFA7-71C3B42EAC8F}">
      <dsp:nvSpPr>
        <dsp:cNvPr id="0" name=""/>
        <dsp:cNvSpPr/>
      </dsp:nvSpPr>
      <dsp:spPr>
        <a:xfrm>
          <a:off x="438150" y="2324458"/>
          <a:ext cx="6134100" cy="17059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i="1" u="sng" kern="1200" dirty="0"/>
            <a:t>Παράγοντες</a:t>
          </a:r>
          <a:r>
            <a:rPr lang="en-US" sz="1800" b="1" i="1" kern="1200" dirty="0"/>
            <a:t>:</a:t>
          </a:r>
          <a:r>
            <a:rPr lang="el-GR" sz="1800" b="1" i="1" kern="1200" dirty="0"/>
            <a:t> </a:t>
          </a:r>
          <a:r>
            <a:rPr lang="el-GR" sz="1800" i="1" kern="1200" dirty="0"/>
            <a:t>Μερίδια αγοράς και βαθμός συγκέντρωσης, διαχρονική εξέλιξη μεριδίων αγοράς, κάθετη ολοκλήρωση, έλεγχος ουσιωδών εισροών/υποδομών (</a:t>
          </a:r>
          <a:r>
            <a:rPr lang="en-US" sz="1800" i="1" kern="1200" dirty="0"/>
            <a:t>essential facility)</a:t>
          </a:r>
          <a:r>
            <a:rPr lang="el-GR" sz="1800" i="1" kern="1200" dirty="0"/>
            <a:t>, εμπόδια εισόδου στην αγορά</a:t>
          </a:r>
          <a:r>
            <a:rPr lang="en-US" sz="1800" i="1" kern="1200" dirty="0"/>
            <a:t> </a:t>
          </a:r>
          <a:r>
            <a:rPr lang="el-GR" sz="1800" i="1" kern="1200" dirty="0"/>
            <a:t>(νομικά, διοικητικά, οικονομικά), εμπόδια επέκτασης, ισχύς αγοραστών (</a:t>
          </a:r>
          <a:r>
            <a:rPr lang="en-US" sz="1800" i="1" kern="1200" dirty="0"/>
            <a:t>buyer power)</a:t>
          </a:r>
          <a:r>
            <a:rPr lang="el-GR" sz="1800" i="1" kern="1200" dirty="0"/>
            <a:t>, συμπεριφορά της επιχείρησης</a:t>
          </a:r>
          <a:endParaRPr lang="en-US" sz="1800" kern="1200" dirty="0"/>
        </a:p>
      </dsp:txBody>
      <dsp:txXfrm>
        <a:off x="521425" y="2407733"/>
        <a:ext cx="5967550" cy="1539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D0FCE-27CD-4FB4-AB1A-934E2AB4232A}">
      <dsp:nvSpPr>
        <dsp:cNvPr id="0" name=""/>
        <dsp:cNvSpPr/>
      </dsp:nvSpPr>
      <dsp:spPr>
        <a:xfrm>
          <a:off x="0" y="89219"/>
          <a:ext cx="8763000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/>
            <a:t>Εμπόδια εισόδου </a:t>
          </a:r>
          <a:endParaRPr lang="en-US" sz="2800" kern="1200"/>
        </a:p>
      </dsp:txBody>
      <dsp:txXfrm>
        <a:off x="32784" y="122003"/>
        <a:ext cx="8697432" cy="606012"/>
      </dsp:txXfrm>
    </dsp:sp>
    <dsp:sp modelId="{F7261C48-B01F-41B2-8E1D-7BDB6011B7B5}">
      <dsp:nvSpPr>
        <dsp:cNvPr id="0" name=""/>
        <dsp:cNvSpPr/>
      </dsp:nvSpPr>
      <dsp:spPr>
        <a:xfrm>
          <a:off x="0" y="760800"/>
          <a:ext cx="876300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/>
            <a:t>Καθοριστικός παράγοντας βαθμού και ανθεκτικότητας δύναμης αγοράς</a:t>
          </a:r>
          <a:r>
            <a:rPr lang="en-US" sz="2200" kern="1200"/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/>
            <a:t>Απουσία εμποδίων εισόδου </a:t>
          </a:r>
          <a:r>
            <a:rPr lang="el-GR" sz="2200" kern="1200">
              <a:sym typeface="Wingdings" panose="05000000000000000000" pitchFamily="2" charset="2"/>
            </a:rPr>
            <a:t></a:t>
          </a:r>
          <a:r>
            <a:rPr lang="el-GR" sz="2200" kern="1200"/>
            <a:t> ανεπιτυχής η άσκηση ισχύος στις τιμές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/>
            <a:t>Καθιστούν αδύνατη την ανάπτυξη δυνητικού ανταγωνισμού</a:t>
          </a:r>
          <a:endParaRPr lang="en-US" sz="2200" kern="1200"/>
        </a:p>
      </dsp:txBody>
      <dsp:txXfrm>
        <a:off x="0" y="760800"/>
        <a:ext cx="8763000" cy="1449000"/>
      </dsp:txXfrm>
    </dsp:sp>
    <dsp:sp modelId="{5B431DD7-EED3-4055-BF72-14810A87C827}">
      <dsp:nvSpPr>
        <dsp:cNvPr id="0" name=""/>
        <dsp:cNvSpPr/>
      </dsp:nvSpPr>
      <dsp:spPr>
        <a:xfrm>
          <a:off x="0" y="2209800"/>
          <a:ext cx="8763000" cy="6715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/>
            <a:t>Εμπόδια επέκτασης </a:t>
          </a:r>
          <a:endParaRPr lang="en-US" sz="2800" kern="1200"/>
        </a:p>
      </dsp:txBody>
      <dsp:txXfrm>
        <a:off x="32784" y="2242584"/>
        <a:ext cx="8697432" cy="606012"/>
      </dsp:txXfrm>
    </dsp:sp>
    <dsp:sp modelId="{FBEF30C3-0EAF-4330-BD11-FB0724B956E3}">
      <dsp:nvSpPr>
        <dsp:cNvPr id="0" name=""/>
        <dsp:cNvSpPr/>
      </dsp:nvSpPr>
      <dsp:spPr>
        <a:xfrm>
          <a:off x="0" y="2881379"/>
          <a:ext cx="876300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/>
            <a:t>Καθιστούν δύσκολη την αύξηση της παραγωγής μιας υφιστάμενης επιχείρησης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/>
            <a:t>Επίπεδο παραγωγικής ικανότητας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200" kern="1200"/>
            <a:t>Βαθμός αξιοποίησης παραγωγικής ικανότητας</a:t>
          </a:r>
          <a:endParaRPr lang="en-US" sz="2200" kern="1200"/>
        </a:p>
      </dsp:txBody>
      <dsp:txXfrm>
        <a:off x="0" y="2881379"/>
        <a:ext cx="8763000" cy="1449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38443-F82F-414F-8F09-906DFA791D5D}">
      <dsp:nvSpPr>
        <dsp:cNvPr id="0" name=""/>
        <dsp:cNvSpPr/>
      </dsp:nvSpPr>
      <dsp:spPr>
        <a:xfrm>
          <a:off x="0" y="211799"/>
          <a:ext cx="8763000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249936" rIns="6801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/>
            <a:t>Μονοπωλιακά / αποκλειστικά δικαιώματα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Άδειες λειτουργίας / εγκατάστασης (π.χ. ταξί)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/>
            <a:t>Χωροταξικές ρυθμίσεις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Δικαιώματα πνευματικής ιδιοκτησίας / πατέντες / ευρεσιτεχνίες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/>
            <a:t>Ποσοστώσεις παραγωγής  (π.χ. αγελαδινό γάλα)</a:t>
          </a:r>
          <a:endParaRPr lang="en-US" sz="1800" kern="1200"/>
        </a:p>
      </dsp:txBody>
      <dsp:txXfrm>
        <a:off x="0" y="211799"/>
        <a:ext cx="8763000" cy="1814400"/>
      </dsp:txXfrm>
    </dsp:sp>
    <dsp:sp modelId="{3DFC79EA-F22A-4672-BA8A-063A5BBA39AA}">
      <dsp:nvSpPr>
        <dsp:cNvPr id="0" name=""/>
        <dsp:cNvSpPr/>
      </dsp:nvSpPr>
      <dsp:spPr>
        <a:xfrm>
          <a:off x="438150" y="34679"/>
          <a:ext cx="6134100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Νομικοί φραγμοί </a:t>
          </a:r>
          <a:endParaRPr lang="en-US" sz="1800" kern="1200"/>
        </a:p>
      </dsp:txBody>
      <dsp:txXfrm>
        <a:off x="455443" y="51972"/>
        <a:ext cx="6099514" cy="319654"/>
      </dsp:txXfrm>
    </dsp:sp>
    <dsp:sp modelId="{BBCA1F7D-BBFB-44AA-9207-681D45227223}">
      <dsp:nvSpPr>
        <dsp:cNvPr id="0" name=""/>
        <dsp:cNvSpPr/>
      </dsp:nvSpPr>
      <dsp:spPr>
        <a:xfrm>
          <a:off x="0" y="2268120"/>
          <a:ext cx="8763000" cy="211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249936" rIns="6801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/>
            <a:t>Οικονομίες κλίμακας και φάσματος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/>
            <a:t>Προνομιακή πρόσβαση σε πρώτες ύλες / τεχνολογία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/>
            <a:t>Εγκατεστημένο σύστημα διανομής / πωλήσεων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/>
            <a:t>Επιδράσεις δικτύου (</a:t>
          </a:r>
          <a:r>
            <a:rPr lang="en-US" sz="1800" kern="1200"/>
            <a:t>network effects)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/>
            <a:t>Κόστος εναλλαγής προμηθευτή</a:t>
          </a:r>
          <a:r>
            <a:rPr lang="en-US" sz="1800" kern="1200"/>
            <a:t> (switching cost)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/>
            <a:t>Μη ανακτήσιμο κόστος (</a:t>
          </a:r>
          <a:r>
            <a:rPr lang="en-US" sz="1800" kern="1200"/>
            <a:t>sunk cost)</a:t>
          </a:r>
        </a:p>
      </dsp:txBody>
      <dsp:txXfrm>
        <a:off x="0" y="2268120"/>
        <a:ext cx="8763000" cy="2116800"/>
      </dsp:txXfrm>
    </dsp:sp>
    <dsp:sp modelId="{A78675F6-6F4A-42DB-A670-8727C9713CF5}">
      <dsp:nvSpPr>
        <dsp:cNvPr id="0" name=""/>
        <dsp:cNvSpPr/>
      </dsp:nvSpPr>
      <dsp:spPr>
        <a:xfrm>
          <a:off x="438150" y="2091000"/>
          <a:ext cx="6134100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Άλλα πλεονεκτήματα</a:t>
          </a:r>
          <a:endParaRPr lang="en-US" sz="1800" kern="1200"/>
        </a:p>
      </dsp:txBody>
      <dsp:txXfrm>
        <a:off x="455443" y="2108293"/>
        <a:ext cx="6099514" cy="319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71A29-F29A-42B4-8D6C-BF06067DAB61}">
      <dsp:nvSpPr>
        <dsp:cNvPr id="0" name=""/>
        <dsp:cNvSpPr/>
      </dsp:nvSpPr>
      <dsp:spPr>
        <a:xfrm>
          <a:off x="0" y="344549"/>
          <a:ext cx="87630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416560" rIns="6801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Τεχνικές προδιαγραφές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Πληροφορίες που αφορούν πελάτες</a:t>
          </a:r>
          <a:endParaRPr lang="en-US" sz="2000" kern="1200"/>
        </a:p>
      </dsp:txBody>
      <dsp:txXfrm>
        <a:off x="0" y="344549"/>
        <a:ext cx="8763000" cy="1165500"/>
      </dsp:txXfrm>
    </dsp:sp>
    <dsp:sp modelId="{61472C77-CE16-459B-BFFC-7DFD495EBF09}">
      <dsp:nvSpPr>
        <dsp:cNvPr id="0" name=""/>
        <dsp:cNvSpPr/>
      </dsp:nvSpPr>
      <dsp:spPr>
        <a:xfrm>
          <a:off x="438150" y="49349"/>
          <a:ext cx="613410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/>
            <a:t>Πληροφοριακά εμπόδια εισόδου </a:t>
          </a:r>
          <a:endParaRPr lang="en-US" sz="2000" kern="1200"/>
        </a:p>
      </dsp:txBody>
      <dsp:txXfrm>
        <a:off x="466971" y="78170"/>
        <a:ext cx="6076458" cy="532758"/>
      </dsp:txXfrm>
    </dsp:sp>
    <dsp:sp modelId="{224C7707-E38A-49E7-9C37-5FE111708EC4}">
      <dsp:nvSpPr>
        <dsp:cNvPr id="0" name=""/>
        <dsp:cNvSpPr/>
      </dsp:nvSpPr>
      <dsp:spPr>
        <a:xfrm>
          <a:off x="0" y="1913250"/>
          <a:ext cx="8763000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416560" rIns="6801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Μεγάλες διαφημιστικές δαπάνες</a:t>
          </a:r>
          <a:r>
            <a:rPr lang="en-US" sz="2000" kern="1200"/>
            <a:t> </a:t>
          </a:r>
          <a:r>
            <a:rPr lang="en-US" sz="2000" kern="1200">
              <a:sym typeface="Wingdings" panose="05000000000000000000" pitchFamily="2" charset="2"/>
            </a:rPr>
            <a:t></a:t>
          </a:r>
          <a:r>
            <a:rPr lang="en-US" sz="2000" kern="1200"/>
            <a:t> </a:t>
          </a:r>
          <a:r>
            <a:rPr lang="el-GR" sz="2000" kern="1200"/>
            <a:t>μη ανακτήσιμο κόστος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Μακροπρόθεσμες συμβάσεις με πελάτες</a:t>
          </a:r>
          <a:r>
            <a:rPr lang="en-US" sz="2000" kern="1200"/>
            <a:t> </a:t>
          </a:r>
          <a:r>
            <a:rPr lang="el-GR" sz="2000" kern="1200">
              <a:sym typeface="Wingdings" panose="05000000000000000000" pitchFamily="2" charset="2"/>
            </a:rPr>
            <a:t></a:t>
          </a:r>
          <a:r>
            <a:rPr lang="el-GR" sz="2000" kern="1200"/>
            <a:t> επιδράσεις εγκλωβισμού (</a:t>
          </a:r>
          <a:r>
            <a:rPr lang="en-US" sz="2000" kern="1200"/>
            <a:t>locked-in effects)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Αύξηση κόστους μεταστροφής (</a:t>
          </a:r>
          <a:r>
            <a:rPr lang="en-US" sz="2000" kern="1200"/>
            <a:t>switching cost)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Υπερπολλαπλασιασμός προϊόντων (</a:t>
          </a:r>
          <a:r>
            <a:rPr lang="en-US" sz="2000" kern="1200"/>
            <a:t>brand proliferation)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Δίκτυο αποκλειστικής αντιπροσώπευσης</a:t>
          </a:r>
          <a:endParaRPr lang="en-US" sz="2000" kern="1200"/>
        </a:p>
      </dsp:txBody>
      <dsp:txXfrm>
        <a:off x="0" y="1913250"/>
        <a:ext cx="8763000" cy="2457000"/>
      </dsp:txXfrm>
    </dsp:sp>
    <dsp:sp modelId="{C8FB87B7-54E3-4471-84E3-4CC35F1CCDE2}">
      <dsp:nvSpPr>
        <dsp:cNvPr id="0" name=""/>
        <dsp:cNvSpPr/>
      </dsp:nvSpPr>
      <dsp:spPr>
        <a:xfrm>
          <a:off x="438150" y="1618050"/>
          <a:ext cx="613410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/>
            <a:t>Στρατηγικά εμπόδια </a:t>
          </a:r>
          <a:endParaRPr lang="en-US" sz="2000" kern="1200"/>
        </a:p>
      </dsp:txBody>
      <dsp:txXfrm>
        <a:off x="466971" y="1646871"/>
        <a:ext cx="6076458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B7D44-18CC-475A-BE49-9BF0B4382505}">
      <dsp:nvSpPr>
        <dsp:cNvPr id="0" name=""/>
        <dsp:cNvSpPr/>
      </dsp:nvSpPr>
      <dsp:spPr>
        <a:xfrm>
          <a:off x="0" y="358184"/>
          <a:ext cx="8763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21DEB-A8EF-4913-836E-18E846B64431}">
      <dsp:nvSpPr>
        <dsp:cNvPr id="0" name=""/>
        <dsp:cNvSpPr/>
      </dsp:nvSpPr>
      <dsp:spPr>
        <a:xfrm>
          <a:off x="438150" y="18704"/>
          <a:ext cx="613410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Εστιάζει στην ανταγωνιστική ζημία </a:t>
          </a:r>
          <a:r>
            <a:rPr lang="en-US" sz="1800" kern="1200"/>
            <a:t>(competitive harm)</a:t>
          </a:r>
          <a:r>
            <a:rPr lang="el-GR" sz="1800" kern="1200"/>
            <a:t> και όχι στον τύπο της παράβασης</a:t>
          </a:r>
          <a:endParaRPr lang="en-US" sz="1800" kern="1200"/>
        </a:p>
      </dsp:txBody>
      <dsp:txXfrm>
        <a:off x="471294" y="51848"/>
        <a:ext cx="6067812" cy="612672"/>
      </dsp:txXfrm>
    </dsp:sp>
    <dsp:sp modelId="{541808C0-856E-43CE-BA8A-5E59D689E307}">
      <dsp:nvSpPr>
        <dsp:cNvPr id="0" name=""/>
        <dsp:cNvSpPr/>
      </dsp:nvSpPr>
      <dsp:spPr>
        <a:xfrm>
          <a:off x="0" y="1401464"/>
          <a:ext cx="8763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E278E-035A-4FE9-80C2-79C17916D44B}">
      <dsp:nvSpPr>
        <dsp:cNvPr id="0" name=""/>
        <dsp:cNvSpPr/>
      </dsp:nvSpPr>
      <dsp:spPr>
        <a:xfrm>
          <a:off x="438150" y="1061984"/>
          <a:ext cx="613410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Θεωρίες ανταγωνιστικής ζημίας (</a:t>
          </a:r>
          <a:r>
            <a:rPr lang="en-US" sz="1800" kern="1200"/>
            <a:t>theories of competitive harm)</a:t>
          </a:r>
        </a:p>
      </dsp:txBody>
      <dsp:txXfrm>
        <a:off x="471294" y="1095128"/>
        <a:ext cx="6067812" cy="612672"/>
      </dsp:txXfrm>
    </dsp:sp>
    <dsp:sp modelId="{D644F3ED-0ADD-4996-BDB8-475A5AC7007C}">
      <dsp:nvSpPr>
        <dsp:cNvPr id="0" name=""/>
        <dsp:cNvSpPr/>
      </dsp:nvSpPr>
      <dsp:spPr>
        <a:xfrm>
          <a:off x="0" y="2444745"/>
          <a:ext cx="8763000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479044" rIns="6801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Μια οικονομική προσέγγιση του άρθρου 102 ΣΛΕΕ (</a:t>
          </a:r>
          <a:r>
            <a:rPr lang="en-US" sz="1800" kern="1200" dirty="0"/>
            <a:t>EAGCP report, </a:t>
          </a:r>
          <a:r>
            <a:rPr lang="el-GR" sz="1800" kern="1200" dirty="0"/>
            <a:t>Ιούλιος 2005</a:t>
          </a:r>
          <a:r>
            <a:rPr lang="en-US" sz="18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Έγγραφο διαβούλευσης αναφορικά με το άρθρο 102 ΣΛΕΕ</a:t>
          </a:r>
          <a:r>
            <a:rPr lang="en-US" sz="1800" kern="1200" dirty="0"/>
            <a:t> (</a:t>
          </a:r>
          <a:r>
            <a:rPr lang="el-GR" sz="1800" kern="1200" dirty="0"/>
            <a:t>Δεκέμβρης 2005)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Ανακοίνωση προτεραιοτήτων αναφορικά με την εφαρμογή του άρθρου 102 ΣΛΕΕ</a:t>
          </a:r>
          <a:r>
            <a:rPr lang="en-US" sz="1800" kern="1200" dirty="0"/>
            <a:t> (25/2/2009)</a:t>
          </a:r>
        </a:p>
      </dsp:txBody>
      <dsp:txXfrm>
        <a:off x="0" y="2444745"/>
        <a:ext cx="8763000" cy="1956150"/>
      </dsp:txXfrm>
    </dsp:sp>
    <dsp:sp modelId="{9BCD23BD-583E-4BDB-86F1-3ECD333D1D20}">
      <dsp:nvSpPr>
        <dsp:cNvPr id="0" name=""/>
        <dsp:cNvSpPr/>
      </dsp:nvSpPr>
      <dsp:spPr>
        <a:xfrm>
          <a:off x="438150" y="2105265"/>
          <a:ext cx="613410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Σχετικά έγγραφα</a:t>
          </a:r>
          <a:endParaRPr lang="en-US" sz="1800" kern="1200"/>
        </a:p>
      </dsp:txBody>
      <dsp:txXfrm>
        <a:off x="471294" y="2138409"/>
        <a:ext cx="6067812" cy="6126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74670-C001-4C27-B20B-40E4B74CB53E}">
      <dsp:nvSpPr>
        <dsp:cNvPr id="0" name=""/>
        <dsp:cNvSpPr/>
      </dsp:nvSpPr>
      <dsp:spPr>
        <a:xfrm>
          <a:off x="0" y="328799"/>
          <a:ext cx="8763000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416560" rIns="6801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Υπερβολική τιμολόγηση</a:t>
          </a:r>
          <a:r>
            <a:rPr lang="en-US" sz="2000" kern="1200"/>
            <a:t> (excessive pricing)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Ληστρική τιμολόγηση</a:t>
          </a:r>
          <a:r>
            <a:rPr lang="en-US" sz="2000" kern="1200"/>
            <a:t> (predatory pricing)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Διακριτική τιμολόγηση</a:t>
          </a:r>
          <a:r>
            <a:rPr lang="en-US" sz="2000" kern="1200"/>
            <a:t> (price discrimination)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Εκπτώσεις πίστης</a:t>
          </a:r>
          <a:r>
            <a:rPr lang="en-US" sz="2000" kern="1200"/>
            <a:t> (loyalty rebates)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Συμπίεση περιθωρίου κέρδους</a:t>
          </a:r>
          <a:r>
            <a:rPr lang="en-US" sz="2000" kern="1200"/>
            <a:t> (margin squeeze)</a:t>
          </a:r>
        </a:p>
      </dsp:txBody>
      <dsp:txXfrm>
        <a:off x="0" y="328799"/>
        <a:ext cx="8763000" cy="2142000"/>
      </dsp:txXfrm>
    </dsp:sp>
    <dsp:sp modelId="{41F9372E-B1E8-4F0B-83BA-2D12840C081F}">
      <dsp:nvSpPr>
        <dsp:cNvPr id="0" name=""/>
        <dsp:cNvSpPr/>
      </dsp:nvSpPr>
      <dsp:spPr>
        <a:xfrm>
          <a:off x="438150" y="33599"/>
          <a:ext cx="613410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/>
            <a:t>Τιμολογιακές καταχρήσεις</a:t>
          </a:r>
          <a:endParaRPr lang="en-US" sz="2000" kern="1200"/>
        </a:p>
      </dsp:txBody>
      <dsp:txXfrm>
        <a:off x="466971" y="62420"/>
        <a:ext cx="6076458" cy="532758"/>
      </dsp:txXfrm>
    </dsp:sp>
    <dsp:sp modelId="{85AB8695-1BAC-49D9-B0AB-AE4DFFAC4550}">
      <dsp:nvSpPr>
        <dsp:cNvPr id="0" name=""/>
        <dsp:cNvSpPr/>
      </dsp:nvSpPr>
      <dsp:spPr>
        <a:xfrm>
          <a:off x="0" y="2874000"/>
          <a:ext cx="87630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416560" rIns="6801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Αθέμιτοι όροι συναλλαγής (</a:t>
          </a:r>
          <a:r>
            <a:rPr lang="en-US" sz="2000" kern="1200"/>
            <a:t>unfair trading terms)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Άρνηση/διακοπή προμήθειας</a:t>
          </a:r>
          <a:r>
            <a:rPr lang="en-US" sz="2000" kern="1200"/>
            <a:t> (refusal to deal/supply)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/>
            <a:t>Δεσμευμένες και ομαδικές πωλήσεις</a:t>
          </a:r>
          <a:r>
            <a:rPr lang="en-US" sz="2000" kern="1200"/>
            <a:t> (tying / bundling)</a:t>
          </a:r>
        </a:p>
      </dsp:txBody>
      <dsp:txXfrm>
        <a:off x="0" y="2874000"/>
        <a:ext cx="8763000" cy="1512000"/>
      </dsp:txXfrm>
    </dsp:sp>
    <dsp:sp modelId="{D27DCD67-7990-4F93-A36B-E0ABDA57016F}">
      <dsp:nvSpPr>
        <dsp:cNvPr id="0" name=""/>
        <dsp:cNvSpPr/>
      </dsp:nvSpPr>
      <dsp:spPr>
        <a:xfrm>
          <a:off x="438150" y="2578799"/>
          <a:ext cx="613410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/>
            <a:t>Μη τιμολογιακές καταχρήσεις</a:t>
          </a:r>
          <a:endParaRPr lang="en-US" sz="2000" kern="1200"/>
        </a:p>
      </dsp:txBody>
      <dsp:txXfrm>
        <a:off x="466971" y="2607620"/>
        <a:ext cx="6076458" cy="5327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64314-729D-42D3-B405-DD57E76385D9}">
      <dsp:nvSpPr>
        <dsp:cNvPr id="0" name=""/>
        <dsp:cNvSpPr/>
      </dsp:nvSpPr>
      <dsp:spPr>
        <a:xfrm>
          <a:off x="0" y="304274"/>
          <a:ext cx="8763000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374904" rIns="6801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/>
            <a:t>Άμεσος επηρεασμός συμφερόντων καταναλωτών / άλλων επιχειρήσεων (προμηθευτών ή αγοραστών)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Άμεση ή έμμεση επιβολή αθέμιτων/άδικων τιμών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1800" kern="1200" dirty="0"/>
            <a:t>   (π.χ. υπερβολική τιμολόγηση) ή όρων συναλλαγής</a:t>
          </a:r>
          <a:endParaRPr lang="en-US" sz="1800" kern="1200" dirty="0"/>
        </a:p>
      </dsp:txBody>
      <dsp:txXfrm>
        <a:off x="0" y="304274"/>
        <a:ext cx="8763000" cy="1615950"/>
      </dsp:txXfrm>
    </dsp:sp>
    <dsp:sp modelId="{83963C1B-445A-4DEE-ABD3-C3F777906AD2}">
      <dsp:nvSpPr>
        <dsp:cNvPr id="0" name=""/>
        <dsp:cNvSpPr/>
      </dsp:nvSpPr>
      <dsp:spPr>
        <a:xfrm>
          <a:off x="438150" y="38594"/>
          <a:ext cx="613410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Εκμεταλλευτικές πρακτικές</a:t>
          </a:r>
          <a:endParaRPr lang="en-US" sz="1800" kern="1200"/>
        </a:p>
      </dsp:txBody>
      <dsp:txXfrm>
        <a:off x="464089" y="64533"/>
        <a:ext cx="6082222" cy="479482"/>
      </dsp:txXfrm>
    </dsp:sp>
    <dsp:sp modelId="{2D59D0EE-253E-4C16-BAF1-2D629CC65B5F}">
      <dsp:nvSpPr>
        <dsp:cNvPr id="0" name=""/>
        <dsp:cNvSpPr/>
      </dsp:nvSpPr>
      <dsp:spPr>
        <a:xfrm>
          <a:off x="0" y="2283105"/>
          <a:ext cx="8763000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374904" rIns="6801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/>
            <a:t>Έμμεσος επηρεασμός συμφερόντων καταναλωτών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Δημιουργία εμποδίων εισόδου νέων ανταγωνιστών ή παραγκωνισμού υφιστάμενων ανταγωνιστών ή επιχειρήσεων που βρίσκονται σε άλλα στάδια της παραγωγικής αλυσίδας	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1800" kern="1200" dirty="0"/>
            <a:t>   (π.χ. άρνηση πώλησης, εκπτώσεις πίστης, άνιση μεταχείριση, συμπίεση περιθωρίου κέρδους)</a:t>
          </a:r>
          <a:endParaRPr lang="en-US" sz="1800" kern="1200" dirty="0"/>
        </a:p>
      </dsp:txBody>
      <dsp:txXfrm>
        <a:off x="0" y="2283105"/>
        <a:ext cx="8763000" cy="2097900"/>
      </dsp:txXfrm>
    </dsp:sp>
    <dsp:sp modelId="{8772FC0A-9F1D-4051-BA39-1838087D927C}">
      <dsp:nvSpPr>
        <dsp:cNvPr id="0" name=""/>
        <dsp:cNvSpPr/>
      </dsp:nvSpPr>
      <dsp:spPr>
        <a:xfrm>
          <a:off x="438150" y="2017425"/>
          <a:ext cx="613410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/>
            <a:t>Καταχρηστικός αποκλεισμός</a:t>
          </a:r>
          <a:endParaRPr lang="en-US" sz="1800" kern="1200"/>
        </a:p>
      </dsp:txBody>
      <dsp:txXfrm>
        <a:off x="464089" y="2043364"/>
        <a:ext cx="60822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7BFEF-A242-4E3F-A43E-4177433E1B3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4EB4B-7D65-42DD-BD56-4A5907194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2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15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2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1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94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02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83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06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49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88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87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6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D90AF3F-78B3-414A-8AFC-B615762C6E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91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25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27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53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73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9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16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96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63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76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17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04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21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843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85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62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57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520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2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42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341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751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4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774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910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824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470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341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223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9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756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566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3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018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893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167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325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912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057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988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9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4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99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47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669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732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89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315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318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370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520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1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576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237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174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1665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3551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1222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lvl="0"/>
            <a:r>
              <a:rPr lang="en-US"/>
              <a:t>21/6/2019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D90AF3F-78B3-414A-8AFC-B615762C6E32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8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4EB4B-7D65-42DD-BD56-4A5907194E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0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2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1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5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9E8C5D-5456-466D-84C9-1D97ECBFAE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0888"/>
            <a:ext cx="8763000" cy="876623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763000" cy="441960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8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4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9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5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2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1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1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2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3874-D8C6-4CCC-A9EC-BE8FA7F1D1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legalnews.com/2019/08/7412013-v-1062019.html?fbclid=IwAR2EB4DpH932fx1xlczeTy58PiZRIwPI2bI8GfZqdMp9vgr87TTB8CmDy6c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588105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59" y="1122363"/>
            <a:ext cx="3268980" cy="3204134"/>
          </a:xfrm>
        </p:spPr>
        <p:txBody>
          <a:bodyPr anchor="b">
            <a:normAutofit/>
          </a:bodyPr>
          <a:lstStyle/>
          <a:p>
            <a:pPr algn="l"/>
            <a:r>
              <a:rPr lang="el-GR" sz="3700"/>
              <a:t>ΚΑΤΑΧΡΗΣΤΙΚΗ ΕΚΜΕΤΑΛΛΕΥΣΗ ΔΕΣΠΟΖΟΥΣΑΣ ΘΕΣΗΣ</a:t>
            </a:r>
            <a:endParaRPr lang="en-US" sz="37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358" y="4872922"/>
            <a:ext cx="3457879" cy="1208141"/>
          </a:xfrm>
        </p:spPr>
        <p:txBody>
          <a:bodyPr>
            <a:normAutofit/>
          </a:bodyPr>
          <a:lstStyle/>
          <a:p>
            <a:pPr algn="l"/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Δρ. Παναγιώτης Αγησιλάου </a:t>
            </a:r>
          </a:p>
          <a:p>
            <a:pPr algn="l"/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Επιμορφωτικό σεμινάριο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KEBE 16</a:t>
            </a:r>
            <a:r>
              <a:rPr lang="el-GR" sz="1800" baseline="3000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Ιουλίου 2020</a:t>
            </a:r>
            <a:endParaRPr lang="en-US" sz="18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720" y="412799"/>
            <a:ext cx="146304" cy="572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0836" y="4546920"/>
            <a:ext cx="3231832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" descr="ABOUT JAPAN AND UNIQUE | your-japanese">
            <a:extLst>
              <a:ext uri="{FF2B5EF4-FFF2-40B4-BE49-F238E27FC236}">
                <a16:creationId xmlns:a16="http://schemas.microsoft.com/office/drawing/2014/main" id="{4B3CBB91-85F5-4147-B568-9653D253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5827437" cy="40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42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1F3D9-83A6-4C63-844F-92096C6A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Δεσπόζουσα θέση</a:t>
            </a:r>
            <a:br>
              <a:rPr lang="el-GR" dirty="0"/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Εμπόδια εισόδου / επέκτασης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9909979-E732-41BC-A3DA-8C48BE2E5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331820"/>
              </p:ext>
            </p:extLst>
          </p:nvPr>
        </p:nvGraphicFramePr>
        <p:xfrm>
          <a:off x="838200" y="17526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C89A0-BA58-45E4-BD0A-8874C500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0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DAB96-D8BF-4373-A786-73711A14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3901"/>
            <a:ext cx="8763000" cy="876623"/>
          </a:xfrm>
        </p:spPr>
        <p:txBody>
          <a:bodyPr>
            <a:normAutofit fontScale="90000"/>
          </a:bodyPr>
          <a:lstStyle/>
          <a:p>
            <a:r>
              <a:rPr lang="el-GR" sz="3100" b="1" dirty="0"/>
              <a:t>Δεσπόζουσα θέση</a:t>
            </a:r>
            <a:br>
              <a:rPr lang="el-GR" dirty="0"/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Εμπόδια εισόδου / επέκτασης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23A1D7-49D5-4F53-8258-C29031EA8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360249"/>
              </p:ext>
            </p:extLst>
          </p:nvPr>
        </p:nvGraphicFramePr>
        <p:xfrm>
          <a:off x="838200" y="17526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EB656-09E4-4EB1-9D69-60E3F3B4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4F0B-098E-4C4A-8A32-24AB98FC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/>
              <a:t>Δεσπόζουσα θέση</a:t>
            </a:r>
            <a:br>
              <a:rPr lang="el-GR" sz="2400" dirty="0"/>
            </a:b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Εμπόδια εισόδου / επέκτασης</a:t>
            </a:r>
            <a:endParaRPr lang="en-US" sz="2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CB7FE9-FBA9-41BC-BB89-7B3A57D47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654447"/>
              </p:ext>
            </p:extLst>
          </p:nvPr>
        </p:nvGraphicFramePr>
        <p:xfrm>
          <a:off x="838200" y="17526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0DC8F-4160-4342-BFAE-07939716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8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79E8-F4B1-44B0-910F-7A566852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Δεσπόζουσα θέση</a:t>
            </a:r>
            <a:br>
              <a:rPr lang="el-GR" dirty="0"/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Δύναμη αγοραστή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AC575-C766-48D9-8375-F40D1C654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l-GR" sz="5800" b="1" dirty="0"/>
              <a:t>Η ισχύς των αγοραστών μπορεί να επιβάλλει ανταγωνιστικό περιορισμό στη συμπεριφορά μιας επιχείρησης</a:t>
            </a:r>
            <a:endParaRPr lang="en-US" sz="5800" b="1" dirty="0"/>
          </a:p>
          <a:p>
            <a:r>
              <a:rPr lang="el-GR" sz="5800" dirty="0"/>
              <a:t>Πρέπει να περιλαμβάνεται στην αξιολόγηση της ύπαρξης δεσπόζουσας θέσης (</a:t>
            </a:r>
            <a:r>
              <a:rPr lang="el-GR" sz="5800" b="1" dirty="0">
                <a:solidFill>
                  <a:schemeClr val="accent2"/>
                </a:solidFill>
              </a:rPr>
              <a:t>Υπόθεση </a:t>
            </a:r>
            <a:r>
              <a:rPr lang="en-US" sz="5800" b="1" dirty="0">
                <a:solidFill>
                  <a:schemeClr val="accent2"/>
                </a:solidFill>
              </a:rPr>
              <a:t>Italian Flat Glass</a:t>
            </a:r>
            <a:r>
              <a:rPr lang="el-GR" sz="5800" b="1" dirty="0">
                <a:solidFill>
                  <a:schemeClr val="accent2"/>
                </a:solidFill>
              </a:rPr>
              <a:t>, Ανακοίνωση προτεραιοτήτων Ευρωπαϊκής Επιτροπής</a:t>
            </a:r>
            <a:r>
              <a:rPr lang="en-US" sz="5800" dirty="0"/>
              <a:t>)</a:t>
            </a:r>
          </a:p>
          <a:p>
            <a:r>
              <a:rPr lang="el-GR" sz="5800" u="sng" dirty="0"/>
              <a:t>Παραδείγματα αγοραστών με ισχύ</a:t>
            </a:r>
          </a:p>
          <a:p>
            <a:pPr lvl="1"/>
            <a:r>
              <a:rPr lang="el-GR" sz="5200" dirty="0"/>
              <a:t>Υπεραγορές</a:t>
            </a:r>
          </a:p>
          <a:p>
            <a:pPr lvl="1"/>
            <a:r>
              <a:rPr lang="el-GR" sz="5200" dirty="0"/>
              <a:t>Πλατφόρμες συνδρομητικής τηλεόρασης</a:t>
            </a:r>
          </a:p>
          <a:p>
            <a:pPr lvl="1"/>
            <a:r>
              <a:rPr lang="el-GR" sz="5200" dirty="0"/>
              <a:t>Κυβερνήσεις που αγοράζουν αμυντικό εξοπλισμό ή φάρμακα</a:t>
            </a:r>
          </a:p>
          <a:p>
            <a:r>
              <a:rPr lang="el-GR" sz="5500" b="1" dirty="0"/>
              <a:t>Πηγές ισχύος</a:t>
            </a:r>
          </a:p>
          <a:p>
            <a:pPr lvl="1"/>
            <a:r>
              <a:rPr lang="el-GR" sz="5200" dirty="0"/>
              <a:t>Μέγεθος πελάτη </a:t>
            </a:r>
            <a:r>
              <a:rPr lang="el-GR" sz="52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5200" dirty="0">
                <a:sym typeface="Wingdings" panose="05000000000000000000" pitchFamily="2" charset="2"/>
              </a:rPr>
              <a:t> συγκριτικά με προμηθευτές και μέγεθος αγοράς</a:t>
            </a:r>
            <a:endParaRPr lang="el-GR" sz="5200" dirty="0"/>
          </a:p>
          <a:p>
            <a:pPr lvl="1"/>
            <a:r>
              <a:rPr lang="el-GR" sz="5200" dirty="0"/>
              <a:t>Εμπορική σημασία πελάτη</a:t>
            </a:r>
          </a:p>
          <a:p>
            <a:r>
              <a:rPr lang="el-GR" sz="5500" b="1" dirty="0"/>
              <a:t>Μέτρηση ισχύος</a:t>
            </a:r>
          </a:p>
          <a:p>
            <a:pPr lvl="1"/>
            <a:r>
              <a:rPr lang="el-GR" sz="5200" dirty="0"/>
              <a:t>Στροφή σε εναλλακτικό προμηθευτή</a:t>
            </a:r>
          </a:p>
          <a:p>
            <a:pPr lvl="1"/>
            <a:r>
              <a:rPr lang="el-GR" sz="5200" dirty="0"/>
              <a:t>Προώθηση νέας εισόδου στην αγορά</a:t>
            </a:r>
          </a:p>
          <a:p>
            <a:pPr lvl="1"/>
            <a:r>
              <a:rPr lang="el-GR" sz="5200" dirty="0"/>
              <a:t>Κάθετη ολοκλήρωση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EF86F-09D5-4CB4-8A4C-ACF9ACFB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0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7E52-4659-4180-9DFB-1BA57FBC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/>
              <a:t>Καταχρηστική εκμετάλλευση</a:t>
            </a:r>
            <a:br>
              <a:rPr lang="el-GR" sz="2400" dirty="0"/>
            </a:b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Ιδιαίτερη ευθύνη 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 responsibility)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C3E70-2503-4E35-B279-CC52C0E7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rgbClr val="A90303"/>
              </a:buClr>
            </a:pPr>
            <a:r>
              <a:rPr lang="el-GR" b="1" dirty="0"/>
              <a:t>Η κατοχή δεσπόζουσας θέσης δεν απαγορεύεται</a:t>
            </a:r>
          </a:p>
          <a:p>
            <a:pPr>
              <a:lnSpc>
                <a:spcPct val="120000"/>
              </a:lnSpc>
              <a:buClr>
                <a:srgbClr val="A90303"/>
              </a:buClr>
            </a:pPr>
            <a:r>
              <a:rPr lang="el-GR" dirty="0"/>
              <a:t>Επιχειρήσεις με δεσπόζουσα θέση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/>
              <a:t>φέρουν ιδιαίτερη ευθύνη να μην νοθεύουν με τη συμπεριφορά τους τον ανταγωνισμό</a:t>
            </a:r>
          </a:p>
          <a:p>
            <a:pPr marL="536575" indent="0">
              <a:lnSpc>
                <a:spcPct val="120000"/>
              </a:lnSpc>
              <a:buClr>
                <a:srgbClr val="A90303"/>
              </a:buClr>
              <a:buNone/>
            </a:pPr>
            <a:r>
              <a:rPr lang="el-GR" dirty="0"/>
              <a:t>«</a:t>
            </a:r>
            <a:r>
              <a:rPr lang="el-GR" i="1" dirty="0"/>
              <a:t>Η διαπίστωση της ύπαρξης δεσπόζουσας θέσης δεν συνεπάγεται αυτή καθ’ αυτή καμία μομφή προς την οικεία επιχείρηση, αλλά σημαίνει μόνο ότι η τελευταία υπέχει ανεξάρτητα από τους λόγους που κατέχει μια τέτοια θέση, </a:t>
            </a:r>
            <a:r>
              <a:rPr lang="el-GR" b="1" i="1" dirty="0"/>
              <a:t>ιδιαίτερη ευθύνη να μη θίγει με τη συμπεριφορά της την άσκηση πραγματικού και ανόθευτου ανταγωνισμού στην κοινή αγορά</a:t>
            </a:r>
            <a:r>
              <a:rPr lang="el-GR" dirty="0"/>
              <a:t>»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(</a:t>
            </a:r>
            <a:r>
              <a:rPr lang="el-GR" b="1" dirty="0">
                <a:solidFill>
                  <a:schemeClr val="accent2"/>
                </a:solidFill>
              </a:rPr>
              <a:t>Υποθέσεις </a:t>
            </a:r>
            <a:r>
              <a:rPr lang="en-GB" b="1" dirty="0">
                <a:solidFill>
                  <a:schemeClr val="accent2"/>
                </a:solidFill>
              </a:rPr>
              <a:t>Michelin </a:t>
            </a:r>
            <a:r>
              <a:rPr lang="el-GR" b="1" dirty="0">
                <a:solidFill>
                  <a:schemeClr val="accent2"/>
                </a:solidFill>
              </a:rPr>
              <a:t>και </a:t>
            </a:r>
            <a:r>
              <a:rPr lang="en-GB" b="1" dirty="0">
                <a:solidFill>
                  <a:schemeClr val="accent2"/>
                </a:solidFill>
              </a:rPr>
              <a:t>Irish Sugar</a:t>
            </a:r>
            <a:r>
              <a:rPr lang="el-GR" dirty="0"/>
              <a:t>)</a:t>
            </a:r>
          </a:p>
          <a:p>
            <a:pPr marL="0" indent="0">
              <a:lnSpc>
                <a:spcPct val="120000"/>
              </a:lnSpc>
              <a:buClr>
                <a:srgbClr val="A90303"/>
              </a:buClr>
              <a:buNone/>
            </a:pP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l-GR" b="1" dirty="0"/>
              <a:t>η υποχρέωση αυτή δεν υφίσταται για τις επιχειρήσεις που δεν κατέχουν δεσπόζουσα θέση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130B6-DE58-4232-AFDA-99EC3A91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1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0466-9899-4A17-B936-37661690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Καταχρηστική εκμετάλλευση</a:t>
            </a:r>
            <a:br>
              <a:rPr lang="el-GR" dirty="0"/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Ιδιαίτερη ευθύνη (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 responsibility)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98536-AC41-48E0-A0A0-32AB30E68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A90303"/>
              </a:buClr>
            </a:pPr>
            <a:r>
              <a:rPr lang="el-GR" dirty="0"/>
              <a:t>Δικαίωμα δεσπόζουσας επιχείρησης να διαφυλάσσει τα εμπορικά της συμφέροντα όταν απειλούνται</a:t>
            </a:r>
          </a:p>
          <a:p>
            <a:pPr marL="536575" indent="0" defTabSz="874713">
              <a:lnSpc>
                <a:spcPct val="120000"/>
              </a:lnSpc>
              <a:buClr>
                <a:srgbClr val="A90303"/>
              </a:buClr>
              <a:buNone/>
              <a:tabLst>
                <a:tab pos="536575" algn="l"/>
                <a:tab pos="6635750" algn="l"/>
              </a:tabLst>
            </a:pPr>
            <a:r>
              <a:rPr lang="el-GR" dirty="0"/>
              <a:t>«</a:t>
            </a:r>
            <a:r>
              <a:rPr lang="el-GR" i="1" dirty="0"/>
              <a:t>Η δεσπόζουσα επιχείρηση έχει την ευχέρεια, σε </a:t>
            </a:r>
            <a:r>
              <a:rPr lang="el-GR" b="1" i="1" dirty="0"/>
              <a:t>λογικό μέτρο,</a:t>
            </a:r>
            <a:r>
              <a:rPr lang="el-GR" i="1" dirty="0"/>
              <a:t> να προβαίνει σε πράξεις που κρίνει πρόσφορες για την προστασία των συμφερόντων της, πλην όμως δεν μπορούν να γίνουν δεκτές τέτοιες ενέργειες, </a:t>
            </a:r>
            <a:r>
              <a:rPr lang="el-GR" b="1" i="1" dirty="0"/>
              <a:t>όταν αποσκοπούν στην ενίσχυση της δεσπόζουσας αυτής θέσης και στην καταχρηστική εκμετάλλευση της</a:t>
            </a:r>
            <a:r>
              <a:rPr lang="el-GR" dirty="0"/>
              <a:t>» (</a:t>
            </a:r>
            <a:r>
              <a:rPr lang="el-GR" b="1" dirty="0">
                <a:solidFill>
                  <a:schemeClr val="accent2"/>
                </a:solidFill>
              </a:rPr>
              <a:t>Υποθέσεις </a:t>
            </a:r>
            <a:r>
              <a:rPr lang="en-GB" b="1" dirty="0">
                <a:solidFill>
                  <a:schemeClr val="accent2"/>
                </a:solidFill>
              </a:rPr>
              <a:t>United Brand</a:t>
            </a:r>
            <a:r>
              <a:rPr lang="en-GB" dirty="0">
                <a:solidFill>
                  <a:schemeClr val="accent2"/>
                </a:solidFill>
              </a:rPr>
              <a:t>, </a:t>
            </a:r>
            <a:r>
              <a:rPr lang="en-GB" b="1" dirty="0">
                <a:solidFill>
                  <a:schemeClr val="accent2"/>
                </a:solidFill>
              </a:rPr>
              <a:t>British Gypsum </a:t>
            </a:r>
            <a:r>
              <a:rPr lang="el-GR" dirty="0">
                <a:solidFill>
                  <a:schemeClr val="accent2"/>
                </a:solidFill>
              </a:rPr>
              <a:t>και </a:t>
            </a:r>
            <a:r>
              <a:rPr lang="en-GB" b="1" dirty="0" err="1">
                <a:solidFill>
                  <a:schemeClr val="accent2"/>
                </a:solidFill>
              </a:rPr>
              <a:t>Campagnie</a:t>
            </a:r>
            <a:r>
              <a:rPr lang="en-GB" b="1" dirty="0">
                <a:solidFill>
                  <a:schemeClr val="accent2"/>
                </a:solidFill>
              </a:rPr>
              <a:t> Maritime </a:t>
            </a:r>
            <a:r>
              <a:rPr lang="en-GB" b="1" dirty="0" err="1">
                <a:solidFill>
                  <a:schemeClr val="accent2"/>
                </a:solidFill>
              </a:rPr>
              <a:t>Belge</a:t>
            </a:r>
            <a:r>
              <a:rPr lang="en-GB" b="1" dirty="0">
                <a:solidFill>
                  <a:schemeClr val="accent2"/>
                </a:solidFill>
              </a:rPr>
              <a:t> Transports</a:t>
            </a:r>
            <a:r>
              <a:rPr lang="el-GR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AB436-BF20-4717-88CA-64350D61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3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A60F6-1EEA-4CC2-AD37-EA896853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Καταχρηστική εκμετάλλευση</a:t>
            </a:r>
            <a:br>
              <a:rPr lang="el-GR" dirty="0"/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Έννοια κατάχρησης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28ED9-ADA6-4968-8709-F8D50EE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204" y="1752600"/>
            <a:ext cx="8763000" cy="4419600"/>
          </a:xfrm>
        </p:spPr>
        <p:txBody>
          <a:bodyPr>
            <a:normAutofit lnSpcReduction="10000"/>
          </a:bodyPr>
          <a:lstStyle/>
          <a:p>
            <a:pPr>
              <a:buClr>
                <a:srgbClr val="A90303"/>
              </a:buClr>
            </a:pPr>
            <a:r>
              <a:rPr lang="el-GR" sz="2400" dirty="0"/>
              <a:t>Η έννοια της καταχρηστικής εκμετάλλευσης είναι </a:t>
            </a:r>
            <a:r>
              <a:rPr lang="el-GR" sz="2400" b="1" dirty="0"/>
              <a:t>αντικειμενική </a:t>
            </a:r>
          </a:p>
          <a:p>
            <a:pPr lvl="1">
              <a:buClr>
                <a:srgbClr val="A90303"/>
              </a:buClr>
            </a:pPr>
            <a:r>
              <a:rPr lang="el-GR" sz="2400" dirty="0">
                <a:solidFill>
                  <a:srgbClr val="C00000"/>
                </a:solidFill>
              </a:rPr>
              <a:t>Δεν απαιτείται η απόδειξη ύπαρξης πρόθεσης</a:t>
            </a:r>
          </a:p>
          <a:p>
            <a:pPr lvl="1">
              <a:buClr>
                <a:srgbClr val="A90303"/>
              </a:buClr>
            </a:pPr>
            <a:r>
              <a:rPr lang="el-GR" sz="2400" dirty="0">
                <a:solidFill>
                  <a:srgbClr val="C00000"/>
                </a:solidFill>
              </a:rPr>
              <a:t>Στοιχεία που δεικνύουν πρόθεση λαμβάνονται υπόψη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l-GR" sz="2400" dirty="0">
                <a:solidFill>
                  <a:srgbClr val="C00000"/>
                </a:solidFill>
              </a:rPr>
              <a:t>κατά τον υπολογισμό του προστίμου</a:t>
            </a:r>
          </a:p>
          <a:p>
            <a:pPr marL="536575" indent="0">
              <a:buClr>
                <a:srgbClr val="A90303"/>
              </a:buClr>
              <a:buNone/>
            </a:pPr>
            <a:r>
              <a:rPr lang="el-GR" sz="2400" dirty="0"/>
              <a:t>«</a:t>
            </a:r>
            <a:r>
              <a:rPr lang="el-GR" sz="2400" i="1" dirty="0"/>
              <a:t>Αφορά τη συμπεριφορά δεσπόζουσας επιχείρησης, η οποία είναι σε θέση να επηρεάσει τη δομή της αγοράς όπου, λόγω ακριβώς της παρουσίας της, ο βαθμός του ανταγωνισμού είναι ήδη μειωμένος, και η οποία έχει ως συνέπεια, με την προσφυγή σε </a:t>
            </a:r>
            <a:r>
              <a:rPr lang="el-GR" sz="2400" b="1" i="1" dirty="0"/>
              <a:t>μέσα διαφορετικά από εκείνα που διέπουν τον φυσιολογικό ανταγωνισμό</a:t>
            </a:r>
            <a:r>
              <a:rPr lang="el-GR" sz="2400" i="1" dirty="0"/>
              <a:t> </a:t>
            </a:r>
            <a:r>
              <a:rPr lang="el-GR" sz="2400" b="1" i="1" dirty="0"/>
              <a:t>[…] την παρεμπόδιση της διατήρησης του υφιστάμενου επιπέδου ανταγωνισμού ή και της ανάπτυξη του</a:t>
            </a:r>
            <a:r>
              <a:rPr lang="el-GR" sz="2400" i="1" dirty="0"/>
              <a:t>»</a:t>
            </a:r>
            <a:r>
              <a:rPr lang="el-GR" sz="2400" b="1" i="1" dirty="0"/>
              <a:t> </a:t>
            </a:r>
            <a:r>
              <a:rPr lang="el-GR" sz="2400" dirty="0"/>
              <a:t>(</a:t>
            </a:r>
            <a:r>
              <a:rPr lang="el-GR" sz="2400" b="1" dirty="0">
                <a:solidFill>
                  <a:schemeClr val="accent2"/>
                </a:solidFill>
              </a:rPr>
              <a:t>Υπόθεση </a:t>
            </a:r>
            <a:r>
              <a:rPr lang="en-GB" sz="2400" b="1" dirty="0">
                <a:solidFill>
                  <a:schemeClr val="accent2"/>
                </a:solidFill>
              </a:rPr>
              <a:t>Hoffman La-Roche</a:t>
            </a:r>
            <a:r>
              <a:rPr lang="el-GR" sz="2400" dirty="0"/>
              <a:t>)</a:t>
            </a:r>
            <a:endParaRPr lang="en-GB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9D80D-5E40-4FDC-B029-1D138815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CC23-B483-4BE5-B25F-3A499432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3901"/>
            <a:ext cx="8763000" cy="876623"/>
          </a:xfrm>
        </p:spPr>
        <p:txBody>
          <a:bodyPr>
            <a:normAutofit fontScale="90000"/>
          </a:bodyPr>
          <a:lstStyle/>
          <a:p>
            <a:r>
              <a:rPr lang="el-GR" sz="3100" b="1" dirty="0"/>
              <a:t>Καταχρηστική εκμετάλλευση</a:t>
            </a:r>
            <a:br>
              <a:rPr lang="el-GR" dirty="0"/>
            </a:br>
            <a:r>
              <a:rPr lang="el-GR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Οικονομοκεντρική</a:t>
            </a: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προσέγγιση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34E117-6598-48E7-8115-908BF5C32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568683"/>
              </p:ext>
            </p:extLst>
          </p:nvPr>
        </p:nvGraphicFramePr>
        <p:xfrm>
          <a:off x="838200" y="17526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B07A3-739C-4F8D-BAC3-766127B6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7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70E21-7491-4C8D-8B78-93A16F58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Καταχρηστική εκμετάλλευση</a:t>
            </a:r>
            <a:br>
              <a:rPr lang="el-GR" dirty="0"/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Κατηγοριοποίηση βάσει τύπου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4326D0A-EDB3-4743-85E5-7C0DDC6713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861695"/>
              </p:ext>
            </p:extLst>
          </p:nvPr>
        </p:nvGraphicFramePr>
        <p:xfrm>
          <a:off x="838200" y="17526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FBE7B-22D8-4829-ADFC-4D09C4F4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C4A7-78F5-4619-A4C0-5138C123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Καταχρηστική εκμετάλλευση</a:t>
            </a:r>
            <a:br>
              <a:rPr lang="el-GR" dirty="0"/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Κατηγοριοποίηση βάσει επίπτωσης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86834B-6767-4C8E-8267-D01E57EB2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778277"/>
              </p:ext>
            </p:extLst>
          </p:nvPr>
        </p:nvGraphicFramePr>
        <p:xfrm>
          <a:off x="838200" y="17526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E8E45-ACAD-478A-8163-077BB9DF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9BAC-4F0E-4C36-9F2E-894078DBA4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3100" b="1" dirty="0"/>
              <a:t>Σύνοψη παρουσίασης</a:t>
            </a:r>
            <a:br>
              <a:rPr lang="el-GR" b="1" dirty="0"/>
            </a:br>
            <a:endParaRPr lang="en-US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1F4ACD9-8187-4613-B71C-BE1B1EC077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440784"/>
              </p:ext>
            </p:extLst>
          </p:nvPr>
        </p:nvGraphicFramePr>
        <p:xfrm>
          <a:off x="838200" y="17526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92A35-CE81-4230-9F8C-E3CA17EF7B8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628649" y="6241152"/>
            <a:ext cx="77111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E55333-3BA8-42D3-A948-5A0DE687AFC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0BADA-6011-4EFC-BBA5-33C083471972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3038843" y="62411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www.trojaneconomics.com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8AF5-87F2-45C0-976F-1BF385A2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Υπερβολική τιμολόγηση (</a:t>
            </a:r>
            <a:r>
              <a:rPr lang="en-US" b="1" dirty="0"/>
              <a:t>Excessive pricing)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2361DB1-732B-4349-B3F9-AE962AEE2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615424"/>
              </p:ext>
            </p:extLst>
          </p:nvPr>
        </p:nvGraphicFramePr>
        <p:xfrm>
          <a:off x="838200" y="17526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5D811-96EE-4187-934D-F1066070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6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749C-D8CC-42B9-ACD5-E51EE1AD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Υπερβολική τιμολόγηση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C7F71-ABE5-4540-A5CE-D7317175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699563-8C4C-47F8-989C-AE321B1F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4419600" cy="4419600"/>
          </a:xfrm>
        </p:spPr>
        <p:txBody>
          <a:bodyPr/>
          <a:lstStyle/>
          <a:p>
            <a:pPr lvl="0"/>
            <a:r>
              <a:rPr lang="el-GR" sz="2400" b="1" dirty="0"/>
              <a:t>Τεστ υπερβολικής τιμολόγησης</a:t>
            </a:r>
            <a:endParaRPr lang="en-US" sz="2400" dirty="0"/>
          </a:p>
          <a:p>
            <a:pPr lvl="1"/>
            <a:r>
              <a:rPr lang="el-GR" sz="2100" dirty="0"/>
              <a:t>Συγκρίσεις τιμών και κόστους</a:t>
            </a:r>
            <a:endParaRPr lang="en-US" sz="2100" dirty="0"/>
          </a:p>
          <a:p>
            <a:pPr lvl="1"/>
            <a:r>
              <a:rPr lang="el-GR" sz="2100" dirty="0"/>
              <a:t>Συγκρίσεις τιμών σε διαφορετικές γεωγραφικές περιοχές / αγορές</a:t>
            </a:r>
            <a:endParaRPr lang="en-US" sz="2100" dirty="0"/>
          </a:p>
          <a:p>
            <a:pPr lvl="1"/>
            <a:r>
              <a:rPr lang="el-GR" sz="2100" dirty="0"/>
              <a:t>Διαχρονικές συγκρίσεις τιμών</a:t>
            </a:r>
            <a:endParaRPr lang="en-US" sz="2100" dirty="0"/>
          </a:p>
          <a:p>
            <a:pPr lvl="1"/>
            <a:r>
              <a:rPr lang="el-GR" sz="2100" dirty="0"/>
              <a:t>Συγκρίσεις τιμών ίδιας επιχείρησης σε άλλες αγορές</a:t>
            </a:r>
            <a:endParaRPr lang="en-US" sz="2100" dirty="0"/>
          </a:p>
        </p:txBody>
      </p:sp>
      <p:pic>
        <p:nvPicPr>
          <p:cNvPr id="3074" name="Picture 2" descr="The Underground Wine Letter | higher prices">
            <a:extLst>
              <a:ext uri="{FF2B5EF4-FFF2-40B4-BE49-F238E27FC236}">
                <a16:creationId xmlns:a16="http://schemas.microsoft.com/office/drawing/2014/main" id="{1A674DB0-B18D-401F-8B58-206A4F375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4000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42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8207-CC00-489E-A86C-6D980FC2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Υπερβολική τιμολόγηση</a:t>
            </a:r>
            <a:br>
              <a:rPr lang="en-US" b="1" dirty="0"/>
            </a:br>
            <a:r>
              <a:rPr lang="el-GR" sz="2700" dirty="0"/>
              <a:t>Τεστ </a:t>
            </a:r>
            <a:r>
              <a:rPr lang="en-US" sz="2700" dirty="0"/>
              <a:t>United Brands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36C21-3C84-4E84-BB54-7A1CD9EC1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>
              <a:lnSpc>
                <a:spcPct val="120000"/>
              </a:lnSpc>
            </a:pPr>
            <a:r>
              <a:rPr lang="el-GR" sz="5000" b="1" dirty="0"/>
              <a:t>Πρώτο στάδιο (</a:t>
            </a:r>
            <a:r>
              <a:rPr lang="el-GR" sz="5000" b="1" i="1" dirty="0"/>
              <a:t>Υπερβολικές τιμές</a:t>
            </a:r>
            <a:r>
              <a:rPr lang="el-GR" sz="5000" b="1" dirty="0"/>
              <a:t>)</a:t>
            </a:r>
          </a:p>
          <a:p>
            <a:pPr lvl="2">
              <a:lnSpc>
                <a:spcPct val="120000"/>
              </a:lnSpc>
            </a:pPr>
            <a:r>
              <a:rPr lang="el-GR" sz="4500" dirty="0"/>
              <a:t>Σύγκριση τιμής και </a:t>
            </a:r>
            <a:r>
              <a:rPr lang="el-GR" sz="4500" b="1" dirty="0"/>
              <a:t>πραγματικού κόστους </a:t>
            </a:r>
            <a:r>
              <a:rPr lang="el-GR" sz="4500" dirty="0"/>
              <a:t>(συμπεριλαμβανομένου του κόστους κεφαλαίου)</a:t>
            </a:r>
          </a:p>
          <a:p>
            <a:pPr lvl="2">
              <a:lnSpc>
                <a:spcPct val="120000"/>
              </a:lnSpc>
            </a:pPr>
            <a:r>
              <a:rPr lang="el-GR" sz="4500" dirty="0"/>
              <a:t>Εάν η απόκλιση κριθεί υπερβολική </a:t>
            </a:r>
            <a:r>
              <a:rPr lang="el-GR" sz="45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4500" dirty="0">
                <a:sym typeface="Wingdings" panose="05000000000000000000" pitchFamily="2" charset="2"/>
              </a:rPr>
              <a:t> εφαρμογή δεύτερου σταδίου</a:t>
            </a:r>
            <a:endParaRPr lang="en-US" sz="4500" dirty="0"/>
          </a:p>
          <a:p>
            <a:pPr lvl="1">
              <a:lnSpc>
                <a:spcPct val="120000"/>
              </a:lnSpc>
            </a:pPr>
            <a:r>
              <a:rPr lang="el-GR" sz="5000" b="1" dirty="0"/>
              <a:t>Δεύτερο στάδιο (</a:t>
            </a:r>
            <a:r>
              <a:rPr lang="el-GR" sz="5000" b="1" i="1" dirty="0"/>
              <a:t>Αθέμιτες / μη δίκαιες τιμές</a:t>
            </a:r>
            <a:r>
              <a:rPr lang="el-GR" sz="5000" b="1" dirty="0"/>
              <a:t>)</a:t>
            </a:r>
          </a:p>
          <a:p>
            <a:pPr lvl="2">
              <a:lnSpc>
                <a:spcPct val="120000"/>
              </a:lnSpc>
            </a:pPr>
            <a:r>
              <a:rPr lang="el-GR" sz="4500" dirty="0"/>
              <a:t>Μη εύλογη τιμή από μόνη της</a:t>
            </a:r>
            <a:r>
              <a:rPr lang="en-US" sz="4500" dirty="0"/>
              <a:t> </a:t>
            </a:r>
            <a:r>
              <a:rPr lang="el-GR" sz="4500" b="1" dirty="0"/>
              <a:t>ή</a:t>
            </a:r>
          </a:p>
          <a:p>
            <a:pPr lvl="2">
              <a:lnSpc>
                <a:spcPct val="120000"/>
              </a:lnSpc>
            </a:pPr>
            <a:r>
              <a:rPr lang="el-GR" sz="4500" dirty="0"/>
              <a:t>Μη εύλογη τιμή κατόπιν σύγκρισης με ανταγωνιστικά προϊόντα </a:t>
            </a:r>
            <a:endParaRPr lang="en-US" sz="45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2D78C-E528-4D9C-B234-8D3D89AF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39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07F8-768B-42AC-BA54-C5490A45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Υπερβολική τιμολόγηση</a:t>
            </a:r>
            <a:br>
              <a:rPr lang="en-US" b="1" dirty="0"/>
            </a:br>
            <a:r>
              <a:rPr lang="el-GR" sz="2700" dirty="0"/>
              <a:t>Τεστ </a:t>
            </a:r>
            <a:r>
              <a:rPr lang="en-US" sz="2700" dirty="0"/>
              <a:t>United Brands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DE49B-53C5-458C-BDF3-A0DFA5BD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F6EBAE-6F9D-462C-8196-9C2D28365DEB}"/>
              </a:ext>
            </a:extLst>
          </p:cNvPr>
          <p:cNvGrpSpPr/>
          <p:nvPr/>
        </p:nvGrpSpPr>
        <p:grpSpPr>
          <a:xfrm>
            <a:off x="1524000" y="1944658"/>
            <a:ext cx="6612218" cy="4192490"/>
            <a:chOff x="1007782" y="1265918"/>
            <a:chExt cx="7334405" cy="475537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210DA90-A8F8-4777-8394-E25D0A0D90C5}"/>
                </a:ext>
              </a:extLst>
            </p:cNvPr>
            <p:cNvSpPr/>
            <p:nvPr/>
          </p:nvSpPr>
          <p:spPr>
            <a:xfrm>
              <a:off x="1717235" y="3092134"/>
              <a:ext cx="1745682" cy="1489486"/>
            </a:xfrm>
            <a:custGeom>
              <a:avLst/>
              <a:gdLst>
                <a:gd name="connsiteX0" fmla="*/ 0 w 1745682"/>
                <a:gd name="connsiteY0" fmla="*/ 148949 h 1489486"/>
                <a:gd name="connsiteX1" fmla="*/ 148949 w 1745682"/>
                <a:gd name="connsiteY1" fmla="*/ 0 h 1489486"/>
                <a:gd name="connsiteX2" fmla="*/ 1596733 w 1745682"/>
                <a:gd name="connsiteY2" fmla="*/ 0 h 1489486"/>
                <a:gd name="connsiteX3" fmla="*/ 1745682 w 1745682"/>
                <a:gd name="connsiteY3" fmla="*/ 148949 h 1489486"/>
                <a:gd name="connsiteX4" fmla="*/ 1745682 w 1745682"/>
                <a:gd name="connsiteY4" fmla="*/ 1340537 h 1489486"/>
                <a:gd name="connsiteX5" fmla="*/ 1596733 w 1745682"/>
                <a:gd name="connsiteY5" fmla="*/ 1489486 h 1489486"/>
                <a:gd name="connsiteX6" fmla="*/ 148949 w 1745682"/>
                <a:gd name="connsiteY6" fmla="*/ 1489486 h 1489486"/>
                <a:gd name="connsiteX7" fmla="*/ 0 w 1745682"/>
                <a:gd name="connsiteY7" fmla="*/ 1340537 h 1489486"/>
                <a:gd name="connsiteX8" fmla="*/ 0 w 1745682"/>
                <a:gd name="connsiteY8" fmla="*/ 148949 h 148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5682" h="1489486">
                  <a:moveTo>
                    <a:pt x="0" y="148949"/>
                  </a:moveTo>
                  <a:cubicBezTo>
                    <a:pt x="0" y="66687"/>
                    <a:pt x="66687" y="0"/>
                    <a:pt x="148949" y="0"/>
                  </a:cubicBezTo>
                  <a:lnTo>
                    <a:pt x="1596733" y="0"/>
                  </a:lnTo>
                  <a:cubicBezTo>
                    <a:pt x="1678995" y="0"/>
                    <a:pt x="1745682" y="66687"/>
                    <a:pt x="1745682" y="148949"/>
                  </a:cubicBezTo>
                  <a:lnTo>
                    <a:pt x="1745682" y="1340537"/>
                  </a:lnTo>
                  <a:cubicBezTo>
                    <a:pt x="1745682" y="1422799"/>
                    <a:pt x="1678995" y="1489486"/>
                    <a:pt x="1596733" y="1489486"/>
                  </a:cubicBezTo>
                  <a:lnTo>
                    <a:pt x="148949" y="1489486"/>
                  </a:lnTo>
                  <a:cubicBezTo>
                    <a:pt x="66687" y="1489486"/>
                    <a:pt x="0" y="1422799"/>
                    <a:pt x="0" y="1340537"/>
                  </a:cubicBezTo>
                  <a:lnTo>
                    <a:pt x="0" y="148949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3786" tIns="53786" rIns="53786" bIns="5378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/>
                <a:t>Υπάρχει υπερβολική δυσαναλογία μεταξύ της τιμής και του κόστους παραγωγής</a:t>
              </a:r>
              <a:r>
                <a:rPr lang="en-US" sz="1600" dirty="0"/>
                <a:t>;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3CC1E7-D128-413F-8EDE-95BF3A5CB31D}"/>
                </a:ext>
              </a:extLst>
            </p:cNvPr>
            <p:cNvSpPr/>
            <p:nvPr/>
          </p:nvSpPr>
          <p:spPr>
            <a:xfrm rot="18723657">
              <a:off x="3293025" y="3434544"/>
              <a:ext cx="1029423" cy="40390"/>
            </a:xfrm>
            <a:custGeom>
              <a:avLst/>
              <a:gdLst>
                <a:gd name="connsiteX0" fmla="*/ 0 w 1029423"/>
                <a:gd name="connsiteY0" fmla="*/ 20195 h 40390"/>
                <a:gd name="connsiteX1" fmla="*/ 1029423 w 1029423"/>
                <a:gd name="connsiteY1" fmla="*/ 20195 h 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9423" h="40390">
                  <a:moveTo>
                    <a:pt x="0" y="20195"/>
                  </a:moveTo>
                  <a:lnTo>
                    <a:pt x="1029423" y="201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1676" tIns="-5541" rIns="501675" bIns="-5541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7836294-F2DD-4DE4-8981-D4ED0E869B45}"/>
                </a:ext>
              </a:extLst>
            </p:cNvPr>
            <p:cNvSpPr/>
            <p:nvPr/>
          </p:nvSpPr>
          <p:spPr>
            <a:xfrm>
              <a:off x="4152550" y="2636182"/>
              <a:ext cx="1745682" cy="872841"/>
            </a:xfrm>
            <a:custGeom>
              <a:avLst/>
              <a:gdLst>
                <a:gd name="connsiteX0" fmla="*/ 0 w 1745682"/>
                <a:gd name="connsiteY0" fmla="*/ 87284 h 872841"/>
                <a:gd name="connsiteX1" fmla="*/ 87284 w 1745682"/>
                <a:gd name="connsiteY1" fmla="*/ 0 h 872841"/>
                <a:gd name="connsiteX2" fmla="*/ 1658398 w 1745682"/>
                <a:gd name="connsiteY2" fmla="*/ 0 h 872841"/>
                <a:gd name="connsiteX3" fmla="*/ 1745682 w 1745682"/>
                <a:gd name="connsiteY3" fmla="*/ 87284 h 872841"/>
                <a:gd name="connsiteX4" fmla="*/ 1745682 w 1745682"/>
                <a:gd name="connsiteY4" fmla="*/ 785557 h 872841"/>
                <a:gd name="connsiteX5" fmla="*/ 1658398 w 1745682"/>
                <a:gd name="connsiteY5" fmla="*/ 872841 h 872841"/>
                <a:gd name="connsiteX6" fmla="*/ 87284 w 1745682"/>
                <a:gd name="connsiteY6" fmla="*/ 872841 h 872841"/>
                <a:gd name="connsiteX7" fmla="*/ 0 w 1745682"/>
                <a:gd name="connsiteY7" fmla="*/ 785557 h 872841"/>
                <a:gd name="connsiteX8" fmla="*/ 0 w 1745682"/>
                <a:gd name="connsiteY8" fmla="*/ 87284 h 87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5682" h="872841">
                  <a:moveTo>
                    <a:pt x="0" y="87284"/>
                  </a:moveTo>
                  <a:cubicBezTo>
                    <a:pt x="0" y="39078"/>
                    <a:pt x="39078" y="0"/>
                    <a:pt x="87284" y="0"/>
                  </a:cubicBezTo>
                  <a:lnTo>
                    <a:pt x="1658398" y="0"/>
                  </a:lnTo>
                  <a:cubicBezTo>
                    <a:pt x="1706604" y="0"/>
                    <a:pt x="1745682" y="39078"/>
                    <a:pt x="1745682" y="87284"/>
                  </a:cubicBezTo>
                  <a:lnTo>
                    <a:pt x="1745682" y="785557"/>
                  </a:lnTo>
                  <a:cubicBezTo>
                    <a:pt x="1745682" y="833763"/>
                    <a:pt x="1706604" y="872841"/>
                    <a:pt x="1658398" y="872841"/>
                  </a:cubicBezTo>
                  <a:lnTo>
                    <a:pt x="87284" y="872841"/>
                  </a:lnTo>
                  <a:cubicBezTo>
                    <a:pt x="39078" y="872841"/>
                    <a:pt x="0" y="833763"/>
                    <a:pt x="0" y="785557"/>
                  </a:cubicBezTo>
                  <a:lnTo>
                    <a:pt x="0" y="87284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5725" tIns="35725" rIns="35725" bIns="3572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/>
                <a:t>Μη εύλογη τιμή από μόνη της</a:t>
              </a:r>
              <a:r>
                <a:rPr lang="en-US" sz="1600" dirty="0"/>
                <a:t>;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D8D8DF-4E70-4920-A516-0842C8B3C945}"/>
                </a:ext>
              </a:extLst>
            </p:cNvPr>
            <p:cNvSpPr/>
            <p:nvPr/>
          </p:nvSpPr>
          <p:spPr>
            <a:xfrm rot="19457599">
              <a:off x="5817409" y="2801463"/>
              <a:ext cx="859925" cy="40390"/>
            </a:xfrm>
            <a:custGeom>
              <a:avLst/>
              <a:gdLst>
                <a:gd name="connsiteX0" fmla="*/ 0 w 859925"/>
                <a:gd name="connsiteY0" fmla="*/ 20195 h 40390"/>
                <a:gd name="connsiteX1" fmla="*/ 859925 w 859925"/>
                <a:gd name="connsiteY1" fmla="*/ 20195 h 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9925" h="40390">
                  <a:moveTo>
                    <a:pt x="0" y="20195"/>
                  </a:moveTo>
                  <a:lnTo>
                    <a:pt x="859925" y="2019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164" tIns="-1303" rIns="421164" bIns="-1304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B086C9-DF3A-41D3-8C7C-089DB97FCE63}"/>
                </a:ext>
              </a:extLst>
            </p:cNvPr>
            <p:cNvSpPr/>
            <p:nvPr/>
          </p:nvSpPr>
          <p:spPr>
            <a:xfrm>
              <a:off x="6596505" y="2134299"/>
              <a:ext cx="1745682" cy="872841"/>
            </a:xfrm>
            <a:custGeom>
              <a:avLst/>
              <a:gdLst>
                <a:gd name="connsiteX0" fmla="*/ 0 w 1745682"/>
                <a:gd name="connsiteY0" fmla="*/ 87284 h 872841"/>
                <a:gd name="connsiteX1" fmla="*/ 87284 w 1745682"/>
                <a:gd name="connsiteY1" fmla="*/ 0 h 872841"/>
                <a:gd name="connsiteX2" fmla="*/ 1658398 w 1745682"/>
                <a:gd name="connsiteY2" fmla="*/ 0 h 872841"/>
                <a:gd name="connsiteX3" fmla="*/ 1745682 w 1745682"/>
                <a:gd name="connsiteY3" fmla="*/ 87284 h 872841"/>
                <a:gd name="connsiteX4" fmla="*/ 1745682 w 1745682"/>
                <a:gd name="connsiteY4" fmla="*/ 785557 h 872841"/>
                <a:gd name="connsiteX5" fmla="*/ 1658398 w 1745682"/>
                <a:gd name="connsiteY5" fmla="*/ 872841 h 872841"/>
                <a:gd name="connsiteX6" fmla="*/ 87284 w 1745682"/>
                <a:gd name="connsiteY6" fmla="*/ 872841 h 872841"/>
                <a:gd name="connsiteX7" fmla="*/ 0 w 1745682"/>
                <a:gd name="connsiteY7" fmla="*/ 785557 h 872841"/>
                <a:gd name="connsiteX8" fmla="*/ 0 w 1745682"/>
                <a:gd name="connsiteY8" fmla="*/ 87284 h 87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5682" h="872841">
                  <a:moveTo>
                    <a:pt x="0" y="87284"/>
                  </a:moveTo>
                  <a:cubicBezTo>
                    <a:pt x="0" y="39078"/>
                    <a:pt x="39078" y="0"/>
                    <a:pt x="87284" y="0"/>
                  </a:cubicBezTo>
                  <a:lnTo>
                    <a:pt x="1658398" y="0"/>
                  </a:lnTo>
                  <a:cubicBezTo>
                    <a:pt x="1706604" y="0"/>
                    <a:pt x="1745682" y="39078"/>
                    <a:pt x="1745682" y="87284"/>
                  </a:cubicBezTo>
                  <a:lnTo>
                    <a:pt x="1745682" y="785557"/>
                  </a:lnTo>
                  <a:cubicBezTo>
                    <a:pt x="1745682" y="833763"/>
                    <a:pt x="1706604" y="872841"/>
                    <a:pt x="1658398" y="872841"/>
                  </a:cubicBezTo>
                  <a:lnTo>
                    <a:pt x="87284" y="872841"/>
                  </a:lnTo>
                  <a:cubicBezTo>
                    <a:pt x="39078" y="872841"/>
                    <a:pt x="0" y="833763"/>
                    <a:pt x="0" y="785557"/>
                  </a:cubicBezTo>
                  <a:lnTo>
                    <a:pt x="0" y="87284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35725" tIns="35725" rIns="35725" bIns="3572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/>
                <a:t>Καταχρηστική υπερτιμολόγηση</a:t>
              </a:r>
              <a:endParaRPr lang="en-US" sz="16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8D26E4-8E21-445C-89E4-2B746F8F54D5}"/>
                </a:ext>
              </a:extLst>
            </p:cNvPr>
            <p:cNvSpPr/>
            <p:nvPr/>
          </p:nvSpPr>
          <p:spPr>
            <a:xfrm rot="2142401">
              <a:off x="5817409" y="3303347"/>
              <a:ext cx="859925" cy="40390"/>
            </a:xfrm>
            <a:custGeom>
              <a:avLst/>
              <a:gdLst>
                <a:gd name="connsiteX0" fmla="*/ 0 w 859925"/>
                <a:gd name="connsiteY0" fmla="*/ 20195 h 40390"/>
                <a:gd name="connsiteX1" fmla="*/ 859925 w 859925"/>
                <a:gd name="connsiteY1" fmla="*/ 20195 h 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9925" h="40390">
                  <a:moveTo>
                    <a:pt x="0" y="20195"/>
                  </a:moveTo>
                  <a:lnTo>
                    <a:pt x="859925" y="2019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164" tIns="-1304" rIns="421164" bIns="-130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AB6E94A-247A-4DF5-A6E4-1488E453F88F}"/>
                </a:ext>
              </a:extLst>
            </p:cNvPr>
            <p:cNvSpPr/>
            <p:nvPr/>
          </p:nvSpPr>
          <p:spPr>
            <a:xfrm>
              <a:off x="6596505" y="3138066"/>
              <a:ext cx="1745682" cy="872841"/>
            </a:xfrm>
            <a:custGeom>
              <a:avLst/>
              <a:gdLst>
                <a:gd name="connsiteX0" fmla="*/ 0 w 1745682"/>
                <a:gd name="connsiteY0" fmla="*/ 87284 h 872841"/>
                <a:gd name="connsiteX1" fmla="*/ 87284 w 1745682"/>
                <a:gd name="connsiteY1" fmla="*/ 0 h 872841"/>
                <a:gd name="connsiteX2" fmla="*/ 1658398 w 1745682"/>
                <a:gd name="connsiteY2" fmla="*/ 0 h 872841"/>
                <a:gd name="connsiteX3" fmla="*/ 1745682 w 1745682"/>
                <a:gd name="connsiteY3" fmla="*/ 87284 h 872841"/>
                <a:gd name="connsiteX4" fmla="*/ 1745682 w 1745682"/>
                <a:gd name="connsiteY4" fmla="*/ 785557 h 872841"/>
                <a:gd name="connsiteX5" fmla="*/ 1658398 w 1745682"/>
                <a:gd name="connsiteY5" fmla="*/ 872841 h 872841"/>
                <a:gd name="connsiteX6" fmla="*/ 87284 w 1745682"/>
                <a:gd name="connsiteY6" fmla="*/ 872841 h 872841"/>
                <a:gd name="connsiteX7" fmla="*/ 0 w 1745682"/>
                <a:gd name="connsiteY7" fmla="*/ 785557 h 872841"/>
                <a:gd name="connsiteX8" fmla="*/ 0 w 1745682"/>
                <a:gd name="connsiteY8" fmla="*/ 87284 h 87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5682" h="872841">
                  <a:moveTo>
                    <a:pt x="0" y="87284"/>
                  </a:moveTo>
                  <a:cubicBezTo>
                    <a:pt x="0" y="39078"/>
                    <a:pt x="39078" y="0"/>
                    <a:pt x="87284" y="0"/>
                  </a:cubicBezTo>
                  <a:lnTo>
                    <a:pt x="1658398" y="0"/>
                  </a:lnTo>
                  <a:cubicBezTo>
                    <a:pt x="1706604" y="0"/>
                    <a:pt x="1745682" y="39078"/>
                    <a:pt x="1745682" y="87284"/>
                  </a:cubicBezTo>
                  <a:lnTo>
                    <a:pt x="1745682" y="785557"/>
                  </a:lnTo>
                  <a:cubicBezTo>
                    <a:pt x="1745682" y="833763"/>
                    <a:pt x="1706604" y="872841"/>
                    <a:pt x="1658398" y="872841"/>
                  </a:cubicBezTo>
                  <a:lnTo>
                    <a:pt x="87284" y="872841"/>
                  </a:lnTo>
                  <a:cubicBezTo>
                    <a:pt x="39078" y="872841"/>
                    <a:pt x="0" y="833763"/>
                    <a:pt x="0" y="785557"/>
                  </a:cubicBezTo>
                  <a:lnTo>
                    <a:pt x="0" y="87284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5725" tIns="35725" rIns="35725" bIns="3572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/>
                <a:t>Δεν υπάρχει καταχρηστική υπερτιμολόγηση</a:t>
              </a:r>
              <a:endParaRPr lang="en-US" sz="16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06707B-E6EA-4952-B9C3-7A9142FB4547}"/>
                </a:ext>
              </a:extLst>
            </p:cNvPr>
            <p:cNvSpPr/>
            <p:nvPr/>
          </p:nvSpPr>
          <p:spPr>
            <a:xfrm rot="3658979">
              <a:off x="3096878" y="4438311"/>
              <a:ext cx="1421717" cy="40390"/>
            </a:xfrm>
            <a:custGeom>
              <a:avLst/>
              <a:gdLst>
                <a:gd name="connsiteX0" fmla="*/ 0 w 1421717"/>
                <a:gd name="connsiteY0" fmla="*/ 20195 h 40390"/>
                <a:gd name="connsiteX1" fmla="*/ 1421717 w 1421717"/>
                <a:gd name="connsiteY1" fmla="*/ 20195 h 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1717" h="40390">
                  <a:moveTo>
                    <a:pt x="0" y="20195"/>
                  </a:moveTo>
                  <a:lnTo>
                    <a:pt x="1421717" y="201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8015" tIns="-15349" rIns="688016" bIns="-15347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D605FD-A437-4C54-BB4C-1E1298789E6F}"/>
                </a:ext>
              </a:extLst>
            </p:cNvPr>
            <p:cNvSpPr/>
            <p:nvPr/>
          </p:nvSpPr>
          <p:spPr>
            <a:xfrm>
              <a:off x="4152550" y="4643717"/>
              <a:ext cx="1745682" cy="1374725"/>
            </a:xfrm>
            <a:custGeom>
              <a:avLst/>
              <a:gdLst>
                <a:gd name="connsiteX0" fmla="*/ 0 w 1745682"/>
                <a:gd name="connsiteY0" fmla="*/ 87284 h 872841"/>
                <a:gd name="connsiteX1" fmla="*/ 87284 w 1745682"/>
                <a:gd name="connsiteY1" fmla="*/ 0 h 872841"/>
                <a:gd name="connsiteX2" fmla="*/ 1658398 w 1745682"/>
                <a:gd name="connsiteY2" fmla="*/ 0 h 872841"/>
                <a:gd name="connsiteX3" fmla="*/ 1745682 w 1745682"/>
                <a:gd name="connsiteY3" fmla="*/ 87284 h 872841"/>
                <a:gd name="connsiteX4" fmla="*/ 1745682 w 1745682"/>
                <a:gd name="connsiteY4" fmla="*/ 785557 h 872841"/>
                <a:gd name="connsiteX5" fmla="*/ 1658398 w 1745682"/>
                <a:gd name="connsiteY5" fmla="*/ 872841 h 872841"/>
                <a:gd name="connsiteX6" fmla="*/ 87284 w 1745682"/>
                <a:gd name="connsiteY6" fmla="*/ 872841 h 872841"/>
                <a:gd name="connsiteX7" fmla="*/ 0 w 1745682"/>
                <a:gd name="connsiteY7" fmla="*/ 785557 h 872841"/>
                <a:gd name="connsiteX8" fmla="*/ 0 w 1745682"/>
                <a:gd name="connsiteY8" fmla="*/ 87284 h 87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5682" h="872841">
                  <a:moveTo>
                    <a:pt x="0" y="87284"/>
                  </a:moveTo>
                  <a:cubicBezTo>
                    <a:pt x="0" y="39078"/>
                    <a:pt x="39078" y="0"/>
                    <a:pt x="87284" y="0"/>
                  </a:cubicBezTo>
                  <a:lnTo>
                    <a:pt x="1658398" y="0"/>
                  </a:lnTo>
                  <a:cubicBezTo>
                    <a:pt x="1706604" y="0"/>
                    <a:pt x="1745682" y="39078"/>
                    <a:pt x="1745682" y="87284"/>
                  </a:cubicBezTo>
                  <a:lnTo>
                    <a:pt x="1745682" y="785557"/>
                  </a:lnTo>
                  <a:cubicBezTo>
                    <a:pt x="1745682" y="833763"/>
                    <a:pt x="1706604" y="872841"/>
                    <a:pt x="1658398" y="872841"/>
                  </a:cubicBezTo>
                  <a:lnTo>
                    <a:pt x="87284" y="872841"/>
                  </a:lnTo>
                  <a:cubicBezTo>
                    <a:pt x="39078" y="872841"/>
                    <a:pt x="0" y="833763"/>
                    <a:pt x="0" y="785557"/>
                  </a:cubicBezTo>
                  <a:lnTo>
                    <a:pt x="0" y="87284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5725" tIns="35725" rIns="35725" bIns="3572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/>
                <a:t>Μη εύλογη τιμή κατόπιν σύγκρισης με ανταγωνιστικά προϊόντα</a:t>
              </a:r>
              <a:r>
                <a:rPr lang="en-US" sz="1600" dirty="0"/>
                <a:t>;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715918D-2E1C-4AED-9941-B9A714108C8C}"/>
                </a:ext>
              </a:extLst>
            </p:cNvPr>
            <p:cNvSpPr/>
            <p:nvPr/>
          </p:nvSpPr>
          <p:spPr>
            <a:xfrm rot="19457599">
              <a:off x="5817409" y="4808998"/>
              <a:ext cx="859925" cy="40390"/>
            </a:xfrm>
            <a:custGeom>
              <a:avLst/>
              <a:gdLst>
                <a:gd name="connsiteX0" fmla="*/ 0 w 859925"/>
                <a:gd name="connsiteY0" fmla="*/ 20195 h 40390"/>
                <a:gd name="connsiteX1" fmla="*/ 859925 w 859925"/>
                <a:gd name="connsiteY1" fmla="*/ 20195 h 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9925" h="40390">
                  <a:moveTo>
                    <a:pt x="0" y="20195"/>
                  </a:moveTo>
                  <a:lnTo>
                    <a:pt x="859925" y="2019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164" tIns="-1303" rIns="421164" bIns="-1304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ADB575-62AB-4E4F-876E-32802E89EB8B}"/>
                </a:ext>
              </a:extLst>
            </p:cNvPr>
            <p:cNvSpPr/>
            <p:nvPr/>
          </p:nvSpPr>
          <p:spPr>
            <a:xfrm>
              <a:off x="6596505" y="4141834"/>
              <a:ext cx="1745682" cy="872841"/>
            </a:xfrm>
            <a:custGeom>
              <a:avLst/>
              <a:gdLst>
                <a:gd name="connsiteX0" fmla="*/ 0 w 1745682"/>
                <a:gd name="connsiteY0" fmla="*/ 87284 h 872841"/>
                <a:gd name="connsiteX1" fmla="*/ 87284 w 1745682"/>
                <a:gd name="connsiteY1" fmla="*/ 0 h 872841"/>
                <a:gd name="connsiteX2" fmla="*/ 1658398 w 1745682"/>
                <a:gd name="connsiteY2" fmla="*/ 0 h 872841"/>
                <a:gd name="connsiteX3" fmla="*/ 1745682 w 1745682"/>
                <a:gd name="connsiteY3" fmla="*/ 87284 h 872841"/>
                <a:gd name="connsiteX4" fmla="*/ 1745682 w 1745682"/>
                <a:gd name="connsiteY4" fmla="*/ 785557 h 872841"/>
                <a:gd name="connsiteX5" fmla="*/ 1658398 w 1745682"/>
                <a:gd name="connsiteY5" fmla="*/ 872841 h 872841"/>
                <a:gd name="connsiteX6" fmla="*/ 87284 w 1745682"/>
                <a:gd name="connsiteY6" fmla="*/ 872841 h 872841"/>
                <a:gd name="connsiteX7" fmla="*/ 0 w 1745682"/>
                <a:gd name="connsiteY7" fmla="*/ 785557 h 872841"/>
                <a:gd name="connsiteX8" fmla="*/ 0 w 1745682"/>
                <a:gd name="connsiteY8" fmla="*/ 87284 h 87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5682" h="872841">
                  <a:moveTo>
                    <a:pt x="0" y="87284"/>
                  </a:moveTo>
                  <a:cubicBezTo>
                    <a:pt x="0" y="39078"/>
                    <a:pt x="39078" y="0"/>
                    <a:pt x="87284" y="0"/>
                  </a:cubicBezTo>
                  <a:lnTo>
                    <a:pt x="1658398" y="0"/>
                  </a:lnTo>
                  <a:cubicBezTo>
                    <a:pt x="1706604" y="0"/>
                    <a:pt x="1745682" y="39078"/>
                    <a:pt x="1745682" y="87284"/>
                  </a:cubicBezTo>
                  <a:lnTo>
                    <a:pt x="1745682" y="785557"/>
                  </a:lnTo>
                  <a:cubicBezTo>
                    <a:pt x="1745682" y="833763"/>
                    <a:pt x="1706604" y="872841"/>
                    <a:pt x="1658398" y="872841"/>
                  </a:cubicBezTo>
                  <a:lnTo>
                    <a:pt x="87284" y="872841"/>
                  </a:lnTo>
                  <a:cubicBezTo>
                    <a:pt x="39078" y="872841"/>
                    <a:pt x="0" y="833763"/>
                    <a:pt x="0" y="785557"/>
                  </a:cubicBezTo>
                  <a:lnTo>
                    <a:pt x="0" y="87284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35725" tIns="35725" rIns="35725" bIns="3572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/>
                <a:t>Καταχρηστική υπερτιμολόγηση</a:t>
              </a:r>
              <a:endParaRPr lang="en-US" sz="16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37C100-9255-4662-8E9F-3721E72F7F9D}"/>
                </a:ext>
              </a:extLst>
            </p:cNvPr>
            <p:cNvSpPr/>
            <p:nvPr/>
          </p:nvSpPr>
          <p:spPr>
            <a:xfrm rot="2142401">
              <a:off x="5817409" y="5310882"/>
              <a:ext cx="859925" cy="40390"/>
            </a:xfrm>
            <a:custGeom>
              <a:avLst/>
              <a:gdLst>
                <a:gd name="connsiteX0" fmla="*/ 0 w 859925"/>
                <a:gd name="connsiteY0" fmla="*/ 20195 h 40390"/>
                <a:gd name="connsiteX1" fmla="*/ 859925 w 859925"/>
                <a:gd name="connsiteY1" fmla="*/ 20195 h 4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9925" h="40390">
                  <a:moveTo>
                    <a:pt x="0" y="20195"/>
                  </a:moveTo>
                  <a:lnTo>
                    <a:pt x="859925" y="2019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164" tIns="-1304" rIns="421164" bIns="-130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18FE1F-9C53-44A1-B7B6-60763970346A}"/>
                </a:ext>
              </a:extLst>
            </p:cNvPr>
            <p:cNvSpPr/>
            <p:nvPr/>
          </p:nvSpPr>
          <p:spPr>
            <a:xfrm>
              <a:off x="6596505" y="5145601"/>
              <a:ext cx="1745682" cy="872841"/>
            </a:xfrm>
            <a:custGeom>
              <a:avLst/>
              <a:gdLst>
                <a:gd name="connsiteX0" fmla="*/ 0 w 1745682"/>
                <a:gd name="connsiteY0" fmla="*/ 87284 h 872841"/>
                <a:gd name="connsiteX1" fmla="*/ 87284 w 1745682"/>
                <a:gd name="connsiteY1" fmla="*/ 0 h 872841"/>
                <a:gd name="connsiteX2" fmla="*/ 1658398 w 1745682"/>
                <a:gd name="connsiteY2" fmla="*/ 0 h 872841"/>
                <a:gd name="connsiteX3" fmla="*/ 1745682 w 1745682"/>
                <a:gd name="connsiteY3" fmla="*/ 87284 h 872841"/>
                <a:gd name="connsiteX4" fmla="*/ 1745682 w 1745682"/>
                <a:gd name="connsiteY4" fmla="*/ 785557 h 872841"/>
                <a:gd name="connsiteX5" fmla="*/ 1658398 w 1745682"/>
                <a:gd name="connsiteY5" fmla="*/ 872841 h 872841"/>
                <a:gd name="connsiteX6" fmla="*/ 87284 w 1745682"/>
                <a:gd name="connsiteY6" fmla="*/ 872841 h 872841"/>
                <a:gd name="connsiteX7" fmla="*/ 0 w 1745682"/>
                <a:gd name="connsiteY7" fmla="*/ 785557 h 872841"/>
                <a:gd name="connsiteX8" fmla="*/ 0 w 1745682"/>
                <a:gd name="connsiteY8" fmla="*/ 87284 h 87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5682" h="872841">
                  <a:moveTo>
                    <a:pt x="0" y="87284"/>
                  </a:moveTo>
                  <a:cubicBezTo>
                    <a:pt x="0" y="39078"/>
                    <a:pt x="39078" y="0"/>
                    <a:pt x="87284" y="0"/>
                  </a:cubicBezTo>
                  <a:lnTo>
                    <a:pt x="1658398" y="0"/>
                  </a:lnTo>
                  <a:cubicBezTo>
                    <a:pt x="1706604" y="0"/>
                    <a:pt x="1745682" y="39078"/>
                    <a:pt x="1745682" y="87284"/>
                  </a:cubicBezTo>
                  <a:lnTo>
                    <a:pt x="1745682" y="785557"/>
                  </a:lnTo>
                  <a:cubicBezTo>
                    <a:pt x="1745682" y="833763"/>
                    <a:pt x="1706604" y="872841"/>
                    <a:pt x="1658398" y="872841"/>
                  </a:cubicBezTo>
                  <a:lnTo>
                    <a:pt x="87284" y="872841"/>
                  </a:lnTo>
                  <a:cubicBezTo>
                    <a:pt x="39078" y="872841"/>
                    <a:pt x="0" y="833763"/>
                    <a:pt x="0" y="785557"/>
                  </a:cubicBezTo>
                  <a:lnTo>
                    <a:pt x="0" y="87284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5725" tIns="35725" rIns="35725" bIns="3572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/>
                <a:t>Δεν υπάρχει καταχρηστική υπερτιμολόγηση</a:t>
              </a:r>
              <a:endParaRPr lang="en-US" sz="16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3603486-412E-43C8-9F4C-97FEE7AA895C}"/>
                </a:ext>
              </a:extLst>
            </p:cNvPr>
            <p:cNvSpPr/>
            <p:nvPr/>
          </p:nvSpPr>
          <p:spPr>
            <a:xfrm>
              <a:off x="1662665" y="5148449"/>
              <a:ext cx="1745682" cy="872841"/>
            </a:xfrm>
            <a:custGeom>
              <a:avLst/>
              <a:gdLst>
                <a:gd name="connsiteX0" fmla="*/ 0 w 1745682"/>
                <a:gd name="connsiteY0" fmla="*/ 87284 h 872841"/>
                <a:gd name="connsiteX1" fmla="*/ 87284 w 1745682"/>
                <a:gd name="connsiteY1" fmla="*/ 0 h 872841"/>
                <a:gd name="connsiteX2" fmla="*/ 1658398 w 1745682"/>
                <a:gd name="connsiteY2" fmla="*/ 0 h 872841"/>
                <a:gd name="connsiteX3" fmla="*/ 1745682 w 1745682"/>
                <a:gd name="connsiteY3" fmla="*/ 87284 h 872841"/>
                <a:gd name="connsiteX4" fmla="*/ 1745682 w 1745682"/>
                <a:gd name="connsiteY4" fmla="*/ 785557 h 872841"/>
                <a:gd name="connsiteX5" fmla="*/ 1658398 w 1745682"/>
                <a:gd name="connsiteY5" fmla="*/ 872841 h 872841"/>
                <a:gd name="connsiteX6" fmla="*/ 87284 w 1745682"/>
                <a:gd name="connsiteY6" fmla="*/ 872841 h 872841"/>
                <a:gd name="connsiteX7" fmla="*/ 0 w 1745682"/>
                <a:gd name="connsiteY7" fmla="*/ 785557 h 872841"/>
                <a:gd name="connsiteX8" fmla="*/ 0 w 1745682"/>
                <a:gd name="connsiteY8" fmla="*/ 87284 h 87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5682" h="872841">
                  <a:moveTo>
                    <a:pt x="0" y="87284"/>
                  </a:moveTo>
                  <a:cubicBezTo>
                    <a:pt x="0" y="39078"/>
                    <a:pt x="39078" y="0"/>
                    <a:pt x="87284" y="0"/>
                  </a:cubicBezTo>
                  <a:lnTo>
                    <a:pt x="1658398" y="0"/>
                  </a:lnTo>
                  <a:cubicBezTo>
                    <a:pt x="1706604" y="0"/>
                    <a:pt x="1745682" y="39078"/>
                    <a:pt x="1745682" y="87284"/>
                  </a:cubicBezTo>
                  <a:lnTo>
                    <a:pt x="1745682" y="785557"/>
                  </a:lnTo>
                  <a:cubicBezTo>
                    <a:pt x="1745682" y="833763"/>
                    <a:pt x="1706604" y="872841"/>
                    <a:pt x="1658398" y="872841"/>
                  </a:cubicBezTo>
                  <a:lnTo>
                    <a:pt x="87284" y="872841"/>
                  </a:lnTo>
                  <a:cubicBezTo>
                    <a:pt x="39078" y="872841"/>
                    <a:pt x="0" y="833763"/>
                    <a:pt x="0" y="785557"/>
                  </a:cubicBezTo>
                  <a:lnTo>
                    <a:pt x="0" y="87284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5725" tIns="35725" rIns="35725" bIns="3572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dirty="0"/>
                <a:t>Δεν υπάρχει καταχρηστική υπερτιμολόγηση</a:t>
              </a:r>
              <a:endParaRPr lang="en-US" sz="16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4B12EB-E7DE-48FE-8BBF-6B81DD7812A2}"/>
                </a:ext>
              </a:extLst>
            </p:cNvPr>
            <p:cNvSpPr/>
            <p:nvPr/>
          </p:nvSpPr>
          <p:spPr>
            <a:xfrm>
              <a:off x="3462922" y="3680503"/>
              <a:ext cx="864096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ΝΑΙ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FA1301-7111-4BC3-B022-343A716BE3B3}"/>
                </a:ext>
              </a:extLst>
            </p:cNvPr>
            <p:cNvSpPr/>
            <p:nvPr/>
          </p:nvSpPr>
          <p:spPr>
            <a:xfrm>
              <a:off x="5873414" y="2195752"/>
              <a:ext cx="864096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ΝΑΙ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1A6514-A22D-498F-907A-3FBB973A4C39}"/>
                </a:ext>
              </a:extLst>
            </p:cNvPr>
            <p:cNvSpPr/>
            <p:nvPr/>
          </p:nvSpPr>
          <p:spPr>
            <a:xfrm>
              <a:off x="5857724" y="3331625"/>
              <a:ext cx="864096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ΟΧΙ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BC278F-82B0-43D6-9BC5-1AFC24E5A556}"/>
                </a:ext>
              </a:extLst>
            </p:cNvPr>
            <p:cNvSpPr/>
            <p:nvPr/>
          </p:nvSpPr>
          <p:spPr>
            <a:xfrm>
              <a:off x="5900148" y="4087641"/>
              <a:ext cx="864096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ΝΑΙ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4D47BC-63D1-49DB-8489-F45063EB6C8B}"/>
                </a:ext>
              </a:extLst>
            </p:cNvPr>
            <p:cNvSpPr/>
            <p:nvPr/>
          </p:nvSpPr>
          <p:spPr>
            <a:xfrm>
              <a:off x="5900148" y="5373216"/>
              <a:ext cx="864096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ΟΧΙ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AA59B1C-7151-4FB3-8A82-422FAC2EC0EF}"/>
                </a:ext>
              </a:extLst>
            </p:cNvPr>
            <p:cNvSpPr/>
            <p:nvPr/>
          </p:nvSpPr>
          <p:spPr>
            <a:xfrm>
              <a:off x="2360712" y="4512980"/>
              <a:ext cx="864096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ΟΧΙ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C288A44-281B-42D7-A686-4E7504807163}"/>
                </a:ext>
              </a:extLst>
            </p:cNvPr>
            <p:cNvCxnSpPr/>
            <p:nvPr/>
          </p:nvCxnSpPr>
          <p:spPr>
            <a:xfrm>
              <a:off x="1007782" y="1870745"/>
              <a:ext cx="2993897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5DD8601-64ED-43FE-82CC-91BC2F71AF6B}"/>
                </a:ext>
              </a:extLst>
            </p:cNvPr>
            <p:cNvCxnSpPr>
              <a:cxnSpLocks/>
            </p:cNvCxnSpPr>
            <p:nvPr/>
          </p:nvCxnSpPr>
          <p:spPr>
            <a:xfrm>
              <a:off x="4088904" y="1870745"/>
              <a:ext cx="4248472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7145C7C-DAFF-4F20-BFAC-3D10C12E1C9F}"/>
                </a:ext>
              </a:extLst>
            </p:cNvPr>
            <p:cNvSpPr/>
            <p:nvPr/>
          </p:nvSpPr>
          <p:spPr>
            <a:xfrm>
              <a:off x="5713708" y="1265918"/>
              <a:ext cx="115212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ΣΤΑΔΙΟ 2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0DFC984-7999-4C6E-9AD3-B37D168CDF7F}"/>
                </a:ext>
              </a:extLst>
            </p:cNvPr>
            <p:cNvSpPr/>
            <p:nvPr/>
          </p:nvSpPr>
          <p:spPr>
            <a:xfrm>
              <a:off x="1928663" y="1340385"/>
              <a:ext cx="115212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ΣΤΑΔΙΟ 1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4C9BAC-E3F0-447D-9D7A-1FA1A4A5FDE1}"/>
                </a:ext>
              </a:extLst>
            </p:cNvPr>
            <p:cNvCxnSpPr>
              <a:cxnSpLocks/>
            </p:cNvCxnSpPr>
            <p:nvPr/>
          </p:nvCxnSpPr>
          <p:spPr>
            <a:xfrm>
              <a:off x="2504727" y="4581128"/>
              <a:ext cx="0" cy="5799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8787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6B3F-2BBE-41DB-9094-0309E93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Υπερβολική τιμολόγηση</a:t>
            </a:r>
            <a:br>
              <a:rPr lang="en-US" b="1" dirty="0"/>
            </a:br>
            <a:r>
              <a:rPr lang="el-GR" sz="2700" dirty="0"/>
              <a:t>Τεστ </a:t>
            </a:r>
            <a:r>
              <a:rPr lang="en-US" sz="2700" dirty="0"/>
              <a:t>United Brands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C97CF-015F-43A9-90BE-10ECFB612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sz="2600" b="1" dirty="0"/>
              <a:t>Μη εύλογες τιμές από μόνες τους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Διαφορά τιμής και οικονομικής αξίας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Οικονομική αξία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στοιχεία πέραν του κόστους και εύλογου κέρδους π.χ. ζήτηση, θέση, αξία για αγορές επόμενου σταδίου</a:t>
            </a:r>
            <a:endParaRPr lang="el-GR" dirty="0"/>
          </a:p>
          <a:p>
            <a:pPr lvl="1">
              <a:lnSpc>
                <a:spcPct val="120000"/>
              </a:lnSpc>
            </a:pPr>
            <a:r>
              <a:rPr lang="el-GR" b="1" u="sng" dirty="0">
                <a:solidFill>
                  <a:schemeClr val="accent2"/>
                </a:solidFill>
              </a:rPr>
              <a:t>Υπόθεση </a:t>
            </a:r>
            <a:r>
              <a:rPr lang="en-US" b="1" u="sng" dirty="0">
                <a:solidFill>
                  <a:schemeClr val="accent2"/>
                </a:solidFill>
              </a:rPr>
              <a:t>Merci </a:t>
            </a:r>
            <a:r>
              <a:rPr lang="en-US" b="1" u="sng" dirty="0" err="1">
                <a:solidFill>
                  <a:schemeClr val="accent2"/>
                </a:solidFill>
              </a:rPr>
              <a:t>convenzionaliporto</a:t>
            </a:r>
            <a:r>
              <a:rPr lang="en-US" b="1" u="sng" dirty="0">
                <a:solidFill>
                  <a:schemeClr val="accent2"/>
                </a:solidFill>
              </a:rPr>
              <a:t> di Genova </a:t>
            </a:r>
            <a:r>
              <a:rPr lang="en-US" b="1" u="sng" dirty="0" err="1">
                <a:solidFill>
                  <a:schemeClr val="accent2"/>
                </a:solidFill>
              </a:rPr>
              <a:t>SpA</a:t>
            </a:r>
            <a:r>
              <a:rPr lang="en-US" b="1" u="sng" dirty="0">
                <a:solidFill>
                  <a:schemeClr val="accent2"/>
                </a:solidFill>
              </a:rPr>
              <a:t> v. </a:t>
            </a:r>
            <a:r>
              <a:rPr lang="en-US" b="1" u="sng" dirty="0" err="1">
                <a:solidFill>
                  <a:schemeClr val="accent2"/>
                </a:solidFill>
              </a:rPr>
              <a:t>Siderurgica</a:t>
            </a:r>
            <a:r>
              <a:rPr lang="en-US" b="1" u="sng" dirty="0">
                <a:solidFill>
                  <a:schemeClr val="accent2"/>
                </a:solidFill>
              </a:rPr>
              <a:t> </a:t>
            </a:r>
            <a:r>
              <a:rPr lang="en-US" b="1" u="sng" dirty="0" err="1">
                <a:solidFill>
                  <a:schemeClr val="accent2"/>
                </a:solidFill>
              </a:rPr>
              <a:t>Gabrielli</a:t>
            </a:r>
            <a:r>
              <a:rPr lang="en-US" b="1" u="sng" dirty="0">
                <a:solidFill>
                  <a:schemeClr val="accent2"/>
                </a:solidFill>
              </a:rPr>
              <a:t> </a:t>
            </a:r>
            <a:r>
              <a:rPr lang="en-US" b="1" u="sng" dirty="0" err="1">
                <a:solidFill>
                  <a:schemeClr val="accent2"/>
                </a:solidFill>
              </a:rPr>
              <a:t>SpA</a:t>
            </a:r>
            <a:r>
              <a:rPr lang="el-GR" b="1" u="sng" dirty="0">
                <a:solidFill>
                  <a:schemeClr val="accent2"/>
                </a:solidFill>
              </a:rPr>
              <a:t> (</a:t>
            </a:r>
            <a:r>
              <a:rPr lang="en-US" b="1" u="sng" dirty="0">
                <a:solidFill>
                  <a:schemeClr val="accent2"/>
                </a:solidFill>
              </a:rPr>
              <a:t>C-179/90</a:t>
            </a:r>
            <a:r>
              <a:rPr lang="el-GR" b="1" u="sng" dirty="0">
                <a:solidFill>
                  <a:schemeClr val="accent2"/>
                </a:solidFill>
              </a:rPr>
              <a:t>)</a:t>
            </a:r>
            <a:endParaRPr lang="en-US" b="1" u="sng" dirty="0">
              <a:solidFill>
                <a:schemeClr val="accent2"/>
              </a:solidFill>
            </a:endParaRPr>
          </a:p>
          <a:p>
            <a:pPr lvl="2">
              <a:lnSpc>
                <a:spcPct val="120000"/>
              </a:lnSpc>
            </a:pPr>
            <a:r>
              <a:rPr lang="el-GR" sz="2100" dirty="0"/>
              <a:t>Μία τιμή μπορεί να κριθεί ως μη εύλογη από μόνη της όταν</a:t>
            </a:r>
            <a:r>
              <a:rPr lang="en-US" sz="2100" dirty="0"/>
              <a:t> </a:t>
            </a:r>
            <a:r>
              <a:rPr lang="el-GR" sz="2100" dirty="0"/>
              <a:t>οι πελάτες της δεσπόζουσας επιχείρησης δεν λαμβάνουν κάποιο προϊόν / υπηρεσία ως αντιπαροχή για την τιμή που πληρώνουν σε αυτήν </a:t>
            </a:r>
          </a:p>
          <a:p>
            <a:pPr lvl="1">
              <a:lnSpc>
                <a:spcPct val="120000"/>
              </a:lnSpc>
            </a:pPr>
            <a:r>
              <a:rPr lang="el-GR" b="1" u="sng" dirty="0">
                <a:solidFill>
                  <a:schemeClr val="accent2"/>
                </a:solidFill>
              </a:rPr>
              <a:t>Υπόθεση </a:t>
            </a:r>
            <a:r>
              <a:rPr lang="en-US" b="1" u="sng" dirty="0">
                <a:solidFill>
                  <a:schemeClr val="accent2"/>
                </a:solidFill>
              </a:rPr>
              <a:t>Der Gr</a:t>
            </a:r>
            <a:r>
              <a:rPr lang="el-GR" b="1" u="sng" dirty="0">
                <a:solidFill>
                  <a:schemeClr val="accent2"/>
                </a:solidFill>
              </a:rPr>
              <a:t>ü</a:t>
            </a:r>
            <a:r>
              <a:rPr lang="en-US" b="1" u="sng" dirty="0">
                <a:solidFill>
                  <a:schemeClr val="accent2"/>
                </a:solidFill>
              </a:rPr>
              <a:t>ne </a:t>
            </a:r>
            <a:r>
              <a:rPr lang="en-US" b="1" u="sng" dirty="0" err="1">
                <a:solidFill>
                  <a:schemeClr val="accent2"/>
                </a:solidFill>
              </a:rPr>
              <a:t>Punkt</a:t>
            </a:r>
            <a:r>
              <a:rPr lang="el-GR" b="1" u="sng" dirty="0">
                <a:solidFill>
                  <a:schemeClr val="accent2"/>
                </a:solidFill>
              </a:rPr>
              <a:t> - </a:t>
            </a:r>
            <a:r>
              <a:rPr lang="en-US" b="1" u="sng" dirty="0" err="1">
                <a:solidFill>
                  <a:schemeClr val="accent2"/>
                </a:solidFill>
              </a:rPr>
              <a:t>Duales</a:t>
            </a:r>
            <a:r>
              <a:rPr lang="en-US" b="1" u="sng" dirty="0">
                <a:solidFill>
                  <a:schemeClr val="accent2"/>
                </a:solidFill>
              </a:rPr>
              <a:t> System Deutschland GmbH v</a:t>
            </a:r>
            <a:r>
              <a:rPr lang="el-GR" b="1" u="sng" dirty="0">
                <a:solidFill>
                  <a:schemeClr val="accent2"/>
                </a:solidFill>
              </a:rPr>
              <a:t>. Επιτροπής των Ευρωπαϊκών Κοινοτήτων (</a:t>
            </a:r>
            <a:r>
              <a:rPr lang="en-US" b="1" u="sng" dirty="0">
                <a:solidFill>
                  <a:schemeClr val="accent2"/>
                </a:solidFill>
              </a:rPr>
              <a:t>C</a:t>
            </a:r>
            <a:r>
              <a:rPr lang="el-GR" b="1" u="sng" dirty="0">
                <a:solidFill>
                  <a:schemeClr val="accent2"/>
                </a:solidFill>
              </a:rPr>
              <a:t>-385/07</a:t>
            </a:r>
            <a:r>
              <a:rPr lang="en-US" b="1" u="sng" dirty="0">
                <a:solidFill>
                  <a:schemeClr val="accent2"/>
                </a:solidFill>
              </a:rPr>
              <a:t>)</a:t>
            </a:r>
            <a:endParaRPr lang="el-GR" b="1" u="sng" dirty="0">
              <a:solidFill>
                <a:schemeClr val="accent2"/>
              </a:solidFill>
            </a:endParaRPr>
          </a:p>
          <a:p>
            <a:pPr lvl="2">
              <a:lnSpc>
                <a:spcPct val="120000"/>
              </a:lnSpc>
            </a:pPr>
            <a:r>
              <a:rPr lang="el-GR" sz="2100" dirty="0"/>
              <a:t>Μία τιμή μπορεί να κριθεί ως μη εύλογη από μόνη της όταν</a:t>
            </a:r>
            <a:r>
              <a:rPr lang="en-US" sz="2100" dirty="0"/>
              <a:t> </a:t>
            </a:r>
            <a:r>
              <a:rPr lang="el-GR" sz="2100" dirty="0"/>
              <a:t>η δεσπόζουσα επιχείρηση απαιτεί να καταβληθεί τιμή από τους πελάτες της για ένα προϊόν / υπηρεσία που δεν ζήτησαν να λάβουν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1CBFA-0B66-4B29-A13B-CE7247AC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EB7B-8B33-424F-98E6-D0712D5C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Υπερβολική τιμολόγηση</a:t>
            </a:r>
            <a:br>
              <a:rPr lang="en-US" b="1" dirty="0"/>
            </a:br>
            <a:r>
              <a:rPr lang="el-GR" sz="2700" dirty="0"/>
              <a:t>Τεστ </a:t>
            </a:r>
            <a:r>
              <a:rPr lang="en-US" sz="2700" dirty="0"/>
              <a:t>United Brands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1885-3B41-418C-9C4E-DD12E2515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l-GR" sz="4600" b="1" dirty="0"/>
              <a:t>Σύγκριση με ανταγωνιστικά προϊόντα </a:t>
            </a:r>
          </a:p>
          <a:p>
            <a:pPr lvl="1">
              <a:lnSpc>
                <a:spcPct val="120000"/>
              </a:lnSpc>
            </a:pPr>
            <a:r>
              <a:rPr lang="el-GR" sz="4400" dirty="0"/>
              <a:t>Δεν υπάρχει συγκεκριμένο ποσοστό απόκλισης στις τιμές χρέωσης μεταξύ των ανταγωνιστικών προϊόντων </a:t>
            </a:r>
          </a:p>
          <a:p>
            <a:pPr lvl="1">
              <a:lnSpc>
                <a:spcPct val="120000"/>
              </a:lnSpc>
            </a:pPr>
            <a:r>
              <a:rPr lang="el-GR" sz="4400" dirty="0"/>
              <a:t>Διαφορές στις τιμές μεταξύ γεωγραφικών περιοχών </a:t>
            </a:r>
            <a:r>
              <a:rPr lang="el-GR" sz="4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4400" dirty="0">
                <a:sym typeface="Wingdings" panose="05000000000000000000" pitchFamily="2" charset="2"/>
              </a:rPr>
              <a:t> δεν συνεπάγονται κατ’ ανάγκην υπερβολική τιμολόγηση</a:t>
            </a:r>
            <a:r>
              <a:rPr lang="en-US" sz="4400" dirty="0">
                <a:sym typeface="Wingdings" panose="05000000000000000000" pitchFamily="2" charset="2"/>
              </a:rPr>
              <a:t> </a:t>
            </a:r>
            <a:endParaRPr lang="el-GR" sz="4400" dirty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l-GR" sz="4400" b="1" u="sng" dirty="0">
                <a:solidFill>
                  <a:schemeClr val="accent2"/>
                </a:solidFill>
                <a:sym typeface="Wingdings" panose="05000000000000000000" pitchFamily="2" charset="2"/>
              </a:rPr>
              <a:t>Υπόθεση </a:t>
            </a:r>
            <a:r>
              <a:rPr lang="lv-LV" sz="4400" b="1" u="sng" dirty="0">
                <a:solidFill>
                  <a:schemeClr val="accent2"/>
                </a:solidFill>
                <a:sym typeface="Wingdings" panose="05000000000000000000" pitchFamily="2" charset="2"/>
              </a:rPr>
              <a:t>C</a:t>
            </a:r>
            <a:r>
              <a:rPr lang="en-US" sz="4400" b="1" u="sng" dirty="0">
                <a:solidFill>
                  <a:schemeClr val="accent2"/>
                </a:solidFill>
                <a:sym typeface="Wingdings" panose="05000000000000000000" pitchFamily="2" charset="2"/>
              </a:rPr>
              <a:t>-</a:t>
            </a:r>
            <a:r>
              <a:rPr lang="lv-LV" sz="4400" b="1" u="sng" dirty="0">
                <a:solidFill>
                  <a:schemeClr val="accent2"/>
                </a:solidFill>
                <a:sym typeface="Wingdings" panose="05000000000000000000" pitchFamily="2" charset="2"/>
              </a:rPr>
              <a:t> 177/16, Biedrība ‘Autortiesību un komunicēšanās konsultāciju aģentūra – Latvijas Autoru apvienība’ v. Konkurences padome</a:t>
            </a:r>
            <a:endParaRPr lang="el-GR" sz="4400" b="1" u="sng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lvl="2">
              <a:lnSpc>
                <a:spcPct val="120000"/>
              </a:lnSpc>
            </a:pPr>
            <a:r>
              <a:rPr lang="el-GR" sz="4000" dirty="0"/>
              <a:t>Οι τιμές μπορεί να διαφέρουν για αντικειμενικούς λόγους</a:t>
            </a:r>
            <a:r>
              <a:rPr lang="en-US" sz="4000" dirty="0"/>
              <a:t> </a:t>
            </a:r>
            <a:r>
              <a:rPr lang="el-GR" sz="4000" dirty="0"/>
              <a:t>(π.χ. φορολογία</a:t>
            </a:r>
            <a:r>
              <a:rPr lang="en-US" sz="4000" dirty="0"/>
              <a:t>, </a:t>
            </a:r>
            <a:r>
              <a:rPr lang="el-GR" sz="4000" dirty="0"/>
              <a:t>προτιμήσεις καταναλωτών, οικονομική αξία για αγοραστές, κουλτούρα, ιστορική / πολιτιστική κληρονομιά)</a:t>
            </a:r>
            <a:endParaRPr lang="el-GR" sz="40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2">
              <a:lnSpc>
                <a:spcPct val="120000"/>
              </a:lnSpc>
            </a:pPr>
            <a:r>
              <a:rPr lang="el-GR" sz="4000" dirty="0">
                <a:sym typeface="Wingdings" panose="05000000000000000000" pitchFamily="2" charset="2"/>
              </a:rPr>
              <a:t>Δεν υπάρχει υποχρέωση εφαρμογής ενιαίας / ομοιόμορφης τιμολόγησης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68912-10B2-4744-84BE-189301F8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85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D52C-6A23-47CF-AE01-7FA1FC91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Υπερβολική τιμολόγηση</a:t>
            </a:r>
            <a:br>
              <a:rPr lang="en-US" b="1" dirty="0"/>
            </a:br>
            <a:r>
              <a:rPr lang="el-GR" sz="2700" dirty="0"/>
              <a:t>Υπόθεση </a:t>
            </a:r>
            <a:r>
              <a:rPr lang="en-US" sz="2700" dirty="0"/>
              <a:t>United Brands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7C6E7-E696-4643-9ADA-BD7E06AAC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5715000" cy="4419600"/>
          </a:xfrm>
        </p:spPr>
        <p:txBody>
          <a:bodyPr>
            <a:noAutofit/>
          </a:bodyPr>
          <a:lstStyle/>
          <a:p>
            <a:r>
              <a:rPr lang="en-US" sz="1800" b="1" dirty="0"/>
              <a:t>United Brands Continentaal BV (UB) </a:t>
            </a: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l-GR" sz="1800" dirty="0"/>
              <a:t>Μεγαλύτερος προμηθευτής μπανανών παγκοσμίως και στην ΕΕ</a:t>
            </a:r>
          </a:p>
          <a:p>
            <a:r>
              <a:rPr lang="el-GR" sz="1800" b="1" dirty="0"/>
              <a:t>Αντικείμενο υπόθεσης </a:t>
            </a:r>
            <a:r>
              <a:rPr lang="el-GR" sz="1800" dirty="0"/>
              <a:t>(μεταξύ άλλων)</a:t>
            </a:r>
          </a:p>
          <a:p>
            <a:pPr lvl="1"/>
            <a:r>
              <a:rPr lang="el-GR" sz="1800" dirty="0"/>
              <a:t>υπερβολική τιμολόγηση (επιβολή τιμών σε ορισμένους διανομείς πιο πάνω από ότι σε άλλους/Ιρλανδίας, μέχρι και 138%)</a:t>
            </a:r>
          </a:p>
          <a:p>
            <a:r>
              <a:rPr lang="el-GR" sz="1800" b="1" dirty="0">
                <a:sym typeface="Wingdings" panose="05000000000000000000" pitchFamily="2" charset="2"/>
              </a:rPr>
              <a:t>Θεμελίωση δεσπόζουσας θέσης</a:t>
            </a:r>
            <a:r>
              <a:rPr lang="en-US" sz="1800" b="1" dirty="0">
                <a:sym typeface="Wingdings" panose="05000000000000000000" pitchFamily="2" charset="2"/>
              </a:rPr>
              <a:t> UB</a:t>
            </a:r>
          </a:p>
          <a:p>
            <a:pPr lvl="1"/>
            <a:r>
              <a:rPr lang="el-GR" sz="1800" dirty="0">
                <a:sym typeface="Wingdings" panose="05000000000000000000" pitchFamily="2" charset="2"/>
              </a:rPr>
              <a:t>μερίδιο αγοράς 45%</a:t>
            </a:r>
          </a:p>
          <a:p>
            <a:pPr lvl="1"/>
            <a:r>
              <a:rPr lang="el-GR" sz="1800" dirty="0">
                <a:sym typeface="Wingdings" panose="05000000000000000000" pitchFamily="2" charset="2"/>
              </a:rPr>
              <a:t>κατακερματισμένη αγορά (υπερδιπλάσιο μερίδιο αγοράς από τον αμέσως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l-GR" sz="1800" dirty="0">
                <a:sym typeface="Wingdings" panose="05000000000000000000" pitchFamily="2" charset="2"/>
              </a:rPr>
              <a:t>επόμενο μεγαλύτερο ανταγωνιστή)</a:t>
            </a:r>
            <a:endParaRPr lang="en-US" sz="1800" dirty="0">
              <a:sym typeface="Wingdings" panose="05000000000000000000" pitchFamily="2" charset="2"/>
            </a:endParaRPr>
          </a:p>
          <a:p>
            <a:pPr lvl="1"/>
            <a:r>
              <a:rPr lang="el-GR" sz="1800" dirty="0">
                <a:sym typeface="Wingdings" panose="05000000000000000000" pitchFamily="2" charset="2"/>
              </a:rPr>
              <a:t>κάθετα ολοκληρωμένη επιχείρηση </a:t>
            </a:r>
            <a:r>
              <a:rPr lang="en-US" sz="1800" dirty="0">
                <a:sym typeface="Wingdings" panose="05000000000000000000" pitchFamily="2" charset="2"/>
              </a:rPr>
              <a:t>(</a:t>
            </a:r>
            <a:r>
              <a:rPr lang="el-GR" sz="1800" dirty="0">
                <a:sym typeface="Wingdings" panose="05000000000000000000" pitchFamily="2" charset="2"/>
              </a:rPr>
              <a:t>παραγωγή, μεταφορά, ωρίμανση μπανανών)</a:t>
            </a:r>
          </a:p>
          <a:p>
            <a:pPr lvl="1"/>
            <a:r>
              <a:rPr lang="el-GR" sz="1800" dirty="0">
                <a:sym typeface="Wingdings" panose="05000000000000000000" pitchFamily="2" charset="2"/>
              </a:rPr>
              <a:t>ισχυρό εμπορικό σήμα </a:t>
            </a:r>
            <a:r>
              <a:rPr lang="en-US" sz="1800" dirty="0">
                <a:sym typeface="Wingdings" panose="05000000000000000000" pitchFamily="2" charset="2"/>
              </a:rPr>
              <a:t>Chiquita</a:t>
            </a: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l-GR" sz="18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sz="1800" dirty="0">
                <a:sym typeface="Wingdings" panose="05000000000000000000" pitchFamily="2" charset="2"/>
              </a:rPr>
              <a:t>το πιο γνωστό παγκοσμίως, έντονη διαφήμιση</a:t>
            </a:r>
            <a:endParaRPr lang="en-US" sz="1800" dirty="0">
              <a:sym typeface="Wingdings" panose="05000000000000000000" pitchFamily="2" charset="2"/>
            </a:endParaRPr>
          </a:p>
          <a:p>
            <a:endParaRPr lang="en-US" sz="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EEA15-8994-4758-9630-DE52201E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26</a:t>
            </a:fld>
            <a:endParaRPr lang="en-US"/>
          </a:p>
        </p:txBody>
      </p:sp>
      <p:pic>
        <p:nvPicPr>
          <p:cNvPr id="4100" name="Picture 4" descr="Vegan Fried Banana Recipe + 5 Ways to Use Chiquita Bananas | FoodByMaria">
            <a:extLst>
              <a:ext uri="{FF2B5EF4-FFF2-40B4-BE49-F238E27FC236}">
                <a16:creationId xmlns:a16="http://schemas.microsoft.com/office/drawing/2014/main" id="{768A7903-7E9E-4524-9A3B-B6C8A30AC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22" y="1901986"/>
            <a:ext cx="2807567" cy="420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350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41FC-FA2B-4D48-9EAD-A7690616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Υπερβολική τιμολόγηση</a:t>
            </a:r>
            <a:b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/>
              <a:t>Υπόθεση </a:t>
            </a:r>
            <a:r>
              <a:rPr lang="en-US" sz="2700" dirty="0"/>
              <a:t>United Brands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67000-8619-45FD-91DD-0AD83CA89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8000" b="1" dirty="0"/>
              <a:t>Αξιολόγηση τιμών της </a:t>
            </a:r>
            <a:r>
              <a:rPr lang="en-US" sz="8000" b="1" dirty="0"/>
              <a:t>UB </a:t>
            </a:r>
            <a:r>
              <a:rPr lang="el-GR" sz="8000" b="1" dirty="0"/>
              <a:t>από Ευρωπαϊκή Επιτροπή</a:t>
            </a:r>
          </a:p>
          <a:p>
            <a:pPr lvl="1">
              <a:lnSpc>
                <a:spcPct val="120000"/>
              </a:lnSpc>
            </a:pPr>
            <a:r>
              <a:rPr lang="el-GR" sz="8000" dirty="0"/>
              <a:t>Τιμές μπανανών </a:t>
            </a:r>
            <a:r>
              <a:rPr lang="en-US" sz="8000" dirty="0"/>
              <a:t>Chiquita</a:t>
            </a:r>
            <a:endParaRPr lang="el-GR" sz="8000" dirty="0"/>
          </a:p>
          <a:p>
            <a:pPr lvl="2">
              <a:lnSpc>
                <a:spcPct val="120000"/>
              </a:lnSpc>
            </a:pPr>
            <a:r>
              <a:rPr lang="el-GR" sz="8000" dirty="0"/>
              <a:t>Οι τιμές στη Γερμανία, Δανία και </a:t>
            </a:r>
            <a:r>
              <a:rPr lang="en-US" sz="8000" dirty="0"/>
              <a:t>BENELUX </a:t>
            </a:r>
            <a:r>
              <a:rPr lang="el-GR" sz="8000" dirty="0"/>
              <a:t>ήταν υπερδιπλάσιες από τις τιμές στην Ιρλανδία</a:t>
            </a:r>
          </a:p>
          <a:p>
            <a:pPr lvl="2">
              <a:lnSpc>
                <a:spcPct val="120000"/>
              </a:lnSpc>
            </a:pPr>
            <a:r>
              <a:rPr lang="el-GR" sz="8000" dirty="0"/>
              <a:t>20-40% πιο πάνω από τις τιμές των μη επώνυμων μπανανών</a:t>
            </a:r>
            <a:r>
              <a:rPr lang="en-US" sz="8000" dirty="0"/>
              <a:t> </a:t>
            </a:r>
            <a:r>
              <a:rPr lang="el-GR" sz="8000" dirty="0"/>
              <a:t>στην Δανία, Γερμανία, Βέλγιο και Λουξεμβούργο </a:t>
            </a:r>
            <a:endParaRPr lang="en-US" sz="8000" dirty="0"/>
          </a:p>
          <a:p>
            <a:pPr lvl="2">
              <a:lnSpc>
                <a:spcPct val="120000"/>
              </a:lnSpc>
            </a:pPr>
            <a:r>
              <a:rPr lang="el-GR" sz="8000" dirty="0"/>
              <a:t>7% πιο πάνω από τις ανταγωνιστικές επώνυμες μπανάνες</a:t>
            </a:r>
          </a:p>
          <a:p>
            <a:pPr lvl="1">
              <a:lnSpc>
                <a:spcPct val="120000"/>
              </a:lnSpc>
            </a:pPr>
            <a:r>
              <a:rPr lang="el-GR" sz="8000" dirty="0"/>
              <a:t>Η Ιρλανδία σημείο αναφοράς λόγω κερδών της </a:t>
            </a:r>
            <a:r>
              <a:rPr lang="en-US" sz="8000" dirty="0"/>
              <a:t>UB </a:t>
            </a:r>
            <a:r>
              <a:rPr lang="el-GR" sz="80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sz="8000" dirty="0">
                <a:sym typeface="Wingdings" panose="05000000000000000000" pitchFamily="2" charset="2"/>
              </a:rPr>
              <a:t>αμφισβητήθηκε από την </a:t>
            </a:r>
            <a:r>
              <a:rPr lang="en-US" sz="8000" dirty="0">
                <a:sym typeface="Wingdings" panose="05000000000000000000" pitchFamily="2" charset="2"/>
              </a:rPr>
              <a:t>UB</a:t>
            </a:r>
            <a:endParaRPr lang="el-GR" sz="8000" dirty="0"/>
          </a:p>
          <a:p>
            <a:pPr lvl="1">
              <a:lnSpc>
                <a:spcPct val="120000"/>
              </a:lnSpc>
            </a:pPr>
            <a:r>
              <a:rPr lang="el-GR" sz="8000" dirty="0"/>
              <a:t>Η Ευρωπαϊκή Επιτροπή διέταξε την </a:t>
            </a:r>
            <a:r>
              <a:rPr lang="en-US" sz="8000" dirty="0"/>
              <a:t>U</a:t>
            </a:r>
            <a:r>
              <a:rPr lang="el-GR" sz="8000" dirty="0"/>
              <a:t>Β να μειώσει τις τιμές της κατά 15%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29D07-3C90-4181-ADE1-39E4FAB0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6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D02C-9B16-4991-9728-B4F58311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Υπερβολική τιμολόγηση</a:t>
            </a:r>
            <a:b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/>
              <a:t>Υπόθεση </a:t>
            </a:r>
            <a:r>
              <a:rPr lang="en-US" sz="2700" dirty="0"/>
              <a:t>United Brands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B530-4A4D-4187-B51B-F5D06FE69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8000" b="1" dirty="0"/>
              <a:t>Απόφαση ΔΕΕ </a:t>
            </a:r>
          </a:p>
          <a:p>
            <a:pPr lvl="1">
              <a:lnSpc>
                <a:spcPct val="120000"/>
              </a:lnSpc>
            </a:pPr>
            <a:r>
              <a:rPr lang="el-GR" sz="7200" dirty="0"/>
              <a:t>Η Ευρωπαϊκή Επιτροπή απέτυχε να αναλύσει το κόστος παραγωγής μπανανών </a:t>
            </a:r>
            <a:r>
              <a:rPr lang="el-GR" sz="7200" dirty="0">
                <a:solidFill>
                  <a:srgbClr val="AD0F0F"/>
                </a:solidFill>
                <a:sym typeface="Wingdings" panose="05000000000000000000" pitchFamily="2" charset="2"/>
              </a:rPr>
              <a:t></a:t>
            </a:r>
            <a:r>
              <a:rPr lang="el-GR" sz="7200" dirty="0">
                <a:sym typeface="Wingdings" panose="05000000000000000000" pitchFamily="2" charset="2"/>
              </a:rPr>
              <a:t> οι γεωγραφικές συγκρίσεις τιμών είναι ανεπαρκείς</a:t>
            </a:r>
          </a:p>
          <a:p>
            <a:pPr lvl="2">
              <a:lnSpc>
                <a:spcPct val="120000"/>
              </a:lnSpc>
            </a:pPr>
            <a:r>
              <a:rPr lang="el-GR" sz="7200" b="1" dirty="0">
                <a:sym typeface="Wingdings" panose="05000000000000000000" pitchFamily="2" charset="2"/>
              </a:rPr>
              <a:t>Η διαφορά 7% στις τιμές δεν μπορεί αυτομάτως να θεωρηθεί ως υπερβολική και ως εκ τούτου μη εύλογη/αθέμιτη</a:t>
            </a:r>
            <a:endParaRPr lang="en-US" sz="7200" b="1" dirty="0">
              <a:sym typeface="Wingdings" panose="05000000000000000000" pitchFamily="2" charset="2"/>
            </a:endParaRPr>
          </a:p>
          <a:p>
            <a:pPr lvl="2">
              <a:lnSpc>
                <a:spcPct val="120000"/>
              </a:lnSpc>
            </a:pPr>
            <a:r>
              <a:rPr lang="el-GR" sz="7200" dirty="0">
                <a:sym typeface="Wingdings" panose="05000000000000000000" pitchFamily="2" charset="2"/>
              </a:rPr>
              <a:t>Πρέπει πρώτα να συλλεγούν/εξεταστούν τα κόστη της δεσπόζουσας επιχείρησης και συγκριθούν με τις τιμές της</a:t>
            </a:r>
          </a:p>
          <a:p>
            <a:pPr lvl="2">
              <a:lnSpc>
                <a:spcPct val="120000"/>
              </a:lnSpc>
            </a:pPr>
            <a:r>
              <a:rPr lang="el-GR" sz="7200" b="1" dirty="0">
                <a:sym typeface="Wingdings" panose="05000000000000000000" pitchFamily="2" charset="2"/>
              </a:rPr>
              <a:t>Μόνον όταν είναι ανέφικτο να γίνει αυτό μπορεί να εξεταστούν οι τιμές άλλων προϊόντων αναφοράς</a:t>
            </a:r>
          </a:p>
          <a:p>
            <a:pPr lvl="2">
              <a:lnSpc>
                <a:spcPct val="120000"/>
              </a:lnSpc>
            </a:pPr>
            <a:r>
              <a:rPr lang="el-GR" sz="7200" dirty="0">
                <a:sym typeface="Wingdings" panose="05000000000000000000" pitchFamily="2" charset="2"/>
              </a:rPr>
              <a:t>Η </a:t>
            </a:r>
            <a:r>
              <a:rPr lang="en-US" sz="7200" dirty="0">
                <a:sym typeface="Wingdings" panose="05000000000000000000" pitchFamily="2" charset="2"/>
              </a:rPr>
              <a:t>UB </a:t>
            </a:r>
            <a:r>
              <a:rPr lang="el-GR" sz="7200" dirty="0">
                <a:sym typeface="Wingdings" panose="05000000000000000000" pitchFamily="2" charset="2"/>
              </a:rPr>
              <a:t>υπέβαλε στοιχεία που έδειχναν ότι οι τιμές της στην Ιρλανδία οδηγούσαν σε ζημίες</a:t>
            </a:r>
            <a:r>
              <a:rPr lang="en-US" sz="7200" dirty="0">
                <a:sym typeface="Wingdings" panose="05000000000000000000" pitchFamily="2" charset="2"/>
              </a:rPr>
              <a:t> </a:t>
            </a:r>
            <a:r>
              <a:rPr lang="en-US" sz="7200" dirty="0">
                <a:solidFill>
                  <a:srgbClr val="A90F0F"/>
                </a:solidFill>
                <a:sym typeface="Wingdings" panose="05000000000000000000" pitchFamily="2" charset="2"/>
              </a:rPr>
              <a:t></a:t>
            </a:r>
            <a:r>
              <a:rPr lang="en-US" sz="7200" dirty="0">
                <a:sym typeface="Wingdings" panose="05000000000000000000" pitchFamily="2" charset="2"/>
              </a:rPr>
              <a:t> </a:t>
            </a:r>
            <a:r>
              <a:rPr lang="el-GR" sz="7200" dirty="0">
                <a:sym typeface="Wingdings" panose="05000000000000000000" pitchFamily="2" charset="2"/>
              </a:rPr>
              <a:t>η Ευρωπαϊκή Επιτροπή απέτυχε να τα λάβει υπόψη της </a:t>
            </a:r>
            <a:endParaRPr lang="el-GR" sz="7200" dirty="0">
              <a:solidFill>
                <a:srgbClr val="A90F0F"/>
              </a:solidFill>
              <a:sym typeface="Wingdings" panose="05000000000000000000" pitchFamily="2" charset="2"/>
            </a:endParaRPr>
          </a:p>
          <a:p>
            <a:pPr lvl="2">
              <a:lnSpc>
                <a:spcPct val="120000"/>
              </a:lnSpc>
            </a:pPr>
            <a:r>
              <a:rPr lang="el-GR" sz="7200" dirty="0">
                <a:sym typeface="Wingdings" panose="05000000000000000000" pitchFamily="2" charset="2"/>
              </a:rPr>
              <a:t>Το βάρος απόδειξης της κατάχρησης φέρει η Ευρωπαϊκή Επιτροπή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109CC-365E-489A-8300-F27C98E3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58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E32E-9FC1-4B4B-9305-3D760A03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schemeClr val="tx1"/>
                </a:solidFill>
              </a:rPr>
              <a:t>Υπερβολική τιμολόγηση</a:t>
            </a:r>
            <a:br>
              <a:rPr lang="el-GR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el-GR" sz="2700" dirty="0"/>
              <a:t>Υπόθεση </a:t>
            </a:r>
            <a:r>
              <a:rPr lang="en-US" sz="2700" dirty="0"/>
              <a:t>Port of Helsingborg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9300-FBB5-4C6D-936C-5D8B74CE0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5105400" cy="44196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300" dirty="0"/>
              <a:t>T</a:t>
            </a:r>
            <a:r>
              <a:rPr lang="el-GR" sz="4300" dirty="0"/>
              <a:t>ο λιμάνι επέτρεπε στα φέριμποτ να διασταυρώσουν τον πορθμό του Ø</a:t>
            </a:r>
            <a:r>
              <a:rPr lang="en-US" sz="4300" dirty="0" err="1"/>
              <a:t>resund</a:t>
            </a:r>
            <a:r>
              <a:rPr lang="el-GR" sz="4300" dirty="0"/>
              <a:t> (συνδέει τη Σουηδία και τη Δανία) σε πολύ μικρό χρονικό διάστημα</a:t>
            </a:r>
          </a:p>
          <a:p>
            <a:pPr>
              <a:lnSpc>
                <a:spcPct val="120000"/>
              </a:lnSpc>
            </a:pPr>
            <a:r>
              <a:rPr lang="el-GR" sz="4300" dirty="0"/>
              <a:t>Υπήρχε ο ισχυρισμός για υπερβολικές χρεώσεις σε σχέση με άλλα λιμάνια</a:t>
            </a:r>
          </a:p>
          <a:p>
            <a:pPr>
              <a:lnSpc>
                <a:spcPct val="120000"/>
              </a:lnSpc>
            </a:pPr>
            <a:r>
              <a:rPr lang="el-GR" sz="4300" dirty="0"/>
              <a:t>Η γεωγραφική σύγκριση τιμών δεν είναι κατάλληλη </a:t>
            </a:r>
            <a:r>
              <a:rPr lang="el-GR" sz="43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4300" dirty="0">
                <a:sym typeface="Wingdings" panose="05000000000000000000" pitchFamily="2" charset="2"/>
              </a:rPr>
              <a:t> διαφορετικές συνθήκες και δομή κόστους λιμανιών</a:t>
            </a:r>
          </a:p>
          <a:p>
            <a:pPr>
              <a:lnSpc>
                <a:spcPct val="120000"/>
              </a:lnSpc>
            </a:pPr>
            <a:r>
              <a:rPr lang="el-GR" sz="4300" dirty="0">
                <a:sym typeface="Wingdings" panose="05000000000000000000" pitchFamily="2" charset="2"/>
              </a:rPr>
              <a:t>Εξετάστηκε κατά πόσον οι τιμές είναι υπερβολικές από μόνες τους </a:t>
            </a:r>
            <a:r>
              <a:rPr lang="el-GR" sz="43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4300" dirty="0">
                <a:sym typeface="Wingdings" panose="05000000000000000000" pitchFamily="2" charset="2"/>
              </a:rPr>
              <a:t> θεώρησε την «</a:t>
            </a:r>
            <a:r>
              <a:rPr lang="el-GR" sz="4300" b="1" dirty="0">
                <a:sym typeface="Wingdings" panose="05000000000000000000" pitchFamily="2" charset="2"/>
              </a:rPr>
              <a:t>οικονομική αξία</a:t>
            </a:r>
            <a:r>
              <a:rPr lang="el-GR" sz="4300" dirty="0">
                <a:sym typeface="Wingdings" panose="05000000000000000000" pitchFamily="2" charset="2"/>
              </a:rPr>
              <a:t>»</a:t>
            </a:r>
          </a:p>
          <a:p>
            <a:pPr>
              <a:lnSpc>
                <a:spcPct val="120000"/>
              </a:lnSpc>
            </a:pPr>
            <a:r>
              <a:rPr lang="el-GR" sz="4300" dirty="0">
                <a:sym typeface="Wingdings" panose="05000000000000000000" pitchFamily="2" charset="2"/>
              </a:rPr>
              <a:t>Εκτός από το κόστος θα πρέπει να λαμβάνονται υπόψη και άλλοι παράγοντες π.χ. ζήτηση, μη ανακτήσιμο κόστος, τοποθεσία λιμανιού, κόστος ευκαιρίας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B49CA-2890-41D5-BD7D-8CCB5FE9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29</a:t>
            </a:fld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F3E9F91-4188-4504-AA34-98479FC1F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46222"/>
            <a:ext cx="3139112" cy="4144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26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E632-1459-4329-9578-DD1D6F5F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Νομικό πλαίσιο</a:t>
            </a:r>
            <a:br>
              <a:rPr lang="el-GR" dirty="0"/>
            </a:br>
            <a:r>
              <a:rPr lang="el-GR" dirty="0"/>
              <a:t>Άρθρο </a:t>
            </a:r>
            <a:r>
              <a:rPr lang="el-GR" sz="2700" dirty="0"/>
              <a:t>6(1), Νόμος 13(Ι)/3008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A8D7D-7519-47AE-9312-8C505A3C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3400" dirty="0"/>
              <a:t>Απαγορεύεται η </a:t>
            </a:r>
            <a:r>
              <a:rPr lang="el-GR" sz="3400" u="sng" dirty="0"/>
              <a:t>καταχρηστική εκμετάλλευση δεσπόζουσας θέσης </a:t>
            </a:r>
            <a:r>
              <a:rPr lang="el-GR" sz="3400" dirty="0"/>
              <a:t>από μια ή περισσότερες επιχειρήσεις που κατέχει ή κατέχουν δεσπόζουσα θέση στο σύνολο ή μέρος της εγχώριας αγοράς ενός προϊόντος, ιδιαίτερα εάν η πράξη αυτή έχει </a:t>
            </a:r>
            <a:r>
              <a:rPr lang="el-GR" sz="3400" u="sng" dirty="0"/>
              <a:t>ως αποτέλεσμα ή ενδεχόμενο αποτέλεσμα</a:t>
            </a:r>
            <a:r>
              <a:rPr lang="el-GR" sz="3400" dirty="0"/>
              <a:t>: </a:t>
            </a:r>
          </a:p>
          <a:p>
            <a:pPr marL="400050" lvl="1" indent="0">
              <a:buNone/>
            </a:pPr>
            <a:r>
              <a:rPr lang="el-GR" sz="3400" dirty="0"/>
              <a:t>α) τον άμεσο ή έμμεσο καθορισμό αθέμιτων τιμών αγοράς ή πώλησης ή άλλων μη θεμιτών υπό τις περιστάσεις όρων συναλλαγής, </a:t>
            </a:r>
          </a:p>
          <a:p>
            <a:pPr marL="400050" lvl="1" indent="0">
              <a:buNone/>
            </a:pPr>
            <a:r>
              <a:rPr lang="el-GR" sz="3400" dirty="0"/>
              <a:t>β) τον περιορισμό της παραγωγής, της διάθεσης ή της τεχνολογικής ανάπτυξης προς ζημιά των καταναλωτών, </a:t>
            </a:r>
          </a:p>
          <a:p>
            <a:pPr marL="400050" lvl="1" indent="0">
              <a:buNone/>
            </a:pPr>
            <a:r>
              <a:rPr lang="el-GR" sz="3400" dirty="0"/>
              <a:t>γ) την εφαρμογή ανόμοιων όρων για ισοδύναμες συναλλαγές, με συνέπεια ορισμένες επιχειρήσεις να τίθενται σε μειονεκτική θέση στον ανταγωνισμό, </a:t>
            </a:r>
          </a:p>
          <a:p>
            <a:pPr marL="400050" lvl="1" indent="0">
              <a:buNone/>
            </a:pPr>
            <a:r>
              <a:rPr lang="el-GR" sz="3400" dirty="0"/>
              <a:t>δ) την εξάρτηση σύναψης συμφωνιών από την αποδοχή εκ μέρους των αντισυμβαλλομένων πρόσθετων υποχρεώσεων, οι οποίες εκ της φύσεώς τους ή σύμφωνα με τις εμπορικές συνήθειες, δεν έχουν σχέση με το αντικείμενο των συμφωνιών αυτών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6C4FF-AB32-425B-B2D6-61CCE025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04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187C6-DF6E-441E-B6C9-C6D4E5C6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Υπερβολική τιμολόγηση</a:t>
            </a:r>
            <a:br>
              <a:rPr lang="el-GR" sz="2500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Port of Helsingborg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61BB5-1713-4DE4-BBD7-A988F3B90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7800" indent="0">
              <a:buNone/>
            </a:pPr>
            <a:r>
              <a:rPr lang="en-US" sz="2200" dirty="0"/>
              <a:t>«</a:t>
            </a:r>
            <a:r>
              <a:rPr lang="el-GR" sz="2200" i="1" dirty="0"/>
              <a:t>[…] η οικονομική αξία ενός προϊόντος/υπηρεσίας δεν μπορεί απλά να καθοριστεί από το άθροισμα του κόστους που συνδεόταν με την παροχή του εν λόγω προϊόντος/υπηρεσίας και ενός περιθωρίου κέρδους το οποίο θα είναι ένα προκαθορισμένο ποσοστό του κόστους παραγωγής. </a:t>
            </a:r>
            <a:r>
              <a:rPr lang="el-GR" sz="2200" b="1" i="1" dirty="0">
                <a:solidFill>
                  <a:srgbClr val="C00000"/>
                </a:solidFill>
              </a:rPr>
              <a:t>Η οικονομική αξία πρέπει να καθοριστεί σε σχέση με τις συγκεκριμένες περιστάσεις κάθε υπόθεσης και να λαμβάνει υπόψη επίσης παράγοντες εκτός από το κόστος όπως π.χ. η ζήτηση για το προϊόν/υπηρεσίας</a:t>
            </a:r>
            <a:r>
              <a:rPr lang="el-GR" sz="2200" b="1" i="1" dirty="0"/>
              <a:t>. </a:t>
            </a:r>
          </a:p>
          <a:p>
            <a:pPr marL="177800" lvl="1" indent="0">
              <a:buNone/>
            </a:pPr>
            <a:r>
              <a:rPr lang="el-GR" sz="2200" i="1" dirty="0"/>
              <a:t>Κατά συνέπεια, η διαπίστωση θετικής διαφοράς μεταξύ της τιμής και του εκτιμώμενου κόστους παραγωγής που υπερβαίνει αυτό που ισχυρίζεται η </a:t>
            </a:r>
            <a:r>
              <a:rPr lang="en-US" sz="2200" i="1" dirty="0" err="1"/>
              <a:t>Scandlines</a:t>
            </a:r>
            <a:r>
              <a:rPr lang="en-US" sz="2200" i="1" dirty="0"/>
              <a:t> claims </a:t>
            </a:r>
            <a:r>
              <a:rPr lang="el-GR" sz="2200" i="1" dirty="0"/>
              <a:t>ότι αποτελεί εάν λογικό περιθώριο κέρδους, δεν οδηγεί απαραιτήτως στο συμπέρασμα ότι η τιμή είναι αθέμιτη, </a:t>
            </a:r>
            <a:r>
              <a:rPr lang="el-GR" sz="2200" b="1" i="1" dirty="0">
                <a:solidFill>
                  <a:srgbClr val="C00000"/>
                </a:solidFill>
              </a:rPr>
              <a:t>δεδομένου ότι η τιμή έχει λογική σχέση με την οικονομική αξία του προσφερόμενου προϊόντος/υπηρεσίας</a:t>
            </a:r>
            <a:r>
              <a:rPr lang="en-US" sz="2200" dirty="0"/>
              <a:t>»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C592F-78FC-42AA-941E-DC4AEA27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24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8143-FE3A-4DEE-B4F4-1D1E5286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Υπερβολική τιμολόγηση</a:t>
            </a:r>
            <a:br>
              <a:rPr lang="el-GR" sz="2500" b="1" dirty="0">
                <a:solidFill>
                  <a:prstClr val="black"/>
                </a:solidFill>
              </a:rPr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Προσφυγή 741/2013, ΑΤΗΚ v. ΕΠΑ, </a:t>
            </a:r>
            <a:r>
              <a:rPr lang="el-GR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ημερ</a:t>
            </a: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10.6.2019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313B-C957-4A3C-83CA-DAB44A681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Ακύρωση απόφασης της Επιτροπής Προστασίας του Ανταγωνισμού</a:t>
            </a:r>
          </a:p>
          <a:p>
            <a:r>
              <a:rPr lang="el-GR" dirty="0"/>
              <a:t>Μη επαρκής αιτιολόγηση της επιλεγόμενης μεθόδου εκτίμησης της «δίκαιης» τιμής (σημείο αναφοράς για εφαρμογή τεστ </a:t>
            </a:r>
            <a:r>
              <a:rPr lang="en-US" dirty="0"/>
              <a:t>United Brands)</a:t>
            </a:r>
          </a:p>
          <a:p>
            <a:r>
              <a:rPr lang="el-GR" dirty="0"/>
              <a:t>Προβλήθηκαν από την ΑΤΗΚ εναλλακτικές μέθοδοι εκτίμησης της «δίκαιης» τιμής </a:t>
            </a:r>
          </a:p>
          <a:p>
            <a:r>
              <a:rPr lang="el-GR" dirty="0"/>
              <a:t>Δεν έγινε σχετική έρευνα + Δεν αιτιολογήθηκε η μη χρήση της εναλλακτικής μεθόδου που προτάθηκε</a:t>
            </a:r>
          </a:p>
          <a:p>
            <a:r>
              <a:rPr lang="el-GR" dirty="0"/>
              <a:t>Θα μπορούσε να προκύψουν πιο ασφαλή συμπεράσματα</a:t>
            </a:r>
          </a:p>
          <a:p>
            <a:r>
              <a:rPr lang="el-GR" dirty="0"/>
              <a:t>Μη εφικτός ο έλεγχος νομιμότητας από το Δικαστήριο</a:t>
            </a:r>
          </a:p>
          <a:p>
            <a:r>
              <a:rPr lang="el-GR" dirty="0"/>
              <a:t>Σχετικό άρθρο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3"/>
              </a:rPr>
              <a:t>http://www.cylegalnews.com/2019/08/7412013-v-1062019.html?fbclid=IwAR2EB4DpH932fx1xlczeTy58PiZRIwPI2bI8GfZqdMp9vgr87TTB8CmDy6c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B8D12-22C3-47CB-A776-D2E7CAAD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CA5F-B286-4340-A1F8-5F948697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Επιθετική τιμολόγηση (</a:t>
            </a:r>
            <a:r>
              <a:rPr lang="en-US" b="1" dirty="0"/>
              <a:t>predatory pricing)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5AF08-BE9F-44CA-8885-6A6165374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4419600" cy="4324512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Επιβολή πολύ χαμηλής τιμής από δεσπόζουσα επιχείρηση με σκοπό</a:t>
            </a:r>
            <a:r>
              <a:rPr lang="en-US" dirty="0"/>
              <a:t>: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Εκτοπισμό / πειθάρχηση ανταγωνιστών  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l-GR" dirty="0">
                <a:sym typeface="Wingdings" panose="05000000000000000000" pitchFamily="2" charset="2"/>
              </a:rPr>
              <a:t>Αποτροπή εισόδου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l-GR" dirty="0">
                <a:sym typeface="Wingdings" panose="05000000000000000000" pitchFamily="2" charset="2"/>
              </a:rPr>
              <a:t>Ανάκτηση απώλειας κέρδους στο μέλλον </a:t>
            </a:r>
            <a:r>
              <a:rPr lang="el-GR" dirty="0"/>
              <a:t>μέσω υψηλών τιμών</a:t>
            </a:r>
          </a:p>
          <a:p>
            <a:r>
              <a:rPr lang="el-GR" dirty="0"/>
              <a:t>Συστατικά στοιχεία</a:t>
            </a:r>
          </a:p>
          <a:p>
            <a:pPr lvl="1"/>
            <a:r>
              <a:rPr lang="el-GR" dirty="0"/>
              <a:t>Βραχυπρόθεσμα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/>
              <a:t>απώλεια κερδών</a:t>
            </a:r>
          </a:p>
          <a:p>
            <a:pPr lvl="1"/>
            <a:r>
              <a:rPr lang="el-GR" dirty="0"/>
              <a:t>Πρόθεση εξόντωσης ανταγωνιστών (μπορεί να συνάγεται από διαφορά τιμής και κόστους)</a:t>
            </a:r>
          </a:p>
          <a:p>
            <a:pPr lvl="1"/>
            <a:r>
              <a:rPr lang="el-GR" dirty="0"/>
              <a:t>Μακροπρόθεσμα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ανάκτηση απολεσθέντων κερδών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627EB-E336-4211-86CE-8F0954A0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32</a:t>
            </a:fld>
            <a:endParaRPr lang="en-US"/>
          </a:p>
        </p:txBody>
      </p:sp>
      <p:pic>
        <p:nvPicPr>
          <p:cNvPr id="5130" name="Picture 10" descr="Big And Small Stock Photos And Images - 123RF">
            <a:extLst>
              <a:ext uri="{FF2B5EF4-FFF2-40B4-BE49-F238E27FC236}">
                <a16:creationId xmlns:a16="http://schemas.microsoft.com/office/drawing/2014/main" id="{7F060155-BAFA-4B3B-AD56-21D96F49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34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E26F-4B87-431C-B0B3-B762308B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Επιθετική τιμολόγηση (</a:t>
            </a:r>
            <a:r>
              <a:rPr lang="en-US" b="1" dirty="0"/>
              <a:t>predatory pricing)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62E0D-08E4-4C4E-8001-0CEE9D03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33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2FF8C2-501F-40CD-8DB4-8064718BFD4F}"/>
              </a:ext>
            </a:extLst>
          </p:cNvPr>
          <p:cNvGrpSpPr/>
          <p:nvPr/>
        </p:nvGrpSpPr>
        <p:grpSpPr>
          <a:xfrm>
            <a:off x="1280562" y="2084374"/>
            <a:ext cx="7199335" cy="3604443"/>
            <a:chOff x="899561" y="2084373"/>
            <a:chExt cx="7199335" cy="360444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0F11449-DF88-40A1-8F1E-D3993396B030}"/>
                </a:ext>
              </a:extLst>
            </p:cNvPr>
            <p:cNvCxnSpPr/>
            <p:nvPr/>
          </p:nvCxnSpPr>
          <p:spPr>
            <a:xfrm flipV="1">
              <a:off x="2315150" y="2160424"/>
              <a:ext cx="0" cy="3528392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FD4CC3-C51F-42FD-A613-F82013DBA59E}"/>
                </a:ext>
              </a:extLst>
            </p:cNvPr>
            <p:cNvSpPr txBox="1"/>
            <p:nvPr/>
          </p:nvSpPr>
          <p:spPr>
            <a:xfrm>
              <a:off x="936964" y="2084373"/>
              <a:ext cx="1501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Τιμή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143C70-99F4-4E65-8643-76C757AAE9A0}"/>
                </a:ext>
              </a:extLst>
            </p:cNvPr>
            <p:cNvSpPr txBox="1"/>
            <p:nvPr/>
          </p:nvSpPr>
          <p:spPr>
            <a:xfrm>
              <a:off x="899561" y="4397214"/>
              <a:ext cx="1430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Μέσο μεταβλητό κόστος</a:t>
              </a:r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BB9CE64-5B09-4C4F-A2C4-346F581830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6409" y="4513478"/>
              <a:ext cx="180836" cy="180000"/>
            </a:xfrm>
            <a:prstGeom prst="ellipse">
              <a:avLst/>
            </a:prstGeom>
            <a:solidFill>
              <a:srgbClr val="AD0F0F"/>
            </a:solidFill>
            <a:ln>
              <a:solidFill>
                <a:srgbClr val="AD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4A35FD-BC81-4713-B1D9-390F58897BE7}"/>
                </a:ext>
              </a:extLst>
            </p:cNvPr>
            <p:cNvSpPr txBox="1"/>
            <p:nvPr/>
          </p:nvSpPr>
          <p:spPr>
            <a:xfrm>
              <a:off x="1056736" y="2960216"/>
              <a:ext cx="12241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Μέσο συνολικό κόστος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B26BA9-3BB6-4EB1-ADF7-A891789618D5}"/>
                </a:ext>
              </a:extLst>
            </p:cNvPr>
            <p:cNvSpPr/>
            <p:nvPr/>
          </p:nvSpPr>
          <p:spPr>
            <a:xfrm>
              <a:off x="2886472" y="4722713"/>
              <a:ext cx="5212421" cy="9406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Τιμές κάτω του μέσου μεταβλητού κόστους θεωρούνται </a:t>
              </a:r>
              <a:r>
                <a:rPr lang="en-US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 se </a:t>
              </a:r>
              <a:r>
                <a:rPr lang="el-G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καταχρηστικές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CE4599-B4DD-47BE-B071-34FB5C2B24D7}"/>
                </a:ext>
              </a:extLst>
            </p:cNvPr>
            <p:cNvSpPr/>
            <p:nvPr/>
          </p:nvSpPr>
          <p:spPr>
            <a:xfrm>
              <a:off x="2879862" y="3547594"/>
              <a:ext cx="5219034" cy="9406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Τιμές πάνω από το μέσο μεταβλητό κόστος και κάτω από το μέσο συνολικό κόστος θεωρούνται καταχρηστικές όταν αποτελούν μέρος ενός σχεδίου εξόντωσης των ανταγωνιστών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3C2E22-BE4C-4309-9FD0-1D72E1D64136}"/>
                </a:ext>
              </a:extLst>
            </p:cNvPr>
            <p:cNvSpPr/>
            <p:nvPr/>
          </p:nvSpPr>
          <p:spPr>
            <a:xfrm>
              <a:off x="2879862" y="2348880"/>
              <a:ext cx="5219032" cy="9406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Τιμές πάνω από το μέσο συνολικό κόστος μπορεί να θεωρηθούν καταχρηστικές σε συγκεκριμένες περιπτώσεις π.χ. στοχευμένες/επιλεκτικές</a:t>
              </a: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1492F0-BCA5-43E8-A5ED-9E459671F1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6409" y="3285715"/>
              <a:ext cx="180836" cy="180000"/>
            </a:xfrm>
            <a:prstGeom prst="ellipse">
              <a:avLst/>
            </a:prstGeom>
            <a:solidFill>
              <a:srgbClr val="AD0F0F"/>
            </a:solidFill>
            <a:ln>
              <a:solidFill>
                <a:srgbClr val="AD0F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848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7794-A942-4B64-A171-1413C658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Επιθετική τιμολόγηση</a:t>
            </a:r>
            <a:br>
              <a:rPr lang="en-US" b="1" dirty="0"/>
            </a:br>
            <a:r>
              <a:rPr lang="el-GR" sz="2700" dirty="0"/>
              <a:t>Υπόθεση </a:t>
            </a:r>
            <a:r>
              <a:rPr lang="en-US" sz="2700" dirty="0"/>
              <a:t>Akzo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B1E66-2A16-4C67-9EC5-632A5749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34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D7616B-A9C1-4CCA-861B-D59F4933550E}"/>
              </a:ext>
            </a:extLst>
          </p:cNvPr>
          <p:cNvGrpSpPr/>
          <p:nvPr/>
        </p:nvGrpSpPr>
        <p:grpSpPr>
          <a:xfrm>
            <a:off x="1219200" y="2090612"/>
            <a:ext cx="6835019" cy="3986500"/>
            <a:chOff x="950991" y="1746756"/>
            <a:chExt cx="6835019" cy="3986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249E37-3FC4-4318-9054-83291C729E8E}"/>
                </a:ext>
              </a:extLst>
            </p:cNvPr>
            <p:cNvSpPr/>
            <p:nvPr/>
          </p:nvSpPr>
          <p:spPr>
            <a:xfrm>
              <a:off x="3008784" y="1772816"/>
              <a:ext cx="1944216" cy="11521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ΑΚΖΟ</a:t>
              </a:r>
            </a:p>
            <a:p>
              <a:pPr algn="ctr"/>
              <a:r>
                <a:rPr lang="el-GR" sz="1600" dirty="0"/>
                <a:t>(δεσπόζουσα θέση)</a:t>
              </a:r>
              <a:endParaRPr lang="en-US" sz="16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AF4DD8-0327-43D9-8610-B3BF2C7D0579}"/>
                </a:ext>
              </a:extLst>
            </p:cNvPr>
            <p:cNvSpPr/>
            <p:nvPr/>
          </p:nvSpPr>
          <p:spPr>
            <a:xfrm>
              <a:off x="5797116" y="1746756"/>
              <a:ext cx="1944216" cy="11521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ECS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629D4C-C644-413E-B8EB-8912E1EF6F86}"/>
                </a:ext>
              </a:extLst>
            </p:cNvPr>
            <p:cNvSpPr txBox="1"/>
            <p:nvPr/>
          </p:nvSpPr>
          <p:spPr>
            <a:xfrm>
              <a:off x="950991" y="1830675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Αγορά υπεροξειδίου του βενζολίου</a:t>
              </a: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280A87-110E-4B8B-ACCD-407BD1D4C17E}"/>
                </a:ext>
              </a:extLst>
            </p:cNvPr>
            <p:cNvSpPr/>
            <p:nvPr/>
          </p:nvSpPr>
          <p:spPr>
            <a:xfrm>
              <a:off x="2985991" y="4581128"/>
              <a:ext cx="1944216" cy="11521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Αγορά βιομηχανικών πλαστικών</a:t>
              </a: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22CEFD-0989-4722-8851-B0FBB4CD374A}"/>
                </a:ext>
              </a:extLst>
            </p:cNvPr>
            <p:cNvSpPr/>
            <p:nvPr/>
          </p:nvSpPr>
          <p:spPr>
            <a:xfrm>
              <a:off x="5841794" y="4581128"/>
              <a:ext cx="1944216" cy="11521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Αγορά αλευριού</a:t>
              </a:r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9EDF359-99BA-4050-B404-F28514EEA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2920" y="3099882"/>
              <a:ext cx="2183034" cy="112120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C18321D-33F8-4225-9047-7461909BAAFE}"/>
                </a:ext>
              </a:extLst>
            </p:cNvPr>
            <p:cNvCxnSpPr>
              <a:cxnSpLocks/>
            </p:cNvCxnSpPr>
            <p:nvPr/>
          </p:nvCxnSpPr>
          <p:spPr>
            <a:xfrm>
              <a:off x="4322766" y="3173236"/>
              <a:ext cx="2286418" cy="10478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C854BC1-ACF1-41BB-86E8-1CF861739A85}"/>
                </a:ext>
              </a:extLst>
            </p:cNvPr>
            <p:cNvCxnSpPr>
              <a:cxnSpLocks/>
            </p:cNvCxnSpPr>
            <p:nvPr/>
          </p:nvCxnSpPr>
          <p:spPr>
            <a:xfrm>
              <a:off x="6804216" y="3157100"/>
              <a:ext cx="19373" cy="10639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3" name="Graphic 12" descr="Close">
              <a:extLst>
                <a:ext uri="{FF2B5EF4-FFF2-40B4-BE49-F238E27FC236}">
                  <a16:creationId xmlns:a16="http://schemas.microsoft.com/office/drawing/2014/main" id="{CF70D054-C01D-4053-9AFA-6F164F37F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17516" y="3476861"/>
              <a:ext cx="987601" cy="987601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DD3FA4B-4EAB-43DD-971C-80D5A95D4CA3}"/>
                </a:ext>
              </a:extLst>
            </p:cNvPr>
            <p:cNvCxnSpPr>
              <a:cxnSpLocks/>
            </p:cNvCxnSpPr>
            <p:nvPr/>
          </p:nvCxnSpPr>
          <p:spPr>
            <a:xfrm>
              <a:off x="3970686" y="3110196"/>
              <a:ext cx="10209" cy="111089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5396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4C468-17D7-43C5-9CAA-E0A62CFD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Επιθετική τιμολόγηση</a:t>
            </a:r>
            <a:br>
              <a:rPr lang="en-US" b="1" dirty="0"/>
            </a:br>
            <a:r>
              <a:rPr lang="el-GR" sz="2700" dirty="0"/>
              <a:t>Υπόθεση </a:t>
            </a:r>
            <a:r>
              <a:rPr lang="en-US" sz="2700" dirty="0"/>
              <a:t>Akzo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6AC9C-A90F-44C5-B153-331554C7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Απειλές </a:t>
            </a:r>
            <a:r>
              <a:rPr lang="en-US" dirty="0"/>
              <a:t>Akzo </a:t>
            </a:r>
            <a:r>
              <a:rPr lang="el-GR" dirty="0"/>
              <a:t>προς </a:t>
            </a:r>
            <a:r>
              <a:rPr lang="en-US" dirty="0"/>
              <a:t>ECS</a:t>
            </a:r>
            <a:r>
              <a:rPr lang="el-GR" dirty="0"/>
              <a:t>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dirty="0"/>
              <a:t>στόχευαν στον εξαναγκασμό της </a:t>
            </a:r>
            <a:r>
              <a:rPr lang="en-US" dirty="0"/>
              <a:t>ECS </a:t>
            </a:r>
            <a:r>
              <a:rPr lang="el-GR" dirty="0"/>
              <a:t>να αποσυρθεί από τη βιομηχανία των πλαστικών</a:t>
            </a:r>
          </a:p>
          <a:p>
            <a:r>
              <a:rPr lang="el-GR" dirty="0"/>
              <a:t>Πρόθεση </a:t>
            </a:r>
            <a:r>
              <a:rPr lang="en-US" dirty="0"/>
              <a:t>Akzo </a:t>
            </a:r>
            <a:r>
              <a:rPr lang="el-GR" dirty="0"/>
              <a:t>να προχωρήσει σε</a:t>
            </a:r>
            <a:r>
              <a:rPr lang="en-US" dirty="0"/>
              <a:t>:</a:t>
            </a:r>
            <a:endParaRPr lang="el-GR" dirty="0"/>
          </a:p>
          <a:p>
            <a:pPr lvl="1"/>
            <a:r>
              <a:rPr lang="el-GR" dirty="0"/>
              <a:t>γενική μείωση τιμών πέραν του υπεροξειδίου του βενζολίου </a:t>
            </a:r>
          </a:p>
          <a:p>
            <a:pPr lvl="1"/>
            <a:r>
              <a:rPr lang="el-GR" dirty="0"/>
              <a:t>πωλήσεις κάτω του κόστους ακόμη και εάν αυτή η ενέργεια θα της προκαλούσε ζημίες</a:t>
            </a:r>
          </a:p>
          <a:p>
            <a:r>
              <a:rPr lang="el-GR" dirty="0"/>
              <a:t>Επιβεβαίωση απειλών από εσωτερικό σημείωμα στελέχους της </a:t>
            </a:r>
            <a:r>
              <a:rPr lang="en-US" dirty="0"/>
              <a:t>Akzo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12886-6C27-4135-9488-EE71D776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68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56256-9DBD-455E-B0F1-6807D99F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Επιθετική τιμολόγηση</a:t>
            </a:r>
            <a:br>
              <a:rPr lang="en-US" b="1" dirty="0"/>
            </a:br>
            <a:r>
              <a:rPr lang="el-GR" sz="2700" dirty="0"/>
              <a:t>Υπόθεση </a:t>
            </a:r>
            <a:r>
              <a:rPr lang="en-US" sz="2700" dirty="0"/>
              <a:t>Akzo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2782-831C-435F-A422-EA6B88FC7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Η </a:t>
            </a:r>
            <a:r>
              <a:rPr lang="en-US" dirty="0"/>
              <a:t>Akzo </a:t>
            </a:r>
            <a:r>
              <a:rPr lang="el-GR" dirty="0"/>
              <a:t>άρχισε να προμηθεύει τους μεγαλύτερους πελάτες της </a:t>
            </a:r>
            <a:r>
              <a:rPr lang="en-US" dirty="0"/>
              <a:t>ECS</a:t>
            </a:r>
            <a:r>
              <a:rPr lang="el-GR" dirty="0"/>
              <a:t> που δραστηριοποιούνταν στη βιομηχανία του αλευριού με υπεροξείδιο βενζολίου σε πολύ χαμηλές τιμές</a:t>
            </a:r>
            <a:r>
              <a:rPr lang="en-US" dirty="0"/>
              <a:t> (</a:t>
            </a:r>
            <a:r>
              <a:rPr lang="el-GR" b="1" dirty="0"/>
              <a:t>επιλεκτική/</a:t>
            </a:r>
            <a:r>
              <a:rPr lang="el-GR" b="1" dirty="0" err="1"/>
              <a:t>στοχευμένη</a:t>
            </a:r>
            <a:r>
              <a:rPr lang="el-GR" b="1" dirty="0"/>
              <a:t> μείωση τιμών</a:t>
            </a:r>
            <a:r>
              <a:rPr lang="el-GR" dirty="0"/>
              <a:t>)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Κάτω από το μέσο συνολικό κόστος της </a:t>
            </a:r>
            <a:r>
              <a:rPr lang="en-US" sz="2600" dirty="0"/>
              <a:t>Akzo </a:t>
            </a:r>
            <a:endParaRPr lang="el-GR" sz="2600" dirty="0"/>
          </a:p>
          <a:p>
            <a:pPr lvl="1">
              <a:lnSpc>
                <a:spcPct val="120000"/>
              </a:lnSpc>
            </a:pPr>
            <a:r>
              <a:rPr lang="el-GR" sz="2600" dirty="0"/>
              <a:t>Πολύ πιο κάτω από τις τιμές που επικρατούσαν προηγουμένως στην αγορά (πριν την είσοδο της </a:t>
            </a:r>
            <a:r>
              <a:rPr lang="en-US" sz="2600" dirty="0"/>
              <a:t>ECS</a:t>
            </a:r>
            <a:r>
              <a:rPr lang="el-GR" sz="2600" dirty="0"/>
              <a:t> στον τομέα των πλαστικών)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Οι τιμές σε πιστούς πελάτες της </a:t>
            </a:r>
            <a:r>
              <a:rPr lang="en-US" sz="2600" dirty="0"/>
              <a:t>Akzo </a:t>
            </a:r>
            <a:r>
              <a:rPr lang="el-GR" sz="2600" dirty="0"/>
              <a:t>ήταν κατά 60% υψηλότερες (ζήτημα διακριτικής τιμολόγησης)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Πωλούσε κάτω από το μέσο μεταβλητό κόστος ορισμένα μίγματα βιταμινών που προμηθευόταν από τρίτες επιχειρήσεις προκειμένου να τις μεταπωλήσει σε πελάτες της (μέρος ευρύτερης στρατηγικής)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Χρονική διάρκεια</a:t>
            </a:r>
            <a:r>
              <a:rPr lang="en-US" sz="2600" dirty="0"/>
              <a:t>: </a:t>
            </a:r>
            <a:r>
              <a:rPr lang="el-GR" sz="2600" dirty="0"/>
              <a:t>τέλος δεκαετίας ‘80 για μία δεκαετία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CE2F8-4ECC-4CC5-BBC9-358042FA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18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EAD5-F54A-416B-B2B1-955E6187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Επιθετική τιμολόγηση</a:t>
            </a:r>
            <a:b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Akzo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268B-6811-4539-A94C-DD3E9B198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r>
              <a:rPr lang="el-GR" sz="4300" b="1" u="sng" dirty="0"/>
              <a:t>Επιδράσεις σε </a:t>
            </a:r>
            <a:r>
              <a:rPr lang="en-US" sz="4300" b="1" u="sng" dirty="0"/>
              <a:t>ECS</a:t>
            </a:r>
          </a:p>
          <a:p>
            <a:pPr lvl="1">
              <a:lnSpc>
                <a:spcPct val="110000"/>
              </a:lnSpc>
            </a:pPr>
            <a:r>
              <a:rPr lang="el-GR" sz="4000" dirty="0"/>
              <a:t>Μείωση πωλήσεων περίπου 30% μέσα σε 4 χρόνια (1980-1984) στο ΗΒ</a:t>
            </a:r>
          </a:p>
          <a:p>
            <a:pPr lvl="1">
              <a:lnSpc>
                <a:spcPct val="110000"/>
              </a:lnSpc>
            </a:pPr>
            <a:r>
              <a:rPr lang="el-GR" sz="4000" dirty="0"/>
              <a:t>Μείωση περιθωρίων κέρδους</a:t>
            </a:r>
          </a:p>
          <a:p>
            <a:pPr lvl="1">
              <a:lnSpc>
                <a:spcPct val="110000"/>
              </a:lnSpc>
            </a:pPr>
            <a:r>
              <a:rPr lang="el-GR" sz="4000" dirty="0"/>
              <a:t>Αύξηση τραπεζικού δανεισμού </a:t>
            </a:r>
            <a:r>
              <a:rPr lang="el-GR" sz="40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4000" dirty="0">
                <a:sym typeface="Wingdings" panose="05000000000000000000" pitchFamily="2" charset="2"/>
              </a:rPr>
              <a:t> πρόσθετο κόστος από τόκους</a:t>
            </a:r>
          </a:p>
          <a:p>
            <a:pPr lvl="1">
              <a:lnSpc>
                <a:spcPct val="110000"/>
              </a:lnSpc>
            </a:pPr>
            <a:r>
              <a:rPr lang="el-GR" sz="4000" dirty="0"/>
              <a:t>Περικοπές σε </a:t>
            </a:r>
            <a:r>
              <a:rPr lang="en-US" sz="4000" dirty="0">
                <a:sym typeface="Wingdings" panose="05000000000000000000" pitchFamily="2" charset="2"/>
              </a:rPr>
              <a:t>E&amp;A </a:t>
            </a:r>
            <a:r>
              <a:rPr lang="el-GR" sz="40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4000" dirty="0">
                <a:sym typeface="Wingdings" panose="05000000000000000000" pitchFamily="2" charset="2"/>
              </a:rPr>
              <a:t> καθυστέρηση αλλαγών στο εργοστάσιο της / αύξηση παραγωγικής δυναμικότητας</a:t>
            </a:r>
            <a:endParaRPr lang="el-GR" sz="4000" dirty="0"/>
          </a:p>
          <a:p>
            <a:pPr>
              <a:lnSpc>
                <a:spcPct val="110000"/>
              </a:lnSpc>
            </a:pPr>
            <a:r>
              <a:rPr lang="el-GR" sz="4300" dirty="0"/>
              <a:t>Η Επιτροπή έκρινε ότι η </a:t>
            </a:r>
            <a:r>
              <a:rPr lang="en-US" sz="4300" dirty="0"/>
              <a:t>Akzo </a:t>
            </a:r>
            <a:r>
              <a:rPr lang="el-GR" sz="4300" dirty="0"/>
              <a:t>εφάρμοσε επιθετική τιμολόγηση</a:t>
            </a:r>
            <a:r>
              <a:rPr lang="en-US" sz="4300" dirty="0"/>
              <a:t> </a:t>
            </a:r>
            <a:r>
              <a:rPr lang="en-US" sz="43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4300" dirty="0">
                <a:sym typeface="Wingdings" panose="05000000000000000000" pitchFamily="2" charset="2"/>
              </a:rPr>
              <a:t> </a:t>
            </a:r>
            <a:r>
              <a:rPr lang="el-GR" sz="4300" b="1" dirty="0">
                <a:sym typeface="Wingdings" panose="05000000000000000000" pitchFamily="2" charset="2"/>
              </a:rPr>
              <a:t>εστίασε </a:t>
            </a:r>
            <a:r>
              <a:rPr lang="el-GR" sz="4300" b="1" dirty="0"/>
              <a:t>στις απειλές και τις προθέσεις της</a:t>
            </a:r>
            <a:r>
              <a:rPr lang="en-US" sz="4300" b="1" dirty="0"/>
              <a:t> Akzo</a:t>
            </a:r>
          </a:p>
          <a:p>
            <a:pPr>
              <a:lnSpc>
                <a:spcPct val="110000"/>
              </a:lnSpc>
            </a:pPr>
            <a:r>
              <a:rPr lang="el-GR" sz="4300" dirty="0"/>
              <a:t>Στόχος της πρακτικής της </a:t>
            </a:r>
            <a:r>
              <a:rPr lang="en-US" sz="4300" dirty="0"/>
              <a:t>Akzo </a:t>
            </a:r>
            <a:r>
              <a:rPr lang="el-GR" sz="4300" dirty="0"/>
              <a:t>ήταν ο αποκλεισμός / πειθάρχηση της </a:t>
            </a:r>
            <a:r>
              <a:rPr lang="en-US" sz="4300" dirty="0"/>
              <a:t>ECS </a:t>
            </a:r>
            <a:r>
              <a:rPr lang="en-US" sz="43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4300" dirty="0">
                <a:sym typeface="Wingdings" panose="05000000000000000000" pitchFamily="2" charset="2"/>
              </a:rPr>
              <a:t> </a:t>
            </a:r>
            <a:r>
              <a:rPr lang="el-GR" sz="4300" dirty="0">
                <a:sym typeface="Wingdings" panose="05000000000000000000" pitchFamily="2" charset="2"/>
              </a:rPr>
              <a:t>η </a:t>
            </a:r>
            <a:r>
              <a:rPr lang="en-US" sz="4300" dirty="0"/>
              <a:t>Akzo</a:t>
            </a:r>
            <a:r>
              <a:rPr lang="el-GR" sz="4300" dirty="0">
                <a:sym typeface="Wingdings" panose="05000000000000000000" pitchFamily="2" charset="2"/>
              </a:rPr>
              <a:t> δεν εφάρμοσε μια γενική πολιτική μείωσης τιμών </a:t>
            </a:r>
          </a:p>
          <a:p>
            <a:pPr>
              <a:lnSpc>
                <a:spcPct val="110000"/>
              </a:lnSpc>
            </a:pPr>
            <a:r>
              <a:rPr lang="el-GR" sz="4300" dirty="0"/>
              <a:t>Η </a:t>
            </a:r>
            <a:r>
              <a:rPr lang="en-US" sz="4300" dirty="0"/>
              <a:t>Akzo </a:t>
            </a:r>
            <a:r>
              <a:rPr lang="el-GR" sz="4300" dirty="0"/>
              <a:t>επεδίωξε να διατηρήσει/ενισχύσει τη θέση της στην αγορά μέσω αποκλεισμού της </a:t>
            </a:r>
            <a:r>
              <a:rPr lang="en-US" sz="4300" dirty="0"/>
              <a:t>ECS</a:t>
            </a:r>
          </a:p>
          <a:p>
            <a:pPr>
              <a:lnSpc>
                <a:spcPct val="110000"/>
              </a:lnSpc>
            </a:pPr>
            <a:r>
              <a:rPr lang="el-GR" sz="4300" dirty="0"/>
              <a:t>Δεν υπήρχε αντικειμενική αιτιολόγηση της συμπεριφοράς της </a:t>
            </a:r>
            <a:r>
              <a:rPr lang="en-US" sz="4300" dirty="0"/>
              <a:t>Akzo </a:t>
            </a:r>
            <a:endParaRPr lang="el-GR" sz="4300" dirty="0"/>
          </a:p>
          <a:p>
            <a:pPr>
              <a:lnSpc>
                <a:spcPct val="110000"/>
              </a:lnSpc>
            </a:pPr>
            <a:r>
              <a:rPr lang="el-GR" sz="4300" dirty="0"/>
              <a:t>Σοβαρή παράβαση καθώς στόχευε στον αποκλεισμό της επέκτασης της </a:t>
            </a:r>
            <a:r>
              <a:rPr lang="en-US" sz="4300" dirty="0"/>
              <a:t>ECS </a:t>
            </a:r>
            <a:r>
              <a:rPr lang="el-GR" sz="4300" dirty="0"/>
              <a:t>σε ένα άλλο μέρος της αγοράς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A38F6-5BF0-4145-A799-C4239032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21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4910-4211-437A-B713-DBA700BC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Επιθετική τιμολόγηση</a:t>
            </a:r>
            <a:b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Akzo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D81DB-1D54-49A3-985F-4AAB96D8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l-GR" sz="2900" dirty="0"/>
              <a:t>Το ΔΕΕ επικύρωσε την απόφαση της Επιτροπής </a:t>
            </a:r>
            <a:r>
              <a:rPr lang="el-GR" sz="29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900" dirty="0">
                <a:sym typeface="Wingdings" panose="05000000000000000000" pitchFamily="2" charset="2"/>
              </a:rPr>
              <a:t> </a:t>
            </a:r>
            <a:r>
              <a:rPr lang="el-GR" sz="2900" dirty="0"/>
              <a:t>καθόρισε ένα διττό κανόνα (Κριτήριο </a:t>
            </a:r>
            <a:r>
              <a:rPr lang="en-US" sz="2900" dirty="0"/>
              <a:t>Akzo) </a:t>
            </a:r>
            <a:r>
              <a:rPr lang="el-GR" sz="2900" dirty="0"/>
              <a:t>που βασίζεται στο κόστος</a:t>
            </a:r>
            <a:endParaRPr lang="en-US" sz="2900" dirty="0"/>
          </a:p>
          <a:p>
            <a:pPr lvl="1">
              <a:lnSpc>
                <a:spcPct val="120000"/>
              </a:lnSpc>
            </a:pPr>
            <a:r>
              <a:rPr lang="el-GR" sz="2500" b="1" dirty="0"/>
              <a:t>Τιμή &lt; ΜΜΚ </a:t>
            </a:r>
            <a:r>
              <a:rPr lang="el-GR" sz="25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500" dirty="0">
                <a:sym typeface="Wingdings" panose="05000000000000000000" pitchFamily="2" charset="2"/>
              </a:rPr>
              <a:t> δεν υπάρχει οικονομική εξήγηση </a:t>
            </a:r>
            <a:r>
              <a:rPr lang="el-GR" sz="25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500" dirty="0">
                <a:sym typeface="Wingdings" panose="05000000000000000000" pitchFamily="2" charset="2"/>
              </a:rPr>
              <a:t> </a:t>
            </a:r>
            <a:r>
              <a:rPr lang="en-US" sz="2500" dirty="0">
                <a:sym typeface="Wingdings" panose="05000000000000000000" pitchFamily="2" charset="2"/>
              </a:rPr>
              <a:t>per se </a:t>
            </a:r>
            <a:r>
              <a:rPr lang="el-GR" sz="2500" dirty="0">
                <a:sym typeface="Wingdings" panose="05000000000000000000" pitchFamily="2" charset="2"/>
              </a:rPr>
              <a:t>κατάχρηση</a:t>
            </a:r>
          </a:p>
          <a:p>
            <a:pPr lvl="1">
              <a:lnSpc>
                <a:spcPct val="120000"/>
              </a:lnSpc>
            </a:pPr>
            <a:r>
              <a:rPr lang="el-GR" sz="2500" b="1" dirty="0">
                <a:sym typeface="Wingdings" panose="05000000000000000000" pitchFamily="2" charset="2"/>
              </a:rPr>
              <a:t>ΜΜΚ &lt; Τιμή &lt; ΜΣΚ </a:t>
            </a:r>
            <a:r>
              <a:rPr lang="el-GR" sz="25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500" dirty="0">
                <a:sym typeface="Wingdings" panose="05000000000000000000" pitchFamily="2" charset="2"/>
              </a:rPr>
              <a:t> κατάχρηση μόνον εάν αποτελεί μέρος ενός ευρύτερου σχεδίου εξόντωσης των ανταγωνιστών </a:t>
            </a:r>
            <a:r>
              <a:rPr lang="el-GR" sz="25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500" dirty="0">
                <a:sym typeface="Wingdings" panose="05000000000000000000" pitchFamily="2" charset="2"/>
              </a:rPr>
              <a:t> μπορεί να οδηγήσει στον αποκλεισμό μίας επιχείρησης εξίσου αποτελεσματικής με την δεσπόζουσα επιχείρηση</a:t>
            </a:r>
            <a:endParaRPr lang="en-US" sz="25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DE79D-C46B-4D11-9FD8-F66C7E81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82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D32F-F2B3-4A07-9D17-7CDFBFB7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Επιθετική τιμολόγηση</a:t>
            </a:r>
            <a:br>
              <a:rPr lang="en-US" sz="25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Wanadoo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906E6-27D1-4BDE-BE05-7AE8ACBAA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 France Telecom </a:t>
            </a:r>
            <a:r>
              <a:rPr lang="el-GR" dirty="0"/>
              <a:t>κατείχε σχεδόν μονοπωλιακή θέση στη χονδρική αγορά </a:t>
            </a:r>
            <a:r>
              <a:rPr lang="el-GR" dirty="0" err="1"/>
              <a:t>ευρυζωνικών</a:t>
            </a:r>
            <a:r>
              <a:rPr lang="el-GR" dirty="0"/>
              <a:t> υπηρεσιών</a:t>
            </a:r>
          </a:p>
          <a:p>
            <a:r>
              <a:rPr lang="el-GR" dirty="0"/>
              <a:t>Η </a:t>
            </a:r>
            <a:r>
              <a:rPr lang="en-US" dirty="0"/>
              <a:t>Wanadoo </a:t>
            </a:r>
            <a:r>
              <a:rPr lang="el-GR" dirty="0"/>
              <a:t>ανήκε κατά 72% στην </a:t>
            </a:r>
            <a:r>
              <a:rPr lang="en-US" dirty="0"/>
              <a:t>France Telecom</a:t>
            </a:r>
          </a:p>
          <a:p>
            <a:r>
              <a:rPr lang="el-GR" dirty="0"/>
              <a:t>Από τα τέλη του 1999 μέχρι τον 10/2002 εμπορεύονταν προϊόντα </a:t>
            </a:r>
            <a:r>
              <a:rPr lang="en-US" dirty="0"/>
              <a:t>ADSL </a:t>
            </a:r>
            <a:r>
              <a:rPr lang="el-GR" dirty="0"/>
              <a:t>με την επωνυμία </a:t>
            </a:r>
            <a:r>
              <a:rPr lang="en-US" dirty="0"/>
              <a:t>Wanadoo ADSL (</a:t>
            </a:r>
            <a:r>
              <a:rPr lang="el-GR" dirty="0"/>
              <a:t>χωρίς </a:t>
            </a:r>
            <a:r>
              <a:rPr lang="en-US" dirty="0"/>
              <a:t>ADSL modem) </a:t>
            </a:r>
            <a:r>
              <a:rPr lang="el-GR" dirty="0"/>
              <a:t>και </a:t>
            </a:r>
            <a:r>
              <a:rPr lang="en-US" dirty="0" err="1"/>
              <a:t>eXtense</a:t>
            </a:r>
            <a:r>
              <a:rPr lang="en-US" dirty="0"/>
              <a:t> (</a:t>
            </a:r>
            <a:r>
              <a:rPr lang="el-GR" dirty="0"/>
              <a:t>με </a:t>
            </a:r>
            <a:r>
              <a:rPr lang="en-US" dirty="0"/>
              <a:t>ADSL modem) </a:t>
            </a:r>
            <a:r>
              <a:rPr lang="el-GR" dirty="0"/>
              <a:t>σε οικιακούς χρήστες</a:t>
            </a:r>
            <a:endParaRPr lang="en-US" dirty="0"/>
          </a:p>
          <a:p>
            <a:r>
              <a:rPr lang="el-GR" dirty="0"/>
              <a:t>Άλλοι </a:t>
            </a:r>
            <a:r>
              <a:rPr lang="el-GR" dirty="0" err="1"/>
              <a:t>πάροχοι</a:t>
            </a:r>
            <a:r>
              <a:rPr lang="el-GR" dirty="0"/>
              <a:t> υπηρεσιών</a:t>
            </a:r>
            <a:r>
              <a:rPr lang="en-US" dirty="0"/>
              <a:t> </a:t>
            </a:r>
            <a:r>
              <a:rPr lang="el-GR" dirty="0"/>
              <a:t>γρήγορου διαδικτύου προσέφεραν ανταγωνιστικά προϊόντα</a:t>
            </a:r>
          </a:p>
          <a:p>
            <a:pPr lvl="1"/>
            <a:r>
              <a:rPr lang="el-GR" dirty="0"/>
              <a:t>Βασίζονταν σε αγορά χονδρικών </a:t>
            </a:r>
            <a:r>
              <a:rPr lang="el-GR" dirty="0" err="1"/>
              <a:t>ευρυζωνικών</a:t>
            </a:r>
            <a:r>
              <a:rPr lang="el-GR" dirty="0"/>
              <a:t> υπηρεσιών από την </a:t>
            </a:r>
            <a:r>
              <a:rPr lang="en-US" dirty="0"/>
              <a:t>France Telecom</a:t>
            </a:r>
            <a:endParaRPr lang="el-GR" dirty="0"/>
          </a:p>
          <a:p>
            <a:pPr lvl="1"/>
            <a:r>
              <a:rPr lang="el-GR" dirty="0"/>
              <a:t>Υπήρχαν περιορισμοί στην </a:t>
            </a:r>
            <a:r>
              <a:rPr lang="el-GR" dirty="0" err="1"/>
              <a:t>αδεσμοποίητη</a:t>
            </a:r>
            <a:r>
              <a:rPr lang="el-GR" dirty="0"/>
              <a:t> πρόσβαση στον τοπικό βρόχο</a:t>
            </a:r>
            <a:r>
              <a:rPr lang="en-US" dirty="0"/>
              <a:t> (local loop unbundling)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FEB52-DEDE-42D2-86B0-D1EC3A74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7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2ECC-A1C3-4FC9-9FC5-06DA5222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Δεσπόζουσα θέση</a:t>
            </a:r>
            <a:endParaRPr lang="en-US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9CCF58C-62F7-4BB7-8BCA-7FEA91FF5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175419"/>
              </p:ext>
            </p:extLst>
          </p:nvPr>
        </p:nvGraphicFramePr>
        <p:xfrm>
          <a:off x="838200" y="17526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60297-D6D2-4368-9526-1BE65DDA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17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D009-B148-4A63-8277-0C890AF7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Επιθετική τιμολόγηση</a:t>
            </a:r>
            <a:b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Wanadoo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0954F-9990-442F-9C67-F4DE23E44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8686800" cy="1447800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Στόχος της </a:t>
            </a:r>
            <a:r>
              <a:rPr lang="en-US" dirty="0"/>
              <a:t>Wanadoo</a:t>
            </a:r>
            <a:r>
              <a:rPr lang="el-GR" dirty="0"/>
              <a:t>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/>
              <a:t>εξόντωση του ανταγωνισμού σε πρώιμο στάδιο ανάπτυξης της αγοράς </a:t>
            </a:r>
            <a:endParaRPr lang="en-US" dirty="0"/>
          </a:p>
          <a:p>
            <a:r>
              <a:rPr lang="el-GR" b="1" dirty="0"/>
              <a:t>Τιμολόγηση </a:t>
            </a:r>
            <a:r>
              <a:rPr lang="en-US" b="1" dirty="0"/>
              <a:t>Wanadoo</a:t>
            </a:r>
            <a:endParaRPr lang="el-GR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E5E2B-733A-476E-9982-F57CC35E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E026BA3-4AB3-4743-9B79-03E09CBF5A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0047791"/>
                  </p:ext>
                </p:extLst>
              </p:nvPr>
            </p:nvGraphicFramePr>
            <p:xfrm>
              <a:off x="1219200" y="3418332"/>
              <a:ext cx="7704855" cy="2570910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2568285">
                      <a:extLst>
                        <a:ext uri="{9D8B030D-6E8A-4147-A177-3AD203B41FA5}">
                          <a16:colId xmlns:a16="http://schemas.microsoft.com/office/drawing/2014/main" val="3900034988"/>
                        </a:ext>
                      </a:extLst>
                    </a:gridCol>
                    <a:gridCol w="2568285">
                      <a:extLst>
                        <a:ext uri="{9D8B030D-6E8A-4147-A177-3AD203B41FA5}">
                          <a16:colId xmlns:a16="http://schemas.microsoft.com/office/drawing/2014/main" val="1538885729"/>
                        </a:ext>
                      </a:extLst>
                    </a:gridCol>
                    <a:gridCol w="2568285">
                      <a:extLst>
                        <a:ext uri="{9D8B030D-6E8A-4147-A177-3AD203B41FA5}">
                          <a16:colId xmlns:a16="http://schemas.microsoft.com/office/drawing/2014/main" val="2711444053"/>
                        </a:ext>
                      </a:extLst>
                    </a:gridCol>
                  </a:tblGrid>
                  <a:tr h="3222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/>
                            <a:t>03/2001 – 07/2001</a:t>
                          </a:r>
                          <a:r>
                            <a:rPr lang="en-US" sz="1800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/>
                            <a:t>08/2001-12/2001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/>
                            <a:t>01/2002 – 10/2002</a:t>
                          </a:r>
                          <a:r>
                            <a:rPr lang="en-US" sz="1800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77139"/>
                      </a:ext>
                    </a:extLst>
                  </a:tr>
                  <a:tr h="8114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Έ</m:t>
                                    </m:r>
                                    <m: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𝜎𝜊𝛿𝛼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Μεταβλητό</m:t>
                                    </m:r>
                                    <m: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κόστο</m:t>
                                    </m:r>
                                    <m: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𝜍</m:t>
                                    </m:r>
                                  </m:den>
                                </m:f>
                                <m:r>
                                  <a:rPr lang="el-GR" sz="1800">
                                    <a:latin typeface="Cambria Math" panose="02040503050406030204" pitchFamily="18" charset="0"/>
                                  </a:rPr>
                                  <m:t>=60,3%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Έ</m:t>
                                    </m:r>
                                    <m: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𝜎𝜊𝛿𝛼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Συνολικό</m:t>
                                    </m:r>
                                    <m: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κόστο</m:t>
                                    </m:r>
                                    <m: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𝜍</m:t>
                                    </m:r>
                                  </m:den>
                                </m:f>
                                <m:r>
                                  <a:rPr lang="el-GR" sz="1800">
                                    <a:latin typeface="Cambria Math" panose="02040503050406030204" pitchFamily="18" charset="0"/>
                                  </a:rPr>
                                  <m:t>=89,5%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l-G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Έ</m:t>
                                    </m:r>
                                    <m: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𝜎𝜊𝛿𝛼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Συνολικό</m:t>
                                    </m:r>
                                    <m: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κόστο</m:t>
                                    </m:r>
                                    <m:r>
                                      <a:rPr lang="el-GR" sz="1800">
                                        <a:latin typeface="Cambria Math" panose="02040503050406030204" pitchFamily="18" charset="0"/>
                                      </a:rPr>
                                      <m:t>𝜍</m:t>
                                    </m:r>
                                  </m:den>
                                </m:f>
                                <m:r>
                                  <a:rPr lang="el-GR" sz="1800">
                                    <a:latin typeface="Cambria Math" panose="02040503050406030204" pitchFamily="18" charset="0"/>
                                  </a:rPr>
                                  <m:t>=92 %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8688196"/>
                      </a:ext>
                    </a:extLst>
                  </a:tr>
                  <a:tr h="12714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Τιμή &lt; ΜΜΚ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/>
                            <a:t>ΜΜΚ &lt; Τιμή &lt; ΜΣΚ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/>
                            <a:t>+ πρόθεση εξόντωσης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/>
                            <a:t>ΜΜΚ &lt; Τιμή &lt; ΜΣΚ</a:t>
                          </a:r>
                          <a:endParaRPr lang="en-US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/>
                            <a:t>+ πρόθεση εξόντωσης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37903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E026BA3-4AB3-4743-9B79-03E09CBF5A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0047791"/>
                  </p:ext>
                </p:extLst>
              </p:nvPr>
            </p:nvGraphicFramePr>
            <p:xfrm>
              <a:off x="1219200" y="3418332"/>
              <a:ext cx="7704855" cy="2570910"/>
            </p:xfrm>
            <a:graphic>
              <a:graphicData uri="http://schemas.openxmlformats.org/drawingml/2006/table">
                <a:tbl>
                  <a:tblPr firstRow="1" bandRow="1">
                    <a:tableStyleId>{08FB837D-C827-4EFA-A057-4D05807E0F7C}</a:tableStyleId>
                  </a:tblPr>
                  <a:tblGrid>
                    <a:gridCol w="2568285">
                      <a:extLst>
                        <a:ext uri="{9D8B030D-6E8A-4147-A177-3AD203B41FA5}">
                          <a16:colId xmlns:a16="http://schemas.microsoft.com/office/drawing/2014/main" val="3900034988"/>
                        </a:ext>
                      </a:extLst>
                    </a:gridCol>
                    <a:gridCol w="2568285">
                      <a:extLst>
                        <a:ext uri="{9D8B030D-6E8A-4147-A177-3AD203B41FA5}">
                          <a16:colId xmlns:a16="http://schemas.microsoft.com/office/drawing/2014/main" val="1538885729"/>
                        </a:ext>
                      </a:extLst>
                    </a:gridCol>
                    <a:gridCol w="2568285">
                      <a:extLst>
                        <a:ext uri="{9D8B030D-6E8A-4147-A177-3AD203B41FA5}">
                          <a16:colId xmlns:a16="http://schemas.microsoft.com/office/drawing/2014/main" val="271144405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/>
                            <a:t>03/2001 – 07/2001</a:t>
                          </a:r>
                          <a:r>
                            <a:rPr lang="en-US" sz="1800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/>
                            <a:t>08/2001-12/2001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/>
                            <a:t>01/2002 – 10/2002</a:t>
                          </a:r>
                          <a:r>
                            <a:rPr lang="en-US" sz="1800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277139"/>
                      </a:ext>
                    </a:extLst>
                  </a:tr>
                  <a:tr h="933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00" t="-42208" r="-202613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659" t="-42208" r="-102133" b="-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138" t="-42208" r="-2375" b="-1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8688196"/>
                      </a:ext>
                    </a:extLst>
                  </a:tr>
                  <a:tr h="12714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Τιμή &lt; ΜΜΚ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/>
                            <a:t>ΜΜΚ &lt; Τιμή &lt; ΜΣΚ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/>
                            <a:t>+ πρόθεση εξόντωσης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/>
                            <a:t>ΜΜΚ &lt; Τιμή &lt; ΜΣΚ</a:t>
                          </a:r>
                          <a:endParaRPr lang="en-US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dirty="0"/>
                            <a:t>+ πρόθεση εξόντωσης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37903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3057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B645-3F3A-4613-B89F-AC4FEB08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Επιθετική τιμολόγηση</a:t>
            </a:r>
            <a:b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Wanadoo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14D0-ADE3-4DE4-A713-2D56FD7B9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>
                <a:sym typeface="Wingdings" pitchFamily="2" charset="2"/>
              </a:rPr>
              <a:t>Στρατηγικό σχέδιο εξόντωσης ανταγωνιστών</a:t>
            </a:r>
            <a:endParaRPr lang="en-US" dirty="0"/>
          </a:p>
          <a:p>
            <a:pPr lvl="1"/>
            <a:r>
              <a:rPr lang="el-GR" u="sng" dirty="0"/>
              <a:t>Έγγραφο 07/2000</a:t>
            </a:r>
          </a:p>
          <a:p>
            <a:pPr lvl="2"/>
            <a:r>
              <a:rPr lang="el-GR" dirty="0"/>
              <a:t> «</a:t>
            </a:r>
            <a:r>
              <a:rPr lang="el-GR" i="1" dirty="0">
                <a:solidFill>
                  <a:srgbClr val="C00000"/>
                </a:solidFill>
              </a:rPr>
              <a:t>προληπτικός αποκλεισμός της αγοράς ADSL με πλήρη προσφορά περιλαμβάνουσα [επιπλέον] πακέτο (</a:t>
            </a:r>
            <a:r>
              <a:rPr lang="el-GR" i="1" dirty="0" err="1">
                <a:solidFill>
                  <a:srgbClr val="C00000"/>
                </a:solidFill>
              </a:rPr>
              <a:t>pack</a:t>
            </a:r>
            <a:r>
              <a:rPr lang="el-GR" i="1" dirty="0">
                <a:solidFill>
                  <a:srgbClr val="C00000"/>
                </a:solidFill>
              </a:rPr>
              <a:t>) και επιτάχυνση των τοποθετήσεων για το 2001, αλλά αρνητικό ισολογισμό</a:t>
            </a:r>
            <a:r>
              <a:rPr lang="el-GR" dirty="0"/>
              <a:t>»</a:t>
            </a:r>
            <a:endParaRPr lang="en-US" dirty="0"/>
          </a:p>
          <a:p>
            <a:pPr lvl="1"/>
            <a:r>
              <a:rPr lang="el-GR" u="sng" dirty="0"/>
              <a:t>Ηλεκτρονικό ταχυδρομείο 07/2000 </a:t>
            </a:r>
            <a:endParaRPr lang="el-GR" u="sng" dirty="0">
              <a:sym typeface="Wingdings" pitchFamily="2" charset="2"/>
            </a:endParaRPr>
          </a:p>
          <a:p>
            <a:pPr lvl="2"/>
            <a:r>
              <a:rPr lang="el-GR" dirty="0"/>
              <a:t>«</a:t>
            </a:r>
            <a:r>
              <a:rPr lang="el-GR" i="1" dirty="0">
                <a:solidFill>
                  <a:srgbClr val="C00000"/>
                </a:solidFill>
              </a:rPr>
              <a:t>είναι δυσχερής ο προσωρινός αποκλεισμός της αγοράς με υπερβολικά υψηλή τιμή</a:t>
            </a:r>
            <a:r>
              <a:rPr lang="el-GR" dirty="0"/>
              <a:t>»</a:t>
            </a:r>
            <a:endParaRPr lang="en-US" dirty="0"/>
          </a:p>
          <a:p>
            <a:pPr lvl="1"/>
            <a:r>
              <a:rPr lang="el-GR" u="sng" dirty="0"/>
              <a:t>Ενημερωτικό έγγραφο για το 2001 </a:t>
            </a:r>
          </a:p>
          <a:p>
            <a:pPr lvl="2"/>
            <a:r>
              <a:rPr lang="el-GR" dirty="0"/>
              <a:t>«</a:t>
            </a:r>
            <a:r>
              <a:rPr lang="el-GR" i="1" dirty="0">
                <a:solidFill>
                  <a:srgbClr val="C00000"/>
                </a:solidFill>
              </a:rPr>
              <a:t>ο προληπτικός αποκλεισμός της αγοράς ADSL είναι αναγκαίος</a:t>
            </a:r>
            <a:r>
              <a:rPr lang="el-GR" dirty="0"/>
              <a:t>»</a:t>
            </a:r>
            <a:endParaRPr lang="en-US" dirty="0"/>
          </a:p>
          <a:p>
            <a:pPr lvl="1"/>
            <a:r>
              <a:rPr lang="el-GR" u="sng" dirty="0"/>
              <a:t>Παρουσίαση της 28/2/2001 </a:t>
            </a:r>
          </a:p>
          <a:p>
            <a:pPr lvl="2"/>
            <a:r>
              <a:rPr lang="el-GR" dirty="0"/>
              <a:t>«</a:t>
            </a:r>
            <a:r>
              <a:rPr lang="el-GR" i="1" dirty="0">
                <a:solidFill>
                  <a:srgbClr val="C00000"/>
                </a:solidFill>
              </a:rPr>
              <a:t>εκστρατεία προληπτικού αποκλεισμού της αγοράς υψηλής ταχύτητας από τη </a:t>
            </a:r>
            <a:r>
              <a:rPr lang="en-US" i="1" dirty="0">
                <a:solidFill>
                  <a:srgbClr val="C00000"/>
                </a:solidFill>
              </a:rPr>
              <a:t>[Wanadoo]</a:t>
            </a:r>
            <a:r>
              <a:rPr lang="el-GR" dirty="0"/>
              <a:t>»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AF9D4-3D90-4D48-8FF7-4BCE995E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32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8BFB-ACE3-4863-B081-18518861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Επιθετική τιμολόγηση</a:t>
            </a:r>
            <a:b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Wanadoo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F98B7-BDC0-47F9-8088-AB9E91B45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b="1" dirty="0"/>
              <a:t>Επιδράσεις στην αγορά</a:t>
            </a:r>
          </a:p>
          <a:p>
            <a:pPr lvl="1"/>
            <a:r>
              <a:rPr lang="el-GR" dirty="0"/>
              <a:t>Περίοδος 01/2001 – 09/2002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dirty="0"/>
              <a:t>το μερίδιο αγοράς της </a:t>
            </a:r>
            <a:r>
              <a:rPr lang="en-US" dirty="0"/>
              <a:t>Wanadoo </a:t>
            </a:r>
            <a:r>
              <a:rPr lang="el-GR" dirty="0"/>
              <a:t>αυξήθηκε από </a:t>
            </a:r>
            <a:r>
              <a:rPr lang="el-GR" b="1" dirty="0"/>
              <a:t>46% σε 72% </a:t>
            </a:r>
            <a:r>
              <a:rPr lang="el-GR" dirty="0"/>
              <a:t>(την ίδια περίοδο το μέγεθος της αγοράς πενταπλασιάστηκε)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itchFamily="2" charset="2"/>
              </a:rPr>
              <a:t> σημαντική μείωση του αθροιστικού μεριδίου αγοράς των ανταγωνιστών της </a:t>
            </a:r>
            <a:r>
              <a:rPr lang="en-US" dirty="0">
                <a:sym typeface="Wingdings" pitchFamily="2" charset="2"/>
              </a:rPr>
              <a:t>Wanadoo</a:t>
            </a:r>
            <a:endParaRPr lang="el-GR" dirty="0"/>
          </a:p>
          <a:p>
            <a:pPr lvl="1"/>
            <a:r>
              <a:rPr lang="el-GR" dirty="0"/>
              <a:t>Έξοδος της </a:t>
            </a:r>
            <a:r>
              <a:rPr lang="en-US" dirty="0" err="1"/>
              <a:t>Mangoosta</a:t>
            </a:r>
            <a:r>
              <a:rPr lang="en-US" dirty="0"/>
              <a:t> (</a:t>
            </a:r>
            <a:r>
              <a:rPr lang="el-GR" dirty="0"/>
              <a:t>ανταγωνίστρια της </a:t>
            </a:r>
            <a:r>
              <a:rPr lang="en-US" dirty="0"/>
              <a:t>Wanadoo)</a:t>
            </a:r>
            <a:r>
              <a:rPr lang="el-GR" dirty="0"/>
              <a:t> από την αγορά</a:t>
            </a:r>
            <a:endParaRPr lang="en-US" dirty="0"/>
          </a:p>
          <a:p>
            <a:pPr lvl="1"/>
            <a:r>
              <a:rPr lang="el-GR" dirty="0"/>
              <a:t>Είσοδος στην αγορά ενός νέου ανταγωνιστή με 5</a:t>
            </a:r>
            <a:r>
              <a:rPr lang="en-US" dirty="0"/>
              <a:t>.000</a:t>
            </a:r>
            <a:r>
              <a:rPr lang="el-GR" dirty="0"/>
              <a:t> συνδρομητές</a:t>
            </a:r>
          </a:p>
          <a:p>
            <a:r>
              <a:rPr lang="el-GR" b="1" dirty="0"/>
              <a:t>Αυξημένη πιθανότητα ανάκτησης ζημιών</a:t>
            </a:r>
          </a:p>
          <a:p>
            <a:pPr lvl="1"/>
            <a:r>
              <a:rPr lang="el-GR" dirty="0"/>
              <a:t>Υψηλό κόστος μεταστροφής καταναλωτών λόγω επιδράσεων</a:t>
            </a:r>
            <a:r>
              <a:rPr lang="en-US" dirty="0"/>
              <a:t> </a:t>
            </a:r>
            <a:r>
              <a:rPr lang="el-GR" dirty="0"/>
              <a:t>«εγκλωβισμού» (</a:t>
            </a:r>
            <a:r>
              <a:rPr lang="en-US" i="1" dirty="0"/>
              <a:t>locked-in effects</a:t>
            </a:r>
            <a:r>
              <a:rPr lang="el-GR" dirty="0"/>
              <a:t>)</a:t>
            </a:r>
            <a:endParaRPr lang="en-US" dirty="0"/>
          </a:p>
          <a:p>
            <a:pPr lvl="1"/>
            <a:r>
              <a:rPr lang="el-GR" dirty="0"/>
              <a:t>Υψηλό κόστος εισόδου στην αγορά και απόκτησης κρίσιμης μάζας συνδρομητών (π.χ. υψηλό κόστος για εξοπλισμό, εμπορική προώθηση, εμπορική επωνυμία)</a:t>
            </a:r>
          </a:p>
          <a:p>
            <a:pPr lvl="1"/>
            <a:r>
              <a:rPr lang="el-GR" dirty="0"/>
              <a:t>Υψηλό κόστος δημιουργίας νέου δικτύου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εμπόδια εισόδου στην αγορά</a:t>
            </a:r>
            <a:endParaRPr lang="el-GR" dirty="0"/>
          </a:p>
          <a:p>
            <a:pPr lvl="1"/>
            <a:r>
              <a:rPr lang="el-GR" dirty="0"/>
              <a:t>Κάθετη ολοκλήρωση της </a:t>
            </a:r>
            <a:r>
              <a:rPr lang="en-US" dirty="0"/>
              <a:t>France Telecom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itchFamily="2" charset="2"/>
              </a:rPr>
              <a:t> ευκολότερη η εκμετάλλευση της δεσπόζουσας της θέσης</a:t>
            </a:r>
          </a:p>
          <a:p>
            <a:pPr lvl="1"/>
            <a:r>
              <a:rPr lang="el-GR" dirty="0">
                <a:sym typeface="Wingdings" pitchFamily="2" charset="2"/>
              </a:rPr>
              <a:t>Αυξημένα κέρδη </a:t>
            </a:r>
            <a:r>
              <a:rPr lang="en-US" dirty="0">
                <a:sym typeface="Wingdings" pitchFamily="2" charset="2"/>
              </a:rPr>
              <a:t>Wanadoo </a:t>
            </a:r>
            <a:r>
              <a:rPr lang="el-GR" dirty="0">
                <a:sym typeface="Wingdings" pitchFamily="2" charset="2"/>
              </a:rPr>
              <a:t>μετά τον 10/2002</a:t>
            </a:r>
            <a:r>
              <a:rPr lang="el-GR" dirty="0">
                <a:solidFill>
                  <a:srgbClr val="C00000"/>
                </a:solidFill>
                <a:sym typeface="Wingdings" pitchFamily="2" charset="2"/>
              </a:rPr>
              <a:t>  </a:t>
            </a:r>
            <a:r>
              <a:rPr lang="el-GR" dirty="0">
                <a:sym typeface="Wingdings" pitchFamily="2" charset="2"/>
              </a:rPr>
              <a:t>λογική η υπόθεση για επανάκτηση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C467D-DB95-4B5C-A4CB-AEB9BB56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50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4AB9-EAC0-4621-8E05-1A70B225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Άρνηση προμήθειας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συνεργασίας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(refusal to supply / deal)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1F2F-F837-49AB-9CF9-CA7D99EFB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</a:t>
            </a:r>
            <a:r>
              <a:rPr lang="el-GR" dirty="0"/>
              <a:t> δεσπόζουσα επιχείρηση</a:t>
            </a:r>
            <a:r>
              <a:rPr lang="en-US" dirty="0"/>
              <a:t> </a:t>
            </a:r>
            <a:r>
              <a:rPr lang="el-GR" dirty="0"/>
              <a:t>έχει δικαίωμα να επιλέγει τους  αντισυμβαλλομένους της, ΕΝΤΟΥΤΟΙΣ</a:t>
            </a:r>
            <a:endParaRPr lang="en-US" dirty="0"/>
          </a:p>
          <a:p>
            <a:pPr lvl="1"/>
            <a:r>
              <a:rPr lang="el-GR" dirty="0"/>
              <a:t>δεν μπορεί να παύσει την προμήθεια ενός αγοραστή, τιμωρώντας τον για τη συνεργασία με ανταγωνιστή  </a:t>
            </a:r>
          </a:p>
          <a:p>
            <a:pPr lvl="1"/>
            <a:r>
              <a:rPr lang="el-GR" dirty="0"/>
              <a:t>να εξαναγκάσει τους ανταγωνιστές της να τερματίσουν τη δραστηριοποίησή τους (π.χ. μέσω της άρνησης προμήθειας ενός προϊόντος απαραίτητου για την διεξαγωγή των δραστηριοτήτων τους)</a:t>
            </a:r>
          </a:p>
          <a:p>
            <a:r>
              <a:rPr lang="el-GR" dirty="0"/>
              <a:t>Τρόποι αποκλεισμού</a:t>
            </a:r>
          </a:p>
          <a:p>
            <a:pPr lvl="1"/>
            <a:r>
              <a:rPr lang="el-GR" dirty="0"/>
              <a:t>τερματισμός υφιστάμενης εμπορικής σχέσης</a:t>
            </a:r>
          </a:p>
          <a:p>
            <a:pPr lvl="1"/>
            <a:r>
              <a:rPr lang="el-GR" dirty="0"/>
              <a:t>άρνηση προμήθειας προϊόντων</a:t>
            </a:r>
          </a:p>
          <a:p>
            <a:pPr lvl="1"/>
            <a:r>
              <a:rPr lang="el-GR" dirty="0"/>
              <a:t>άρνηση παροχής πληροφοριών</a:t>
            </a:r>
          </a:p>
          <a:p>
            <a:pPr lvl="1"/>
            <a:r>
              <a:rPr lang="el-GR" dirty="0"/>
              <a:t>άρνηση πρόσβασης σε μια ουσιώδη διευκόλυνση </a:t>
            </a:r>
            <a:r>
              <a:rPr lang="en-US" dirty="0"/>
              <a:t>/ </a:t>
            </a:r>
            <a:r>
              <a:rPr lang="el-GR" dirty="0"/>
              <a:t>υποδομή (π.χ. δίκτυο τηλεπικοινωνιών)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A27D7-4969-42A1-9B2C-F57AA46B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27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D881-A0CE-47C3-9632-9BCE4C7A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Άρνηση προμήθειας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συνεργασίας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EC434-C351-4B73-B176-96BC11866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sz="2700" b="1" dirty="0"/>
              <a:t>Ρητή </a:t>
            </a:r>
            <a:r>
              <a:rPr lang="en-US" sz="2700" b="1" dirty="0"/>
              <a:t>v</a:t>
            </a:r>
            <a:r>
              <a:rPr lang="el-GR" sz="2700" b="1" dirty="0"/>
              <a:t>. Εξυπονοούμενη άρνηση προμήθειας</a:t>
            </a:r>
          </a:p>
          <a:p>
            <a:pPr lvl="1"/>
            <a:r>
              <a:rPr lang="el-GR" dirty="0"/>
              <a:t>καθυστέρηση στην εκτέλεση παραγγελίας</a:t>
            </a:r>
          </a:p>
          <a:p>
            <a:pPr lvl="1"/>
            <a:r>
              <a:rPr lang="el-GR" dirty="0"/>
              <a:t>προσκόμματα</a:t>
            </a:r>
          </a:p>
          <a:p>
            <a:pPr lvl="1"/>
            <a:r>
              <a:rPr lang="el-GR" dirty="0"/>
              <a:t>υπερβολικές απαιτήσεις</a:t>
            </a:r>
          </a:p>
          <a:p>
            <a:r>
              <a:rPr lang="el-GR" sz="2700" b="1" dirty="0"/>
              <a:t>Εξετάζονται σωρευτικά</a:t>
            </a:r>
            <a:r>
              <a:rPr lang="en-GB" sz="2700" b="1" dirty="0"/>
              <a:t>:</a:t>
            </a:r>
          </a:p>
          <a:p>
            <a:pPr lvl="1" indent="-325438">
              <a:buFont typeface="Wingdings" panose="05000000000000000000" pitchFamily="2" charset="2"/>
              <a:buChar char=""/>
            </a:pPr>
            <a:r>
              <a:rPr lang="el-GR" dirty="0"/>
              <a:t>Η άρνηση αφορά προϊόν που αντικειμενικά απαιτείται για την άσκηση αποτελεσματικού ανταγωνισμού σε μια αγορά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δεν υπάρχει πραγματικό / δυνητικό υποκατάστατο</a:t>
            </a:r>
            <a:endParaRPr lang="el-GR" dirty="0"/>
          </a:p>
          <a:p>
            <a:pPr lvl="1" indent="-325438">
              <a:buFont typeface="Wingdings" panose="05000000000000000000" pitchFamily="2" charset="2"/>
              <a:buChar char=""/>
            </a:pPr>
            <a:r>
              <a:rPr lang="el-GR" dirty="0"/>
              <a:t>Η άρνηση ενδέχεται να οδηγήσει σε εξάλειψη του αποτελεσματικού ανταγωνισμού σε αγορά επόμενου σταδίου</a:t>
            </a:r>
          </a:p>
          <a:p>
            <a:pPr lvl="1" indent="-325438">
              <a:buFont typeface="Wingdings" panose="05000000000000000000" pitchFamily="2" charset="2"/>
              <a:buChar char=""/>
            </a:pPr>
            <a:r>
              <a:rPr lang="el-GR" dirty="0"/>
              <a:t>Η άρνηση ενδέχεται να αποβεί επιζήμια για τους καταναλωτές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2F66C-3F9B-440C-AC3B-C2E4982A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62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AA13-B603-4EAA-A959-16E9AD66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schemeClr val="tx1"/>
                </a:solidFill>
              </a:rPr>
              <a:t>Άρνηση προμήθειας</a:t>
            </a:r>
            <a:r>
              <a:rPr lang="en-US" sz="3100" b="1" dirty="0">
                <a:solidFill>
                  <a:schemeClr val="tx1"/>
                </a:solidFill>
              </a:rPr>
              <a:t> </a:t>
            </a:r>
            <a:r>
              <a:rPr lang="el-GR" sz="3100" b="1" dirty="0">
                <a:solidFill>
                  <a:schemeClr val="tx1"/>
                </a:solidFill>
              </a:rPr>
              <a:t>/</a:t>
            </a:r>
            <a:r>
              <a:rPr lang="en-US" sz="3100" b="1" dirty="0">
                <a:solidFill>
                  <a:schemeClr val="tx1"/>
                </a:solidFill>
              </a:rPr>
              <a:t> </a:t>
            </a:r>
            <a:r>
              <a:rPr lang="el-GR" sz="3100" b="1" dirty="0">
                <a:solidFill>
                  <a:schemeClr val="tx1"/>
                </a:solidFill>
              </a:rPr>
              <a:t>συνεργασίας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l-GR" sz="2700" dirty="0"/>
              <a:t>Υπόθεση </a:t>
            </a:r>
            <a:r>
              <a:rPr lang="en-US" sz="2700" dirty="0"/>
              <a:t>Magill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6581-2593-4AA2-95A6-9AD6D10BF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sz="4000" dirty="0"/>
              <a:t>Τρεις</a:t>
            </a:r>
            <a:r>
              <a:rPr lang="en-US" sz="4000" dirty="0"/>
              <a:t> </a:t>
            </a:r>
            <a:r>
              <a:rPr lang="el-GR" sz="4000" dirty="0"/>
              <a:t>ραδιοτηλεοπτικοί φορείς (</a:t>
            </a:r>
            <a:r>
              <a:rPr lang="en-US" sz="4000" dirty="0"/>
              <a:t>RTE, BBC </a:t>
            </a:r>
            <a:r>
              <a:rPr lang="el-GR" sz="4000" dirty="0"/>
              <a:t>και </a:t>
            </a:r>
            <a:r>
              <a:rPr lang="en-US" sz="4000" dirty="0"/>
              <a:t>ITP)</a:t>
            </a:r>
            <a:r>
              <a:rPr lang="el-GR" sz="4000" dirty="0"/>
              <a:t> </a:t>
            </a:r>
          </a:p>
          <a:p>
            <a:pPr lvl="1"/>
            <a:r>
              <a:rPr lang="el-GR" sz="3600" dirty="0"/>
              <a:t>δημοσίευαν εβδομαδιαίες λίστες με τα τηλεοπτικά τους προγράμματα</a:t>
            </a:r>
          </a:p>
          <a:p>
            <a:pPr lvl="1"/>
            <a:r>
              <a:rPr lang="el-GR" sz="3600" dirty="0">
                <a:sym typeface="Wingdings" panose="05000000000000000000" pitchFamily="2" charset="2"/>
              </a:rPr>
              <a:t>απέστελλαν δωρεάν σε εφημερίδες και περιοδικά τις λίστες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l-GR" sz="3600" dirty="0">
                <a:sym typeface="Wingdings" panose="05000000000000000000" pitchFamily="2" charset="2"/>
              </a:rPr>
              <a:t>των προγραμμάτων τους με περιορισμούς χρήσης</a:t>
            </a:r>
            <a:endParaRPr lang="el-GR" sz="3600" dirty="0"/>
          </a:p>
          <a:p>
            <a:r>
              <a:rPr lang="el-GR" sz="4000" dirty="0"/>
              <a:t>Οι κατάλογοι προστατεύονταν από δικαιώματα πνευματικής ιδιοκτησίας (βάσει εθνικού δικαίου)</a:t>
            </a:r>
          </a:p>
          <a:p>
            <a:r>
              <a:rPr lang="el-GR" sz="4000" dirty="0"/>
              <a:t>Οι ραδιοτηλεοπτικοί φορείς αρνήθηκαν να χορηγήσουν πληροφορίες για τα τηλεοπτικά τους προγράμματα στην </a:t>
            </a:r>
            <a:r>
              <a:rPr lang="en-US" sz="4000" dirty="0"/>
              <a:t>Magill </a:t>
            </a:r>
            <a:r>
              <a:rPr lang="el-GR" sz="40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4000" dirty="0">
                <a:sym typeface="Wingdings" panose="05000000000000000000" pitchFamily="2" charset="2"/>
              </a:rPr>
              <a:t> επικαλέστηκαν τα δικαιώματα δημιουργού</a:t>
            </a:r>
            <a:endParaRPr lang="en-US" sz="4000" dirty="0"/>
          </a:p>
          <a:p>
            <a:r>
              <a:rPr lang="el-GR" sz="4000" dirty="0"/>
              <a:t>Η </a:t>
            </a:r>
            <a:r>
              <a:rPr lang="en-US" sz="4000" dirty="0"/>
              <a:t>Magill </a:t>
            </a:r>
            <a:r>
              <a:rPr lang="el-GR" sz="4000" dirty="0">
                <a:sym typeface="Wingdings" panose="05000000000000000000" pitchFamily="2" charset="2"/>
              </a:rPr>
              <a:t>επεδίωξε να εκδώσει έναν περιεκτικό οδηγό όλων των ραδιοτηλεοπτικών φορέων παρά την άρνηση των ραδιοτηλεοπτικών φορέων να χορηγήσουν άδεια χρήσης</a:t>
            </a:r>
          </a:p>
          <a:p>
            <a:r>
              <a:rPr lang="el-GR" sz="4000" dirty="0"/>
              <a:t>Προσφυγή ραδιοτηλεοπτικών φορέων στο Δικαστήριο </a:t>
            </a:r>
            <a:r>
              <a:rPr lang="el-GR" sz="4000" dirty="0">
                <a:solidFill>
                  <a:srgbClr val="A90F0F"/>
                </a:solidFill>
                <a:sym typeface="Wingdings" panose="05000000000000000000" pitchFamily="2" charset="2"/>
              </a:rPr>
              <a:t></a:t>
            </a:r>
            <a:r>
              <a:rPr lang="el-GR" sz="4000" dirty="0">
                <a:sym typeface="Wingdings" panose="05000000000000000000" pitchFamily="2" charset="2"/>
              </a:rPr>
              <a:t> εξέδωσε απαγόρευση χρήσης των λιστών με το εβδομαδιαίο τους πρόγραμμα από την </a:t>
            </a:r>
            <a:r>
              <a:rPr lang="en-US" sz="4000" dirty="0">
                <a:sym typeface="Wingdings" panose="05000000000000000000" pitchFamily="2" charset="2"/>
              </a:rPr>
              <a:t>Magill </a:t>
            </a:r>
          </a:p>
          <a:p>
            <a:r>
              <a:rPr lang="en-US" sz="4000" dirty="0">
                <a:sym typeface="Wingdings" panose="05000000000000000000" pitchFamily="2" charset="2"/>
              </a:rPr>
              <a:t>H Magill</a:t>
            </a:r>
            <a:r>
              <a:rPr lang="el-GR" sz="4000" dirty="0">
                <a:sym typeface="Wingdings" panose="05000000000000000000" pitchFamily="2" charset="2"/>
              </a:rPr>
              <a:t> υπέβαλε καταγγελία ενώπιον της Ευρωπαϊκής Επιτροπής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F4743-5883-4ACF-AAE3-9F450FFF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7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B4D7-4298-4026-9534-43718468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Άρνηση προμήθειας</a:t>
            </a:r>
            <a:r>
              <a:rPr lang="en-US" sz="3100" b="1" dirty="0">
                <a:solidFill>
                  <a:prstClr val="black"/>
                </a:solidFill>
              </a:rPr>
              <a:t> </a:t>
            </a:r>
            <a:r>
              <a:rPr lang="el-GR" sz="3100" b="1" dirty="0">
                <a:solidFill>
                  <a:prstClr val="black"/>
                </a:solidFill>
              </a:rPr>
              <a:t>/</a:t>
            </a:r>
            <a:r>
              <a:rPr lang="en-US" sz="3100" b="1" dirty="0">
                <a:solidFill>
                  <a:prstClr val="black"/>
                </a:solidFill>
              </a:rPr>
              <a:t> </a:t>
            </a:r>
            <a:r>
              <a:rPr lang="el-GR" sz="3100" b="1" dirty="0">
                <a:solidFill>
                  <a:prstClr val="black"/>
                </a:solidFill>
              </a:rPr>
              <a:t>συνεργασίας</a:t>
            </a:r>
            <a:br>
              <a:rPr lang="en-US" sz="2500" b="1" dirty="0">
                <a:solidFill>
                  <a:prstClr val="black"/>
                </a:solidFill>
              </a:rPr>
            </a:br>
            <a:r>
              <a:rPr lang="el-GR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Magill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5D36D-6244-4815-8D23-FA2DC2035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l-GR" sz="6800" b="1" dirty="0">
                <a:sym typeface="Wingdings" panose="05000000000000000000" pitchFamily="2" charset="2"/>
              </a:rPr>
              <a:t>Απόφαση Ευρωπαϊκής Επιτροπής</a:t>
            </a:r>
          </a:p>
          <a:p>
            <a:pPr lvl="1">
              <a:lnSpc>
                <a:spcPct val="110000"/>
              </a:lnSpc>
            </a:pPr>
            <a:r>
              <a:rPr lang="el-GR" sz="6400" dirty="0">
                <a:sym typeface="Wingdings" panose="05000000000000000000" pitchFamily="2" charset="2"/>
              </a:rPr>
              <a:t>Ραδιοτηλεοπτικοί φορείς </a:t>
            </a:r>
            <a:r>
              <a:rPr lang="en-US" sz="6400" dirty="0">
                <a:solidFill>
                  <a:srgbClr val="A90F0F"/>
                </a:solidFill>
                <a:sym typeface="Wingdings" panose="05000000000000000000" pitchFamily="2" charset="2"/>
              </a:rPr>
              <a:t></a:t>
            </a:r>
            <a:r>
              <a:rPr lang="en-US" sz="6400" dirty="0">
                <a:sym typeface="Wingdings" panose="05000000000000000000" pitchFamily="2" charset="2"/>
              </a:rPr>
              <a:t> </a:t>
            </a:r>
            <a:r>
              <a:rPr lang="en-US" sz="6400" i="1" dirty="0">
                <a:sym typeface="Wingdings" panose="05000000000000000000" pitchFamily="2" charset="2"/>
              </a:rPr>
              <a:t>de facto </a:t>
            </a:r>
            <a:r>
              <a:rPr lang="el-GR" sz="6400" dirty="0">
                <a:sym typeface="Wingdings" panose="05000000000000000000" pitchFamily="2" charset="2"/>
              </a:rPr>
              <a:t>μονοπωλιακή θέση σε σχέση με το εβδομαδιαίο τους πρόγραμμα</a:t>
            </a:r>
          </a:p>
          <a:p>
            <a:pPr lvl="1">
              <a:lnSpc>
                <a:spcPct val="110000"/>
              </a:lnSpc>
            </a:pPr>
            <a:r>
              <a:rPr lang="el-GR" sz="6400" dirty="0">
                <a:sym typeface="Wingdings" panose="05000000000000000000" pitchFamily="2" charset="2"/>
              </a:rPr>
              <a:t>Αναγκαίες οι πληροφορίες τηλεοπτικού περιεχομένου των ραδιοτηλεοπτικών φορέων (π.χ. ημέρα/ώρα, τίτλος προγράμματος) για την ετοιμασία ενιαίου περιεκτικού οδηγού </a:t>
            </a:r>
            <a:r>
              <a:rPr lang="el-GR" sz="6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6400" dirty="0">
                <a:sym typeface="Wingdings" panose="05000000000000000000" pitchFamily="2" charset="2"/>
              </a:rPr>
              <a:t> δυνατότητα παρεμπόδισης ανταγωνισμού στην αγορά των εβδομαδιαίων τηλεοπτικών προγραμμάτων</a:t>
            </a:r>
          </a:p>
          <a:p>
            <a:pPr lvl="1">
              <a:lnSpc>
                <a:spcPct val="110000"/>
              </a:lnSpc>
            </a:pPr>
            <a:r>
              <a:rPr lang="el-GR" sz="6400" dirty="0">
                <a:sym typeface="Wingdings" panose="05000000000000000000" pitchFamily="2" charset="2"/>
              </a:rPr>
              <a:t>Δεν υπάρχει αντικειμενική αιτιολόγηση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l-GR" sz="6400" dirty="0">
                <a:solidFill>
                  <a:srgbClr val="C00000"/>
                </a:solidFill>
                <a:sym typeface="Wingdings" panose="05000000000000000000" pitchFamily="2" charset="2"/>
              </a:rPr>
              <a:t> Η άρνηση χορήγησης άδειας χρήσης συνιστά κατάχρηση δεσπόζουσας θέσης</a:t>
            </a:r>
          </a:p>
          <a:p>
            <a:r>
              <a:rPr lang="el-GR" sz="6800" b="1" dirty="0">
                <a:sym typeface="Wingdings" panose="05000000000000000000" pitchFamily="2" charset="2"/>
              </a:rPr>
              <a:t>Απόφαση Γενικού Δικαστηρίου</a:t>
            </a:r>
          </a:p>
          <a:p>
            <a:pPr lvl="1"/>
            <a:r>
              <a:rPr lang="el-GR" sz="6400" dirty="0">
                <a:sym typeface="Wingdings" panose="05000000000000000000" pitchFamily="2" charset="2"/>
              </a:rPr>
              <a:t>Η εξάσκηση ενός δικαιώματος που αφορά δικαιώματα δημιουργού μπορεί σε</a:t>
            </a:r>
            <a:r>
              <a:rPr lang="el-GR" sz="6400" b="1" dirty="0">
                <a:sym typeface="Wingdings" panose="05000000000000000000" pitchFamily="2" charset="2"/>
              </a:rPr>
              <a:t> εξαιρετικές περιπτώσεις να συνιστά κατάχρηση</a:t>
            </a:r>
          </a:p>
          <a:p>
            <a:pPr lvl="1"/>
            <a:r>
              <a:rPr lang="el-GR" sz="6400" u="sng" dirty="0">
                <a:sym typeface="Wingdings" panose="05000000000000000000" pitchFamily="2" charset="2"/>
              </a:rPr>
              <a:t>Προυποθέσεις</a:t>
            </a:r>
          </a:p>
          <a:p>
            <a:pPr lvl="2">
              <a:buFont typeface="Wingdings" panose="05000000000000000000" pitchFamily="2" charset="2"/>
              <a:buChar char=""/>
            </a:pPr>
            <a:r>
              <a:rPr lang="el-GR" sz="6400" dirty="0"/>
              <a:t>Αναγκαιότητα πρόσβασης για δραστηριοποίηση σε μια γειτονική αγορά</a:t>
            </a:r>
          </a:p>
          <a:p>
            <a:pPr lvl="2">
              <a:buFont typeface="Wingdings" panose="05000000000000000000" pitchFamily="2" charset="2"/>
              <a:buChar char=""/>
            </a:pPr>
            <a:r>
              <a:rPr lang="el-GR" sz="6400" dirty="0"/>
              <a:t>Αποκλεισμός ανταγωνισμού</a:t>
            </a:r>
          </a:p>
          <a:p>
            <a:pPr lvl="2">
              <a:buFont typeface="Wingdings" panose="05000000000000000000" pitchFamily="2" charset="2"/>
              <a:buChar char=""/>
            </a:pPr>
            <a:r>
              <a:rPr lang="el-GR" sz="6400" dirty="0"/>
              <a:t>Αποτροπή εμφάνισης νέου προϊόντος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6DF57-EEEA-4DD5-B1EC-E2B3F84A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26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8DE0-B97F-4A26-BECA-FA70B93C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Άρνηση προμήθειας / συνεργασίας</a:t>
            </a:r>
            <a:br>
              <a:rPr lang="en-US" sz="25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BAA72-BF40-47F5-B691-D79136F0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4800600" cy="4419600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b="1" dirty="0"/>
              <a:t>GDF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Wingdings" pitchFamily="2"/>
              </a:rPr>
              <a:t></a:t>
            </a:r>
            <a:r>
              <a:rPr lang="en-US" dirty="0"/>
              <a:t> </a:t>
            </a:r>
            <a:r>
              <a:rPr lang="el-GR" dirty="0"/>
              <a:t>κατείχε δεσπόζουσα θέση στην αγορά του φυσικού αερίου στην Γαλλία</a:t>
            </a:r>
            <a:endParaRPr lang="en-US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l-GR" dirty="0"/>
              <a:t>Διαχειριζόταν αγωγούς μεταφοράς φυσικού αερίου από Βόρεια θάλασσα προς Ευρώπη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b="1" dirty="0"/>
              <a:t>Marathon Oil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ήθελε να αποκτήσει πρόσβαση σε αγωγούς μεταφοράς φυσικού αερίου από τη Βόρεια Θάλασσα προς τη Δυτική Ευρώπη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Επίμαχη πρακτική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el-GR" dirty="0"/>
              <a:t>Δέσμευση πλειοψηφίας δυναμικότητας δικτύου μεταφοράς από </a:t>
            </a:r>
            <a:r>
              <a:rPr lang="en-US" dirty="0"/>
              <a:t>GDF</a:t>
            </a:r>
            <a:r>
              <a:rPr lang="el-GR" dirty="0"/>
              <a:t> (</a:t>
            </a:r>
            <a:r>
              <a:rPr lang="en-US" dirty="0"/>
              <a:t>over hoarding)</a:t>
            </a:r>
            <a:endParaRPr lang="el-GR" dirty="0"/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el-GR" dirty="0"/>
              <a:t>Άρνηση συνεργασίας με </a:t>
            </a:r>
            <a:r>
              <a:rPr lang="en-US" dirty="0"/>
              <a:t>Marathon Oil </a:t>
            </a:r>
            <a:r>
              <a:rPr lang="en-US" dirty="0">
                <a:solidFill>
                  <a:srgbClr val="C00000"/>
                </a:solidFill>
                <a:latin typeface="Wingdings" pitchFamily="2"/>
              </a:rPr>
              <a:t></a:t>
            </a:r>
            <a:r>
              <a:rPr lang="el-GR" dirty="0"/>
              <a:t> περιορισμένη διαθεσιμότητα χωρητικότητας </a:t>
            </a:r>
          </a:p>
          <a:p>
            <a:pPr marL="761997" lvl="1" indent="-342900">
              <a:buFont typeface="Wingdings" panose="05000000000000000000" pitchFamily="2" charset="2"/>
              <a:buChar char="§"/>
            </a:pPr>
            <a:r>
              <a:rPr lang="el-GR" sz="2400" dirty="0"/>
              <a:t>Αγωγοί μεταφοράς φυσικού αερίου </a:t>
            </a:r>
            <a:r>
              <a:rPr lang="el-GR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400" dirty="0"/>
              <a:t> ουσιώδης υποδομή / διευκόλυνση με χαρακτηριστικά φυσικού μονοπωλίου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C21E5-4B7B-4ED2-A66D-8FED29E0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47</a:t>
            </a:fld>
            <a:endParaRPr lang="en-US"/>
          </a:p>
        </p:txBody>
      </p:sp>
      <p:pic>
        <p:nvPicPr>
          <p:cNvPr id="1036" name="Picture 12" descr="Pipeline operator could face up to $1 million in fines - Deseret News">
            <a:extLst>
              <a:ext uri="{FF2B5EF4-FFF2-40B4-BE49-F238E27FC236}">
                <a16:creationId xmlns:a16="http://schemas.microsoft.com/office/drawing/2014/main" id="{4592BFA9-42CB-473D-A8CB-3E19C557A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8" r="7779"/>
          <a:stretch/>
        </p:blipFill>
        <p:spPr bwMode="auto">
          <a:xfrm>
            <a:off x="5656312" y="1513490"/>
            <a:ext cx="3754388" cy="46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19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BC9C-9DFF-4ABD-97BC-D907B58A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schemeClr val="tx1"/>
                </a:solidFill>
              </a:rPr>
              <a:t>Άρνηση προμήθειας / συνεργασίας</a:t>
            </a:r>
            <a:br>
              <a:rPr lang="en-US" dirty="0"/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Υπόθεση 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CC291-9656-4341-AAE4-427C24D33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l-GR" dirty="0"/>
              <a:t>Θεωρία ανταγωνιστικής ζημίας</a:t>
            </a:r>
          </a:p>
          <a:p>
            <a:pPr lvl="1"/>
            <a:r>
              <a:rPr lang="el-GR" dirty="0"/>
              <a:t>Διατήρηση / ενίσχυση δεσπόζουσας θέσης μέσω αποκλεισμού εισόδου νέων ανταγωνιστών</a:t>
            </a:r>
          </a:p>
          <a:p>
            <a:pPr lvl="1"/>
            <a:r>
              <a:rPr lang="el-GR" dirty="0"/>
              <a:t>Απουσία ανταγωνιστικής πίεσης / εισόδου σε αποτελεσματική κλίμακα</a:t>
            </a:r>
          </a:p>
          <a:p>
            <a:pPr lvl="0"/>
            <a:r>
              <a:rPr lang="el-GR" dirty="0"/>
              <a:t>Δεσμεύσεις </a:t>
            </a:r>
            <a:r>
              <a:rPr lang="en-US" dirty="0"/>
              <a:t>GDF</a:t>
            </a:r>
          </a:p>
          <a:p>
            <a:pPr lvl="1"/>
            <a:r>
              <a:rPr lang="el-GR" dirty="0"/>
              <a:t>Άμεση αποδέσμευση 10% δυναμικότητας αγωγών μεταφοράς φυσικού αερίου στη Γαλλία σε όφελος άλλων επιχειρήσεων</a:t>
            </a:r>
          </a:p>
          <a:p>
            <a:pPr lvl="1"/>
            <a:r>
              <a:rPr lang="el-GR" dirty="0"/>
              <a:t>Το μερίδιο αγοράς στις δεσμευμένες χωρητικότητες δεν θα υπερβαίνει το 50% στα επόμενα 10 έτη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80A18-1DF5-465B-90A0-4C755E0D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53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E8BB-8861-43CD-82CC-21F156BC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Δεσμευμένες πωλήσεις (</a:t>
            </a:r>
            <a:r>
              <a:rPr lang="en-US" b="1" dirty="0">
                <a:solidFill>
                  <a:schemeClr val="tx1"/>
                </a:solidFill>
              </a:rPr>
              <a:t>Tying)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3F50-D9F8-43A9-9853-1909852D1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Δεσμευμένες πωλήσεις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Ο πελάτης που αγοράζει ένα προϊόν (δεσμεύον προϊόν) υποχρεώνετε να αγοράσει και ένα άλλο προϊόν (δεσμευμένο προϊόν)</a:t>
            </a:r>
          </a:p>
          <a:p>
            <a:pPr lvl="2">
              <a:lnSpc>
                <a:spcPct val="120000"/>
              </a:lnSpc>
            </a:pPr>
            <a:r>
              <a:rPr lang="el-GR" sz="2200" dirty="0"/>
              <a:t>Φωτοτυπική μηχανή και φωτοτυπικό χαρτί</a:t>
            </a:r>
          </a:p>
          <a:p>
            <a:pPr lvl="2">
              <a:lnSpc>
                <a:spcPct val="120000"/>
              </a:lnSpc>
            </a:pPr>
            <a:r>
              <a:rPr lang="el-GR" sz="2200" dirty="0"/>
              <a:t>Τηλεφωνική συσκευή και συμβόλαιο τηλεφωνίας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Το δεσμευμένο προϊόν μπορεί να αγοραστεί και μεμονωμένα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Θα πρέπει να υπάρχουν δύο διακριτές αγορές </a:t>
            </a:r>
            <a:endParaRPr lang="el-GR" dirty="0">
              <a:sym typeface="Wingdings" panose="05000000000000000000" pitchFamily="2" charset="2"/>
            </a:endParaRPr>
          </a:p>
          <a:p>
            <a:pPr lvl="2">
              <a:lnSpc>
                <a:spcPct val="120000"/>
              </a:lnSpc>
            </a:pPr>
            <a:r>
              <a:rPr lang="el-GR" sz="2200" dirty="0"/>
              <a:t>Αγορά για το δεσμεύον προϊόν (</a:t>
            </a:r>
            <a:r>
              <a:rPr lang="en-GB" sz="2200" dirty="0"/>
              <a:t>tying market)</a:t>
            </a:r>
            <a:r>
              <a:rPr lang="el-GR" sz="2200" dirty="0"/>
              <a:t> </a:t>
            </a:r>
          </a:p>
          <a:p>
            <a:pPr lvl="2">
              <a:lnSpc>
                <a:spcPct val="120000"/>
              </a:lnSpc>
            </a:pPr>
            <a:r>
              <a:rPr lang="el-GR" sz="2200" dirty="0"/>
              <a:t>Αγορά για το δεσμευμένο προϊόν (</a:t>
            </a:r>
            <a:r>
              <a:rPr lang="en-GB" sz="2200" dirty="0"/>
              <a:t>tied market)</a:t>
            </a:r>
            <a:endParaRPr lang="el-GR" sz="2200" dirty="0"/>
          </a:p>
          <a:p>
            <a:pPr lvl="1">
              <a:lnSpc>
                <a:spcPct val="120000"/>
              </a:lnSpc>
            </a:pPr>
            <a:r>
              <a:rPr lang="el-GR" dirty="0"/>
              <a:t>Ανεξάρτητη ζήτηση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τα προϊόντα θα αγοράζονταν ξεχωριστά εάν δεν υπήρχε δεσμευμένη πώληση τους</a:t>
            </a:r>
          </a:p>
          <a:p>
            <a:pPr lvl="2">
              <a:lnSpc>
                <a:spcPct val="120000"/>
              </a:lnSpc>
            </a:pPr>
            <a:r>
              <a:rPr lang="el-GR" sz="2200" dirty="0"/>
              <a:t>Προσφορά του δεσμευμένου προϊόντος από ανταγωνιστικές επιχειρήσεις </a:t>
            </a:r>
            <a:r>
              <a:rPr lang="el-GR" sz="22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200" dirty="0">
                <a:sym typeface="Wingdings" panose="05000000000000000000" pitchFamily="2" charset="2"/>
              </a:rPr>
              <a:t> ένδειξη ξεχωριστών προϊόντων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6F22E-7654-4326-BFC2-765DC999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8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AFF8-EF30-481B-9984-882A9463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Δεσπόζουσα θέση</a:t>
            </a:r>
            <a:endParaRPr lang="en-US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F25C720-D74F-4B7A-9907-CD460D975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99057"/>
              </p:ext>
            </p:extLst>
          </p:nvPr>
        </p:nvGraphicFramePr>
        <p:xfrm>
          <a:off x="838200" y="17526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D1DB0-DA5A-4F11-AA43-F25F43F6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3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2FF-BB6C-4235-B7BB-4F1DF517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prstClr val="black"/>
                </a:solidFill>
              </a:rPr>
              <a:t>Δεσμευμένες πωλήσεις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9EAC11-8856-48A2-B590-75360A931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492149"/>
              </p:ext>
            </p:extLst>
          </p:nvPr>
        </p:nvGraphicFramePr>
        <p:xfrm>
          <a:off x="838200" y="17526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7A9D3-4B8C-4115-A95F-E071B436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22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A68A-A79C-4984-820C-2B48C9D8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prstClr val="black"/>
                </a:solidFill>
              </a:rPr>
              <a:t>Δεσμευμένες πωλήσεις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4D10086-AF22-4E62-994F-0670B1051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957769"/>
              </p:ext>
            </p:extLst>
          </p:nvPr>
        </p:nvGraphicFramePr>
        <p:xfrm>
          <a:off x="838200" y="17526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39810-170E-4F84-8CAE-8DB53500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9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2C9B-415C-4A51-84D9-853E4E92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Δεσμευμένες πωλήσεις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l-GR" sz="2700" dirty="0"/>
              <a:t>Υπόθεση </a:t>
            </a:r>
            <a:r>
              <a:rPr lang="en-US" sz="2700" dirty="0"/>
              <a:t>Hilti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D5A36-B6F0-4684-964B-2956BF4E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42672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Hilti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δραστηριοποιείται στην κατασκευή διαφόρων προϊόντων για την στερέωση υλικών π.χ. πιστόλια καρφώματος, δεσμίδες φυσιγγίων, φυσίγγια και καρφιά</a:t>
            </a:r>
          </a:p>
          <a:p>
            <a:r>
              <a:rPr lang="el-GR" dirty="0">
                <a:sym typeface="Wingdings" panose="05000000000000000000" pitchFamily="2" charset="2"/>
              </a:rPr>
              <a:t>Κατείχε δεσπόζουσα θέση (70-80% στην αγορά καρφιών στο ΗΒ)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9E93F-A76E-4F6C-8F75-74F7986C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2" descr="Image result for hilti pistol">
            <a:extLst>
              <a:ext uri="{FF2B5EF4-FFF2-40B4-BE49-F238E27FC236}">
                <a16:creationId xmlns:a16="http://schemas.microsoft.com/office/drawing/2014/main" id="{1C52F5C9-4189-4FAB-A205-36F4C1AA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05168"/>
            <a:ext cx="3343971" cy="129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φυσίγγια hilti">
            <a:extLst>
              <a:ext uri="{FF2B5EF4-FFF2-40B4-BE49-F238E27FC236}">
                <a16:creationId xmlns:a16="http://schemas.microsoft.com/office/drawing/2014/main" id="{E3758952-5405-48AF-A2F7-AC53C7651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03113"/>
            <a:ext cx="2555983" cy="14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Καρφιά hilti">
            <a:extLst>
              <a:ext uri="{FF2B5EF4-FFF2-40B4-BE49-F238E27FC236}">
                <a16:creationId xmlns:a16="http://schemas.microsoft.com/office/drawing/2014/main" id="{67CA57C4-E364-4DC2-B01B-2905DE09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20" y="5029200"/>
            <a:ext cx="2350118" cy="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195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9442A-9371-4B49-90B8-4ADC962D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Δεσμευμένες πωλήσεις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l-GR" sz="2700" dirty="0"/>
              <a:t>Υπόθεση </a:t>
            </a:r>
            <a:r>
              <a:rPr lang="en-US" sz="2700" dirty="0"/>
              <a:t>Hilti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C48AD-F61C-4183-A00B-45707D30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/>
              <a:t>Επίμαχη πρακτική </a:t>
            </a:r>
            <a:r>
              <a:rPr lang="en-US" b="1" dirty="0"/>
              <a:t>Hilti</a:t>
            </a:r>
          </a:p>
          <a:p>
            <a:pPr lvl="1"/>
            <a:r>
              <a:rPr lang="el-GR" dirty="0"/>
              <a:t>Αρνήθηκε να πωλήσει πιστόλια καρφώματος χωρίς δικά της καρφιά </a:t>
            </a:r>
            <a:endParaRPr lang="en-GB" dirty="0"/>
          </a:p>
          <a:p>
            <a:pPr lvl="1"/>
            <a:r>
              <a:rPr lang="el-GR" dirty="0">
                <a:sym typeface="Wingdings" panose="05000000000000000000" pitchFamily="2" charset="2"/>
              </a:rPr>
              <a:t>Αρνήθηκε να χορηγήσει εγγύηση για την ποιότητα των προϊόντων της εάν ο καταναλωτής χρησιμοποιούσε ανταγωνιστικά καρφιά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Μείωσε τις εκπτώσεις για την αγορά προϊόντων της από πελάτες που αγόραζαν ανταγωνιστικά καρφιά</a:t>
            </a:r>
            <a:endParaRPr lang="el-GR" dirty="0"/>
          </a:p>
          <a:p>
            <a:pPr lvl="1"/>
            <a:r>
              <a:rPr lang="el-GR" dirty="0">
                <a:sym typeface="Wingdings" panose="05000000000000000000" pitchFamily="2" charset="2"/>
              </a:rPr>
              <a:t>Ισχυρίστηκε ότι η συμπεριφορά της στόχευε στη διασφάλιση της καλής ποιότητας και της ασφάλειας των προϊόντων της </a:t>
            </a:r>
          </a:p>
          <a:p>
            <a:r>
              <a:rPr lang="el-GR" b="1" dirty="0">
                <a:sym typeface="Wingdings" panose="05000000000000000000" pitchFamily="2" charset="2"/>
              </a:rPr>
              <a:t>Απόφαση Ευρωπαϊκής Επιτροπής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Αποκλεισμός ανταγωνιστών </a:t>
            </a:r>
            <a:r>
              <a:rPr lang="en-US" dirty="0">
                <a:sym typeface="Wingdings" panose="05000000000000000000" pitchFamily="2" charset="2"/>
              </a:rPr>
              <a:t>Hilti </a:t>
            </a:r>
            <a:r>
              <a:rPr lang="el-GR" dirty="0">
                <a:sym typeface="Wingdings" panose="05000000000000000000" pitchFamily="2" charset="2"/>
              </a:rPr>
              <a:t>στην αγορά καρφιών για πιστόλια </a:t>
            </a:r>
            <a:r>
              <a:rPr lang="en-US" dirty="0">
                <a:sym typeface="Wingdings" panose="05000000000000000000" pitchFamily="2" charset="2"/>
              </a:rPr>
              <a:t>Hilti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αποστέρηση εναλλακτικών πηγών προμήθειας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σε καταναλωτές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Μεγαλύτερα οφέλη </a:t>
            </a:r>
            <a:r>
              <a:rPr lang="en-US" dirty="0">
                <a:sym typeface="Wingdings" panose="05000000000000000000" pitchFamily="2" charset="2"/>
              </a:rPr>
              <a:t>Hilti </a:t>
            </a:r>
            <a:r>
              <a:rPr lang="el-GR" dirty="0">
                <a:sym typeface="Wingdings" panose="05000000000000000000" pitchFamily="2" charset="2"/>
              </a:rPr>
              <a:t>από καρφιά και όχι πιστόλια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Παρεμπόδιση εισόδου νέων ανταγωνιστών στην αγορά καρφιών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2A322-13DC-4067-BB4D-88AD8442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68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6E01-6BD5-42E4-804F-FD2FEF42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Δεσμευμένες πωλήσεις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l-GR" sz="2700" dirty="0"/>
              <a:t>Υπόθεση </a:t>
            </a:r>
            <a:r>
              <a:rPr lang="en-US" sz="2700" dirty="0"/>
              <a:t>Nespresso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4E260-93D4-4B3B-AA1B-8B5BA4F38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6096000" cy="4419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Nespresso </a:t>
            </a:r>
            <a:endParaRPr lang="en-US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el-GR" dirty="0">
                <a:sym typeface="Wingdings" panose="05000000000000000000" pitchFamily="2" charset="2"/>
              </a:rPr>
              <a:t>Μερίδιο αγοράς 73% στις μηχανές </a:t>
            </a:r>
            <a:r>
              <a:rPr lang="en-US" dirty="0">
                <a:sym typeface="Wingdings" panose="05000000000000000000" pitchFamily="2" charset="2"/>
              </a:rPr>
              <a:t>espresso</a:t>
            </a:r>
            <a:r>
              <a:rPr lang="el-GR" dirty="0">
                <a:sym typeface="Wingdings" panose="05000000000000000000" pitchFamily="2" charset="2"/>
              </a:rPr>
              <a:t> μιας μερίδας το 2012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δεσπόζουσα θέση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l-GR" dirty="0">
                <a:sym typeface="Wingdings" panose="05000000000000000000" pitchFamily="2" charset="2"/>
              </a:rPr>
              <a:t>Μερίδιο αγοράς 85% στην αγορά των καψουλών για μηχανές </a:t>
            </a:r>
            <a:r>
              <a:rPr lang="en-US" dirty="0">
                <a:sym typeface="Wingdings" panose="05000000000000000000" pitchFamily="2" charset="2"/>
              </a:rPr>
              <a:t>espresso </a:t>
            </a:r>
            <a:r>
              <a:rPr lang="el-GR" dirty="0">
                <a:sym typeface="Wingdings" panose="05000000000000000000" pitchFamily="2" charset="2"/>
              </a:rPr>
              <a:t>μιας μερίδας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δεσπόζουσα θέση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Εφαρμογή τεχνικής και συμβατικής δέσμευσης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Περίοδος 2007-2013 έγιναν 4 τροποποιήσεις σε μηχανές </a:t>
            </a:r>
            <a:r>
              <a:rPr lang="en-US" dirty="0">
                <a:sym typeface="Wingdings" panose="05000000000000000000" pitchFamily="2" charset="2"/>
              </a:rPr>
              <a:t>Nespresso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ασύμβατες οι ανταγωνιστικές κάψουλες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Χορήγηση εγγύησης μόνον σε όσους αγόραζαν κάψουλες </a:t>
            </a:r>
            <a:r>
              <a:rPr lang="en-US" dirty="0">
                <a:sym typeface="Wingdings" panose="05000000000000000000" pitchFamily="2" charset="2"/>
              </a:rPr>
              <a:t>Nespresso</a:t>
            </a:r>
            <a:r>
              <a:rPr lang="el-GR" dirty="0">
                <a:sym typeface="Wingdings" panose="05000000000000000000" pitchFamily="2" charset="2"/>
              </a:rPr>
              <a:t> (οδηγίες χρήσης στις μηχανές </a:t>
            </a:r>
            <a:r>
              <a:rPr lang="en-US" dirty="0">
                <a:sym typeface="Wingdings" panose="05000000000000000000" pitchFamily="2" charset="2"/>
              </a:rPr>
              <a:t>Nespresso</a:t>
            </a:r>
            <a:r>
              <a:rPr lang="el-GR" dirty="0">
                <a:sym typeface="Wingdings" panose="05000000000000000000" pitchFamily="2" charset="2"/>
              </a:rPr>
              <a:t>)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αποκλεισμός ανταγωνιστικών </a:t>
            </a:r>
            <a:r>
              <a:rPr lang="el-GR" dirty="0" err="1">
                <a:sym typeface="Wingdings" panose="05000000000000000000" pitchFamily="2" charset="2"/>
              </a:rPr>
              <a:t>κάψουλων</a:t>
            </a:r>
            <a:endParaRPr lang="el-G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el-GR" dirty="0">
                <a:sym typeface="Wingdings" panose="05000000000000000000" pitchFamily="2" charset="2"/>
              </a:rPr>
              <a:t>Αποκλεισμός ανταγωνιστών και δημιουργία εμποδίων εισόδου στην αγορά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6A28D-61DC-4623-A3C8-E9856604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14514-63A3-4D72-806A-04022CF91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26" r="17614"/>
          <a:stretch/>
        </p:blipFill>
        <p:spPr>
          <a:xfrm>
            <a:off x="6858000" y="1981200"/>
            <a:ext cx="2599058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25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C12EC-B765-4011-8830-5E62EA46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schemeClr val="tx1"/>
                </a:solidFill>
              </a:rPr>
              <a:t>Εκπτώσεις (</a:t>
            </a:r>
            <a:r>
              <a:rPr lang="en-US" sz="3100" b="1" dirty="0">
                <a:solidFill>
                  <a:schemeClr val="tx1"/>
                </a:solidFill>
              </a:rPr>
              <a:t>Rebates)</a:t>
            </a:r>
            <a:br>
              <a:rPr lang="en-US" dirty="0"/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Υπόθεση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Deutsche Post 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572B-29E4-4C20-96E9-0A2BA0243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4800600" cy="4419600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/>
              <a:t>H DP </a:t>
            </a:r>
            <a:r>
              <a:rPr lang="el-GR" sz="3500" dirty="0"/>
              <a:t>κατείχε δεσπόζουσα θέση στην αγορά της παράδοσης δεμάτων/πακέτων μέσω ταχυδρομείου (85% μερίδιο αγορά)</a:t>
            </a:r>
          </a:p>
          <a:p>
            <a:r>
              <a:rPr lang="el-GR" sz="3500" dirty="0"/>
              <a:t>Εφάρμοσε ένα μακροχρόνιο σχέδιο εκπτώσεων πίστης (1974 -2000) </a:t>
            </a:r>
            <a:r>
              <a:rPr lang="el-GR" sz="35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3500" dirty="0">
                <a:sym typeface="Wingdings" panose="05000000000000000000" pitchFamily="2" charset="2"/>
              </a:rPr>
              <a:t> χορηγούσε εκπτώσεις σε μεγάλους πελάτες υπό τον όρο ότι θα απέστελλαν όλα τα δέματα/πακέτα ή μεγάλο μέρος αυτών μέσω </a:t>
            </a:r>
            <a:r>
              <a:rPr lang="en-US" sz="3500" dirty="0"/>
              <a:t>DP</a:t>
            </a:r>
          </a:p>
          <a:p>
            <a:r>
              <a:rPr lang="el-GR" sz="3500" dirty="0" err="1"/>
              <a:t>Αντιανταγωνιστικές</a:t>
            </a:r>
            <a:r>
              <a:rPr lang="el-GR" sz="3500" dirty="0"/>
              <a:t> επιδράσεις</a:t>
            </a:r>
            <a:endParaRPr lang="en-US" sz="3500" dirty="0"/>
          </a:p>
          <a:p>
            <a:pPr lvl="1"/>
            <a:r>
              <a:rPr lang="el-GR" sz="3200" b="1" dirty="0"/>
              <a:t>Αποθάρρυνση ανταγωνιστών να αποκτήσουν κρίσιμη μάζα πελατείας </a:t>
            </a:r>
            <a:r>
              <a:rPr lang="el-GR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3200" b="1" dirty="0">
                <a:sym typeface="Wingdings" panose="05000000000000000000" pitchFamily="2" charset="2"/>
              </a:rPr>
              <a:t> επηρέασε την επιτυχία εισόδου στην αγορά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BFBFC-5A30-41F7-AD2A-09384457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2" descr="Image result for packages post">
            <a:extLst>
              <a:ext uri="{FF2B5EF4-FFF2-40B4-BE49-F238E27FC236}">
                <a16:creationId xmlns:a16="http://schemas.microsoft.com/office/drawing/2014/main" id="{D6A3313C-E3F9-4F7C-88FD-2294153F1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709307" cy="41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505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B01D-C792-4923-A4C6-75B3F1FA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25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InBev (AT.40134)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1CEB8-B0DE-4747-8BC6-1AEDCCAE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InBev</a:t>
            </a:r>
            <a:r>
              <a:rPr lang="el-GR" sz="2000" dirty="0"/>
              <a:t> παραγωγός μπύρας με δεσπόζουσα θέση στο Βέλγιο</a:t>
            </a:r>
          </a:p>
          <a:p>
            <a:r>
              <a:rPr lang="el-GR" sz="2000" dirty="0"/>
              <a:t>Επίμαχη πρακτική – γεωγραφικός αποκλεισμός </a:t>
            </a:r>
            <a:r>
              <a:rPr lang="en-US" sz="2000" dirty="0"/>
              <a:t>(</a:t>
            </a:r>
            <a:r>
              <a:rPr lang="en-US" sz="2000" dirty="0" err="1"/>
              <a:t>geoblocking</a:t>
            </a:r>
            <a:r>
              <a:rPr lang="en-US" sz="2000" dirty="0"/>
              <a:t>)</a:t>
            </a:r>
            <a:endParaRPr lang="el-GR" sz="2000" dirty="0"/>
          </a:p>
          <a:p>
            <a:pPr lvl="1"/>
            <a:r>
              <a:rPr lang="el-GR" sz="1600" dirty="0"/>
              <a:t>Αλλαγή συσκευασίας μπύρας</a:t>
            </a:r>
            <a:r>
              <a:rPr lang="en-US" sz="1600" dirty="0"/>
              <a:t> </a:t>
            </a:r>
            <a:r>
              <a:rPr lang="en-US" sz="1600" dirty="0" err="1"/>
              <a:t>Jupiler</a:t>
            </a:r>
            <a:r>
              <a:rPr lang="en-US" sz="1600" dirty="0"/>
              <a:t> </a:t>
            </a:r>
            <a:r>
              <a:rPr lang="el-GR" sz="1600" dirty="0"/>
              <a:t>που προμηθεύει σε </a:t>
            </a:r>
            <a:r>
              <a:rPr lang="el-GR" sz="1600" dirty="0" err="1"/>
              <a:t>λιανέμπορες</a:t>
            </a:r>
            <a:r>
              <a:rPr lang="el-GR" sz="1600" dirty="0"/>
              <a:t> και </a:t>
            </a:r>
            <a:r>
              <a:rPr lang="el-GR" sz="1600" dirty="0" err="1"/>
              <a:t>χονδρέμπορες</a:t>
            </a:r>
            <a:r>
              <a:rPr lang="el-GR" sz="1600" dirty="0"/>
              <a:t> στην Ολλανδία ώστε να καταστεί πιο δύσκολη η εισαγωγή στο Βέλγιο </a:t>
            </a:r>
          </a:p>
          <a:p>
            <a:pPr lvl="2"/>
            <a:r>
              <a:rPr lang="el-GR" sz="1600" dirty="0"/>
              <a:t>Δεν περιλάμβανε στη συσκευασία γαλλική εκδοχή υποχρεωτικών πληροφοριών</a:t>
            </a:r>
          </a:p>
          <a:p>
            <a:pPr lvl="2"/>
            <a:r>
              <a:rPr lang="el-GR" sz="1600" dirty="0"/>
              <a:t>Αλλαγή σχεδιασμού και μεγέθους συσκευασίας</a:t>
            </a:r>
          </a:p>
          <a:p>
            <a:pPr lvl="1"/>
            <a:r>
              <a:rPr lang="el-GR" sz="1600" dirty="0"/>
              <a:t>Περιορισμός όγκου πωλήσεων μπύρας </a:t>
            </a:r>
            <a:r>
              <a:rPr lang="en-US" sz="1600" dirty="0" err="1"/>
              <a:t>Jupiler</a:t>
            </a:r>
            <a:r>
              <a:rPr lang="en-US" sz="1600" dirty="0"/>
              <a:t> </a:t>
            </a:r>
            <a:r>
              <a:rPr lang="el-GR" sz="1600" dirty="0"/>
              <a:t>σε </a:t>
            </a:r>
            <a:r>
              <a:rPr lang="el-GR" sz="1600" dirty="0" err="1"/>
              <a:t>χονδρέμπορες</a:t>
            </a:r>
            <a:r>
              <a:rPr lang="el-GR" sz="1600" dirty="0"/>
              <a:t> στην Ολλανδία </a:t>
            </a:r>
            <a:r>
              <a:rPr lang="el-GR" sz="16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1600" dirty="0">
                <a:sym typeface="Wingdings" panose="05000000000000000000" pitchFamily="2" charset="2"/>
              </a:rPr>
              <a:t> με σκοπό να περιοριστούν οι εισαγωγές στο Βέλγιο</a:t>
            </a:r>
          </a:p>
          <a:p>
            <a:pPr lvl="1"/>
            <a:r>
              <a:rPr lang="el-GR" sz="1600" dirty="0"/>
              <a:t>Εφαρμογή στρατηγικών προώθησης μπύρας </a:t>
            </a:r>
            <a:r>
              <a:rPr lang="en-US" sz="1600" dirty="0" err="1"/>
              <a:t>Jupiler</a:t>
            </a:r>
            <a:r>
              <a:rPr lang="en-US" sz="1600" dirty="0"/>
              <a:t> </a:t>
            </a:r>
            <a:r>
              <a:rPr lang="el-GR" sz="1600" dirty="0"/>
              <a:t>στην Ολλανδία υπό τον όρο οι </a:t>
            </a:r>
            <a:r>
              <a:rPr lang="el-GR" sz="1600" dirty="0" err="1"/>
              <a:t>λιανέμπορες</a:t>
            </a:r>
            <a:r>
              <a:rPr lang="el-GR" sz="1600" dirty="0"/>
              <a:t> να μην προσφέρουν τις ίδιες προωθήσεις σε πελάτες από το Βέλγιο</a:t>
            </a:r>
          </a:p>
          <a:p>
            <a:pPr lvl="1"/>
            <a:r>
              <a:rPr lang="el-GR" sz="1600" dirty="0"/>
              <a:t>Άρνηση προμήθειας συγκεκριμένων εμπορικών επωνυμιών μπύρας εάν δεν περιορίζονταν οι εισαγωγές λιγότερο ακριβών μπυρών </a:t>
            </a:r>
            <a:r>
              <a:rPr lang="en-US" sz="1600" dirty="0" err="1"/>
              <a:t>Jupiler</a:t>
            </a:r>
            <a:r>
              <a:rPr lang="el-GR" sz="1600" dirty="0"/>
              <a:t> από την Ολλανδία στο Βέλγιο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l-GR" sz="1600" b="1" dirty="0"/>
              <a:t>γεωγραφικός αποκλεισμός </a:t>
            </a:r>
            <a:r>
              <a:rPr lang="en-US" sz="1600" b="1" dirty="0"/>
              <a:t>(geo-blocking)</a:t>
            </a:r>
            <a:endParaRPr lang="el-GR" sz="1600" b="1" dirty="0"/>
          </a:p>
          <a:p>
            <a:r>
              <a:rPr lang="el-GR" sz="2000" dirty="0"/>
              <a:t>Χρονική διάρκεια παράβασης</a:t>
            </a:r>
            <a:r>
              <a:rPr lang="en-US" sz="2000" dirty="0"/>
              <a:t>: 9/2/2009 – 31/10/2016</a:t>
            </a:r>
            <a:endParaRPr lang="el-GR" sz="2000" dirty="0"/>
          </a:p>
          <a:p>
            <a:r>
              <a:rPr lang="el-GR" sz="2000" dirty="0"/>
              <a:t>Πρόστιμο</a:t>
            </a:r>
            <a:r>
              <a:rPr lang="en-US" sz="2000" dirty="0"/>
              <a:t>: €</a:t>
            </a:r>
            <a:r>
              <a:rPr lang="el-GR" sz="2000" dirty="0"/>
              <a:t>200 εκ. (απόφαση 13/5/2019)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B828E-0E8B-451A-9D6A-5C5069E7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243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EAE9-F282-4B5E-8431-7A3AC72B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23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InBev (AT.40134)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C6DD3-9E8A-4101-B55B-23FEFEE3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2" descr="image_EN">
            <a:extLst>
              <a:ext uri="{FF2B5EF4-FFF2-40B4-BE49-F238E27FC236}">
                <a16:creationId xmlns:a16="http://schemas.microsoft.com/office/drawing/2014/main" id="{3FDC377F-2E04-468C-B327-840ED3294E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7191621" cy="40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17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0556D-A57D-4F22-9BF7-831AA0DD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Distrigas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C0EF0-BBB0-4569-974F-6A9604789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 sz="2400" b="1" dirty="0" err="1"/>
              <a:t>Distrigas</a:t>
            </a:r>
            <a:r>
              <a:rPr lang="el-GR" sz="2400" b="1" dirty="0"/>
              <a:t>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400" dirty="0"/>
              <a:t> κατείχε δεσπόζουσα θέση στην εισαγωγή και προμήθεια φυσικού αερίου στο Βέλγιο (μέχρι το 2001 κατείχε δημοσιονομικό μονοπώλιο)</a:t>
            </a:r>
          </a:p>
          <a:p>
            <a:pPr lvl="0">
              <a:lnSpc>
                <a:spcPct val="80000"/>
              </a:lnSpc>
            </a:pPr>
            <a:r>
              <a:rPr lang="el-GR" sz="2400" dirty="0"/>
              <a:t>Επίμαχες πρακτικές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Συμβόλαια με μεγάλους βιομηχανικούς πελάτες με μεγάλη διάρκεια για προμήθεια φυσικού αερίου (περίπου 60%)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Απαγόρευση μεταπώλησης φυσικού αερίου</a:t>
            </a:r>
            <a:endParaRPr lang="en-US" sz="2000" dirty="0"/>
          </a:p>
          <a:p>
            <a:pPr lvl="0">
              <a:lnSpc>
                <a:spcPct val="80000"/>
              </a:lnSpc>
            </a:pPr>
            <a:r>
              <a:rPr lang="el-GR" sz="2400" dirty="0"/>
              <a:t>Θεωρία ανταγωνιστικής ζημίας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Αδύνατη η στροφή των καταναλωτών σε εναλλακτικούς προμηθευτές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Πρακτικά αδύνατη η είσοδος νέων ανταγωνιστών στην αγορά προμήθειας φυσικού αερίου </a:t>
            </a: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000" dirty="0"/>
              <a:t> μεγάλο μέρος της αγοράς ήταν δεσμευμένο με μακροχρόνιες συμβάσεις με την </a:t>
            </a:r>
            <a:r>
              <a:rPr lang="en-US" sz="2000" dirty="0" err="1"/>
              <a:t>Distrigas</a:t>
            </a:r>
            <a:endParaRPr lang="el-GR" sz="2000" dirty="0"/>
          </a:p>
          <a:p>
            <a:pPr lvl="1">
              <a:lnSpc>
                <a:spcPct val="80000"/>
              </a:lnSpc>
            </a:pPr>
            <a:r>
              <a:rPr lang="el-GR" sz="2000" dirty="0"/>
              <a:t>Έλλειψη ρευστότητας στην αγορά φυσικού αερίου 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Καθυστέρηση ανάπτυξης ανταγωνισμού στην αγορά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9D7F5-169C-42D4-A22A-D3A0657C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500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38C1-DD8F-4C45-8635-7A5AD27C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Distrigas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2CD98-58E9-4CA5-B9A4-7B29A6AC1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</a:pPr>
            <a:r>
              <a:rPr lang="el-GR" sz="2300" b="1" dirty="0"/>
              <a:t>Δεσμεύσεις </a:t>
            </a:r>
            <a:r>
              <a:rPr lang="en-US" sz="2300" b="1" dirty="0" err="1"/>
              <a:t>Distrigas</a:t>
            </a:r>
            <a:r>
              <a:rPr lang="el-GR" sz="2300" b="1" dirty="0"/>
              <a:t> (ισχύουν για 4 έτη</a:t>
            </a:r>
            <a:r>
              <a:rPr lang="en-US" sz="2300" b="1" dirty="0"/>
              <a:t> – 2007 </a:t>
            </a:r>
            <a:r>
              <a:rPr lang="el-GR" sz="2300" b="1" dirty="0"/>
              <a:t>μέχρι </a:t>
            </a:r>
            <a:r>
              <a:rPr lang="en-US" sz="2300" b="1" dirty="0"/>
              <a:t>2010</a:t>
            </a:r>
            <a:r>
              <a:rPr lang="el-GR" sz="2300" dirty="0"/>
              <a:t>)</a:t>
            </a:r>
            <a:endParaRPr lang="en-US" sz="2300" dirty="0"/>
          </a:p>
          <a:p>
            <a:pPr lvl="1">
              <a:lnSpc>
                <a:spcPct val="100000"/>
              </a:lnSpc>
            </a:pPr>
            <a:r>
              <a:rPr lang="el-GR" sz="2100" dirty="0"/>
              <a:t>Περίπου 65% του όγκου φυσικού αερίου θα αποδεσμευτεί από μακροχρόνια συμβόλαια </a:t>
            </a:r>
            <a:r>
              <a:rPr lang="en-US" sz="21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100" dirty="0"/>
              <a:t> δεν εφαρμόζεται εάν το μερίδιο αγοράς της </a:t>
            </a:r>
            <a:r>
              <a:rPr lang="en-US" sz="2100" dirty="0" err="1"/>
              <a:t>Distrigas</a:t>
            </a:r>
            <a:r>
              <a:rPr lang="el-GR" sz="2100" dirty="0"/>
              <a:t> είναι &lt;40% ή το μερίδιο αγοράς του δεύτερου μεγαλύτερου ανταγωνιστή ανέλθει στο 20% του μεριδίου αγοράς της </a:t>
            </a:r>
            <a:r>
              <a:rPr lang="en-US" sz="2100" dirty="0" err="1"/>
              <a:t>Distrigas</a:t>
            </a:r>
            <a:r>
              <a:rPr lang="en-US" sz="2100" dirty="0"/>
              <a:t> </a:t>
            </a:r>
            <a:r>
              <a:rPr lang="el-GR" sz="21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2100" dirty="0"/>
              <a:t> </a:t>
            </a:r>
            <a:r>
              <a:rPr lang="el-GR" sz="2100" dirty="0">
                <a:solidFill>
                  <a:srgbClr val="C00000"/>
                </a:solidFill>
              </a:rPr>
              <a:t>άλλοι προμηθευτές μπορούν να διεκδικήσουν την απελευθερωμένη ζήτηση</a:t>
            </a:r>
          </a:p>
          <a:p>
            <a:pPr lvl="1">
              <a:lnSpc>
                <a:spcPct val="100000"/>
              </a:lnSpc>
            </a:pPr>
            <a:r>
              <a:rPr lang="el-GR" sz="2100" dirty="0"/>
              <a:t>Κανένα νέο συμβόλαιο με βιομηχανικό πελάτη δεν θα έχει διάρκεια πέραν των 5 ετών</a:t>
            </a:r>
            <a:r>
              <a:rPr lang="en-US" sz="2100" dirty="0"/>
              <a:t> </a:t>
            </a:r>
            <a:r>
              <a:rPr lang="el-GR" sz="21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100" dirty="0">
                <a:solidFill>
                  <a:srgbClr val="C00000"/>
                </a:solidFill>
              </a:rPr>
              <a:t> πρακτικά εφικτή η μεταστροφή </a:t>
            </a:r>
            <a:r>
              <a:rPr lang="en-US" sz="2100" dirty="0">
                <a:solidFill>
                  <a:srgbClr val="C00000"/>
                </a:solidFill>
              </a:rPr>
              <a:t>(switching) </a:t>
            </a:r>
            <a:endParaRPr lang="el-GR" sz="2100" dirty="0"/>
          </a:p>
          <a:p>
            <a:pPr lvl="1">
              <a:lnSpc>
                <a:spcPct val="100000"/>
              </a:lnSpc>
            </a:pPr>
            <a:r>
              <a:rPr lang="el-GR" sz="2100" dirty="0"/>
              <a:t>Για υφιστάμενα συμβόλαια πέραν των 5 ετών θα προστεθεί όρος που να προνοεί τον πρόωρο μονομερή τερματισμό τους με προειδοποίηση </a:t>
            </a:r>
          </a:p>
          <a:p>
            <a:pPr lvl="1">
              <a:lnSpc>
                <a:spcPct val="100000"/>
              </a:lnSpc>
            </a:pPr>
            <a:r>
              <a:rPr lang="el-GR" sz="2100" dirty="0"/>
              <a:t>Κανένα συμβόλαιο με μεταπωλητές φυσικού αερίου δεν θα έχει διάρκεια πέραν των 2 ετών</a:t>
            </a:r>
          </a:p>
          <a:p>
            <a:pPr lvl="1">
              <a:lnSpc>
                <a:spcPct val="100000"/>
              </a:lnSpc>
            </a:pPr>
            <a:r>
              <a:rPr lang="el-GR" sz="2100" dirty="0"/>
              <a:t>Δεν θα υπάρχει κανένας όρος που να περιορίζει τη χρήση, προορισμό, μεταπώληση φυσικού αερίου</a:t>
            </a:r>
          </a:p>
          <a:p>
            <a:pPr lvl="1">
              <a:lnSpc>
                <a:spcPct val="100000"/>
              </a:lnSpc>
            </a:pPr>
            <a:r>
              <a:rPr lang="el-GR" sz="2100" dirty="0"/>
              <a:t>Δεν θα υπάρχει όρος για ανανέωση της συμφωνίας και θα αφαιρεθούν τέτοιοι όροι από τις υφιστάμενες συμφωνίες ή δεν θα εφαρμοστούν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923BE-F26E-4FF1-B9A3-C248D888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3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C686-F5AC-41B4-90A2-37E419B3C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Δεσπόζουσα θέση</a:t>
            </a:r>
            <a:br>
              <a:rPr lang="el-GR" dirty="0"/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Μερίδια αγοράς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710D6-B580-4E48-8C4F-E1C99574E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dirty="0"/>
              <a:t>Σημαντική ένδειξη της ισχύος ΑΛΛΑ </a:t>
            </a:r>
            <a:r>
              <a:rPr lang="el-GR" b="1" dirty="0">
                <a:sym typeface="Wingdings" panose="05000000000000000000" pitchFamily="2" charset="2"/>
              </a:rPr>
              <a:t>δεν συνεπάγονται την ύπαρξη δεσπόζουσας θέσης </a:t>
            </a:r>
            <a:r>
              <a:rPr lang="el-GR" dirty="0">
                <a:sym typeface="Wingdings" panose="05000000000000000000" pitchFamily="2" charset="2"/>
              </a:rPr>
              <a:t>π.χ. περιορισμοί στην παραγωγική ικανότητα</a:t>
            </a:r>
          </a:p>
          <a:p>
            <a:pPr>
              <a:lnSpc>
                <a:spcPct val="120000"/>
              </a:lnSpc>
            </a:pPr>
            <a:r>
              <a:rPr lang="el-GR" dirty="0"/>
              <a:t>«</a:t>
            </a:r>
            <a:r>
              <a:rPr lang="el-GR" i="1" dirty="0"/>
              <a:t>Παρόλο που η σημασία των μεριδίων αγοράς μπορεί να είναι διαφορετική σε κάθε αγορά, μπορεί να θεωρηθεί δικαιολογημένα ότι ιδιαίτερα υψηλά μερίδια συνιστούν, από μόνα τους, </a:t>
            </a:r>
            <a:r>
              <a:rPr lang="el-GR" b="1" i="1" dirty="0">
                <a:solidFill>
                  <a:srgbClr val="AD0F0F"/>
                </a:solidFill>
              </a:rPr>
              <a:t>πλην εξαιρετικών περιστάσεων</a:t>
            </a:r>
            <a:r>
              <a:rPr lang="el-GR" i="1" dirty="0"/>
              <a:t>, απόδειξη της υπάρξεως δεσπόζουσας θέσης</a:t>
            </a:r>
            <a:r>
              <a:rPr lang="el-GR" dirty="0"/>
              <a:t>» (</a:t>
            </a:r>
            <a:r>
              <a:rPr lang="el-GR" b="1" dirty="0">
                <a:solidFill>
                  <a:schemeClr val="accent2"/>
                </a:solidFill>
              </a:rPr>
              <a:t>Υποθέσεις </a:t>
            </a:r>
            <a:r>
              <a:rPr lang="en-GB" b="1" dirty="0">
                <a:solidFill>
                  <a:schemeClr val="accent2"/>
                </a:solidFill>
              </a:rPr>
              <a:t>Hoffmann</a:t>
            </a:r>
            <a:r>
              <a:rPr lang="el-GR" b="1" dirty="0">
                <a:solidFill>
                  <a:schemeClr val="accent2"/>
                </a:solidFill>
              </a:rPr>
              <a:t> </a:t>
            </a:r>
            <a:r>
              <a:rPr lang="en-GB" b="1" dirty="0">
                <a:solidFill>
                  <a:schemeClr val="accent2"/>
                </a:solidFill>
              </a:rPr>
              <a:t>La</a:t>
            </a:r>
            <a:r>
              <a:rPr lang="el-GR" b="1" dirty="0">
                <a:solidFill>
                  <a:schemeClr val="accent2"/>
                </a:solidFill>
              </a:rPr>
              <a:t>-</a:t>
            </a:r>
            <a:r>
              <a:rPr lang="en-GB" b="1" dirty="0">
                <a:solidFill>
                  <a:schemeClr val="accent2"/>
                </a:solidFill>
              </a:rPr>
              <a:t>Roche</a:t>
            </a:r>
            <a:r>
              <a:rPr lang="el-GR" b="1" dirty="0">
                <a:solidFill>
                  <a:schemeClr val="accent2"/>
                </a:solidFill>
              </a:rPr>
              <a:t> και </a:t>
            </a:r>
            <a:r>
              <a:rPr lang="en-GB" b="1" dirty="0">
                <a:solidFill>
                  <a:schemeClr val="accent2"/>
                </a:solidFill>
              </a:rPr>
              <a:t>General Electric</a:t>
            </a:r>
            <a:r>
              <a:rPr lang="el-GR" dirty="0"/>
              <a:t>)</a:t>
            </a:r>
          </a:p>
          <a:p>
            <a:pPr>
              <a:lnSpc>
                <a:spcPct val="120000"/>
              </a:lnSpc>
            </a:pPr>
            <a:r>
              <a:rPr lang="el-GR" b="1" dirty="0"/>
              <a:t>Υψηλά μερίδια αγοράς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+</a:t>
            </a:r>
            <a:r>
              <a:rPr lang="el-GR" b="1" dirty="0">
                <a:sym typeface="Wingdings" panose="05000000000000000000" pitchFamily="2" charset="2"/>
              </a:rPr>
              <a:t> </a:t>
            </a:r>
            <a:r>
              <a:rPr lang="el-GR" b="1" dirty="0"/>
              <a:t>Σταθερότητα μεριδίων αγοράς </a:t>
            </a:r>
            <a:r>
              <a:rPr lang="el-GR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l-GR" dirty="0"/>
              <a:t> ένδειξη απουσίας σημαντικών ανταγωνιστικών πιέσεων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l-GR" b="1" dirty="0"/>
              <a:t>Κατακερματισμός μεριδίων αγοράς ανταγωνιστών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ένδειξη </a:t>
            </a:r>
            <a:r>
              <a:rPr lang="el-GR" dirty="0"/>
              <a:t>απουσίας σημαντικών ανταγωνιστικών πιέσεων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FE0DB-DB90-4D7B-8C3E-287ED44F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845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24CE-74DF-4B67-A9D6-58D95F3E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Shopping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20F63-1804-48C3-A3CC-D53E461C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Google</a:t>
            </a:r>
          </a:p>
          <a:p>
            <a:pPr lvl="1"/>
            <a:r>
              <a:rPr lang="el-GR" dirty="0"/>
              <a:t>Μερίδιο αγοράς πάνω από 90% στην αγορά της γενικής διαδικτυακής αναζήτησης (</a:t>
            </a:r>
            <a:r>
              <a:rPr lang="en-US" dirty="0"/>
              <a:t>search engines)</a:t>
            </a:r>
          </a:p>
          <a:p>
            <a:pPr lvl="1"/>
            <a:r>
              <a:rPr lang="el-GR" dirty="0"/>
              <a:t>Το </a:t>
            </a:r>
            <a:r>
              <a:rPr lang="en-US" dirty="0"/>
              <a:t>2004 </a:t>
            </a:r>
            <a:r>
              <a:rPr lang="el-GR" dirty="0"/>
              <a:t>εισήγαγε την υπηρεσία </a:t>
            </a:r>
            <a:r>
              <a:rPr lang="en-US" dirty="0"/>
              <a:t>Froogle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l-GR" dirty="0">
                <a:sym typeface="Wingdings" panose="05000000000000000000" pitchFamily="2" charset="2"/>
              </a:rPr>
              <a:t>παραδοχή </a:t>
            </a:r>
            <a:r>
              <a:rPr lang="en-US" dirty="0">
                <a:sym typeface="Wingdings" panose="05000000000000000000" pitchFamily="2" charset="2"/>
              </a:rPr>
              <a:t>Google </a:t>
            </a:r>
            <a:r>
              <a:rPr lang="el-GR" dirty="0">
                <a:sym typeface="Wingdings" panose="05000000000000000000" pitchFamily="2" charset="2"/>
              </a:rPr>
              <a:t>για αποτυχία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Το 20</a:t>
            </a:r>
            <a:r>
              <a:rPr lang="en-US" dirty="0">
                <a:sym typeface="Wingdings" panose="05000000000000000000" pitchFamily="2" charset="2"/>
              </a:rPr>
              <a:t>08</a:t>
            </a:r>
            <a:r>
              <a:rPr lang="el-GR" dirty="0">
                <a:sym typeface="Wingdings" panose="05000000000000000000" pitchFamily="2" charset="2"/>
              </a:rPr>
              <a:t> άλλαξε την εμπορική επωνυμία της </a:t>
            </a:r>
            <a:r>
              <a:rPr lang="en-US" dirty="0">
                <a:sym typeface="Wingdings" panose="05000000000000000000" pitchFamily="2" charset="2"/>
              </a:rPr>
              <a:t>Froogle </a:t>
            </a:r>
            <a:r>
              <a:rPr lang="el-GR" dirty="0">
                <a:sym typeface="Wingdings" panose="05000000000000000000" pitchFamily="2" charset="2"/>
              </a:rPr>
              <a:t>σε </a:t>
            </a:r>
            <a:r>
              <a:rPr lang="en-US" dirty="0">
                <a:sym typeface="Wingdings" panose="05000000000000000000" pitchFamily="2" charset="2"/>
              </a:rPr>
              <a:t>Google Product Search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εισάχθηκαν νέα χαρακτηριστικά π.χ. ο πελάτης πατώντας κλικ σε μία κυψελίδα που περιλαμβάνει φωτογραφία / τιμή του προϊόντος κατευθύνεται στην ιστοσελίδα του πωλητή (προηγουμένως πατώντας κλικ ο πελάτης κατευθυνόταν στο </a:t>
            </a:r>
            <a:r>
              <a:rPr lang="en-US" dirty="0">
                <a:sym typeface="Wingdings" panose="05000000000000000000" pitchFamily="2" charset="2"/>
              </a:rPr>
              <a:t>Google Comparison Service)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To 2013 </a:t>
            </a:r>
            <a:r>
              <a:rPr lang="el-GR" dirty="0">
                <a:sym typeface="Wingdings" panose="05000000000000000000" pitchFamily="2" charset="2"/>
              </a:rPr>
              <a:t>μετονομάστηκε σε </a:t>
            </a:r>
            <a:r>
              <a:rPr lang="en-US" dirty="0">
                <a:sym typeface="Wingdings" panose="05000000000000000000" pitchFamily="2" charset="2"/>
              </a:rPr>
              <a:t>Google Shopping</a:t>
            </a:r>
            <a:r>
              <a:rPr lang="el-GR" dirty="0">
                <a:sym typeface="Wingdings" panose="05000000000000000000" pitchFamily="2" charset="2"/>
              </a:rPr>
              <a:t> (υπηρεσίες σύγκρισης αγορών- </a:t>
            </a:r>
            <a:r>
              <a:rPr lang="en-US" dirty="0">
                <a:sym typeface="Wingdings" panose="05000000000000000000" pitchFamily="2" charset="2"/>
              </a:rPr>
              <a:t>CSS</a:t>
            </a:r>
            <a:r>
              <a:rPr lang="el-GR" dirty="0">
                <a:sym typeface="Wingdings" panose="05000000000000000000" pitchFamily="2" charset="2"/>
              </a:rPr>
              <a:t>)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0BC97-A43B-4DEF-AD2B-296DA6E9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017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749E2-A184-4C85-A8A5-5510E84D4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Shopping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DB751-D41C-4E6E-8A61-B8808B85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2" descr="Î£ÏÎµÏÎ¹ÎºÎ® ÎµÎ¹ÎºÏÎ½Î±">
            <a:extLst>
              <a:ext uri="{FF2B5EF4-FFF2-40B4-BE49-F238E27FC236}">
                <a16:creationId xmlns:a16="http://schemas.microsoft.com/office/drawing/2014/main" id="{40DEB2BF-70FD-4699-B7E2-3B9895ACC9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767" y="1752600"/>
            <a:ext cx="8079865" cy="4419600"/>
          </a:xfrm>
        </p:spPr>
      </p:pic>
    </p:spTree>
    <p:extLst>
      <p:ext uri="{BB962C8B-B14F-4D97-AF65-F5344CB8AC3E}">
        <p14:creationId xmlns:p14="http://schemas.microsoft.com/office/powerpoint/2010/main" val="20167616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13DB-11A2-4EB6-A89E-D5E0BF77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Shopping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A71BA-C6B0-4AEA-8F8F-4C9792F39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/>
              <a:t>Στρατηγική </a:t>
            </a:r>
            <a:r>
              <a:rPr lang="en-US" b="1" dirty="0"/>
              <a:t>Google</a:t>
            </a:r>
          </a:p>
          <a:p>
            <a:pPr lvl="1"/>
            <a:r>
              <a:rPr lang="el-GR" dirty="0"/>
              <a:t>Συστηματική παρουσίαση του </a:t>
            </a:r>
            <a:r>
              <a:rPr lang="en-US" dirty="0"/>
              <a:t>Google Shopping </a:t>
            </a:r>
            <a:r>
              <a:rPr lang="el-GR" dirty="0"/>
              <a:t>σε πιο περίοπτη θέση στα αποτελέσματα της μηχανής αναζήτησης της </a:t>
            </a:r>
            <a:r>
              <a:rPr lang="en-US" dirty="0"/>
              <a:t>Google</a:t>
            </a:r>
          </a:p>
          <a:p>
            <a:pPr lvl="1"/>
            <a:r>
              <a:rPr lang="el-GR" dirty="0"/>
              <a:t>Υποβάθμιση των ανταγωνιστικών υπηρεσιών της</a:t>
            </a:r>
            <a:r>
              <a:rPr lang="en-US" dirty="0"/>
              <a:t> Google Shopping </a:t>
            </a:r>
            <a:endParaRPr lang="el-GR" dirty="0"/>
          </a:p>
          <a:p>
            <a:r>
              <a:rPr lang="el-GR" b="1" dirty="0"/>
              <a:t>Εμπειρικά στοιχεία</a:t>
            </a:r>
          </a:p>
          <a:p>
            <a:pPr lvl="1"/>
            <a:r>
              <a:rPr lang="el-GR" dirty="0"/>
              <a:t>Απότομη πτώση κίνησης σε ανταγωνιστικές υπηρεσίες και ραγδαία αύξηση της κίνησης της υπηρεσίας </a:t>
            </a:r>
            <a:r>
              <a:rPr lang="en-US" dirty="0"/>
              <a:t>Google Shopping (</a:t>
            </a:r>
            <a:r>
              <a:rPr lang="el-GR" dirty="0"/>
              <a:t>επεξεργασία 5,4 </a:t>
            </a:r>
            <a:r>
              <a:rPr lang="en-US" dirty="0"/>
              <a:t>Terabyte </a:t>
            </a:r>
            <a:r>
              <a:rPr lang="el-GR" dirty="0"/>
              <a:t>δεδομένων με ιστορικά αναζήτησης)</a:t>
            </a:r>
            <a:endParaRPr lang="en-US" dirty="0"/>
          </a:p>
          <a:p>
            <a:pPr lvl="1"/>
            <a:r>
              <a:rPr lang="el-GR" dirty="0"/>
              <a:t>Η μετακίνηση από την πρώτη θέση στην τρίτη θέση στην πρώτη σελίδα των αποτελεσμάτων αναζήτησης μειώνει τα κλικ κατά 50%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AF7BE-A412-4B42-B564-AC4992D1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765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33A4-933C-40E8-9DA2-A1A9CE19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3901"/>
            <a:ext cx="8763000" cy="876623"/>
          </a:xfrm>
        </p:spPr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Shopping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305A6-D6DF-4743-8486-CFD6CB9C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u="sng" dirty="0"/>
              <a:t>Αντι-ανταγωνιστικές επιδράσεις</a:t>
            </a:r>
          </a:p>
          <a:p>
            <a:pPr lvl="1"/>
            <a:r>
              <a:rPr lang="el-GR" dirty="0"/>
              <a:t>Δημιουργία μη αξιοκρατικού πεδίου άσκησης ανταγωνισμού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αθέμιτο ανταγωνιστικό προβάδισμα </a:t>
            </a:r>
            <a:r>
              <a:rPr lang="en-US" dirty="0">
                <a:sym typeface="Wingdings" panose="05000000000000000000" pitchFamily="2" charset="2"/>
              </a:rPr>
              <a:t>Google</a:t>
            </a:r>
            <a:endParaRPr lang="el-GR" dirty="0">
              <a:sym typeface="Wingdings" panose="05000000000000000000" pitchFamily="2" charset="2"/>
            </a:endParaRPr>
          </a:p>
          <a:p>
            <a:pPr lvl="1"/>
            <a:r>
              <a:rPr lang="el-GR" dirty="0">
                <a:sym typeface="Wingdings" panose="05000000000000000000" pitchFamily="2" charset="2"/>
              </a:rPr>
              <a:t>Επιλογή </a:t>
            </a:r>
            <a:r>
              <a:rPr lang="en-US" dirty="0">
                <a:sym typeface="Wingdings" panose="05000000000000000000" pitchFamily="2" charset="2"/>
              </a:rPr>
              <a:t>Google Shopping </a:t>
            </a:r>
            <a:r>
              <a:rPr lang="el-GR" dirty="0">
                <a:sym typeface="Wingdings" panose="05000000000000000000" pitchFamily="2" charset="2"/>
              </a:rPr>
              <a:t>με μεγαλύτερη συχνότητα λόγω αλλοίωσης της σειράς αποτελεσμάτων στη μηχανή αναζήτησης της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στρέβλωση της </a:t>
            </a:r>
            <a:r>
              <a:rPr lang="el-GR" dirty="0" err="1">
                <a:sym typeface="Wingdings" panose="05000000000000000000" pitchFamily="2" charset="2"/>
              </a:rPr>
              <a:t>επισκεψιμότητας</a:t>
            </a:r>
            <a:r>
              <a:rPr lang="el-GR" dirty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el-GR" sz="2100" dirty="0">
                <a:sym typeface="Wingdings" panose="05000000000000000000" pitchFamily="2" charset="2"/>
              </a:rPr>
              <a:t>Αύξηση κλικ </a:t>
            </a:r>
            <a:r>
              <a:rPr lang="el-GR" sz="21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sz="2100" dirty="0">
                <a:sym typeface="Wingdings" panose="05000000000000000000" pitchFamily="2" charset="2"/>
              </a:rPr>
              <a:t>αύξηση εσόδων</a:t>
            </a:r>
          </a:p>
          <a:p>
            <a:pPr lvl="2"/>
            <a:r>
              <a:rPr lang="el-GR" sz="2100" dirty="0">
                <a:sym typeface="Wingdings" panose="05000000000000000000" pitchFamily="2" charset="2"/>
              </a:rPr>
              <a:t>Μεγαλύτερη διάθεση λιανοπωλητών να χρησιμοποιήσουν την υπηρεσία </a:t>
            </a:r>
            <a:r>
              <a:rPr lang="en-US" sz="2100" dirty="0">
                <a:sym typeface="Wingdings" panose="05000000000000000000" pitchFamily="2" charset="2"/>
              </a:rPr>
              <a:t>Google Shopping</a:t>
            </a:r>
            <a:endParaRPr lang="en-US" sz="21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50FCA-B023-4587-BFC2-C7441D62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7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F592-04A8-4D9B-9A4C-509651ED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Shopping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A5192-7BCA-476E-AC16-48A6DC3DB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8763000" cy="121920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Πρόστιμο ύψους </a:t>
            </a:r>
            <a:r>
              <a:rPr lang="el-GR" b="1" dirty="0"/>
              <a:t>€</a:t>
            </a:r>
            <a:r>
              <a:rPr lang="en-US" b="1" dirty="0"/>
              <a:t>2.424.495.000</a:t>
            </a:r>
          </a:p>
          <a:p>
            <a:r>
              <a:rPr lang="el-GR" dirty="0"/>
              <a:t>Τερματισμός παραβάσεων εντός 90 ημερών από την έκδοση της απόφασης</a:t>
            </a:r>
            <a:endParaRPr lang="el-GR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ED827-B001-426A-AFCF-A937F29C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64</a:t>
            </a:fld>
            <a:endParaRPr lang="en-US"/>
          </a:p>
        </p:txBody>
      </p:sp>
      <p:pic>
        <p:nvPicPr>
          <p:cNvPr id="5" name="Picture 2" descr="image_en">
            <a:extLst>
              <a:ext uri="{FF2B5EF4-FFF2-40B4-BE49-F238E27FC236}">
                <a16:creationId xmlns:a16="http://schemas.microsoft.com/office/drawing/2014/main" id="{E0440CFA-BCFE-4638-8148-BB2E5A8F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6096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773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2038-647D-4E7E-8A16-F95D2F85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Android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7D33F-C75A-4206-B310-3EBD51B83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7696200" cy="4419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900" b="1" dirty="0"/>
              <a:t>Google</a:t>
            </a:r>
          </a:p>
          <a:p>
            <a:pPr lvl="1">
              <a:lnSpc>
                <a:spcPct val="110000"/>
              </a:lnSpc>
            </a:pPr>
            <a:r>
              <a:rPr lang="el-GR" sz="2500" dirty="0"/>
              <a:t>Το 1997 κυκλοφόρησε η μηχανή αναζήτησης </a:t>
            </a:r>
            <a:r>
              <a:rPr lang="en-US" sz="2500" dirty="0"/>
              <a:t>Google Search </a:t>
            </a:r>
            <a:r>
              <a:rPr lang="en-US" sz="25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2500" dirty="0">
                <a:sym typeface="Wingdings" panose="05000000000000000000" pitchFamily="2" charset="2"/>
              </a:rPr>
              <a:t> </a:t>
            </a:r>
            <a:r>
              <a:rPr lang="el-GR" sz="2500" dirty="0">
                <a:sym typeface="Wingdings" panose="05000000000000000000" pitchFamily="2" charset="2"/>
              </a:rPr>
              <a:t>κυρίαρχη μηχανή αναζήτησης</a:t>
            </a:r>
          </a:p>
          <a:p>
            <a:pPr lvl="1">
              <a:lnSpc>
                <a:spcPct val="110000"/>
              </a:lnSpc>
            </a:pPr>
            <a:r>
              <a:rPr lang="el-GR" sz="2500" dirty="0"/>
              <a:t>Το 2005 εξαγόρασε τον αρχικό προγραμματιστή του λειτουργικού συστήματος </a:t>
            </a:r>
            <a:r>
              <a:rPr lang="el-GR" sz="2500" dirty="0" err="1"/>
              <a:t>Android</a:t>
            </a:r>
            <a:r>
              <a:rPr lang="el-GR" sz="2500" dirty="0"/>
              <a:t> για κινητές συσκευές </a:t>
            </a:r>
            <a:endParaRPr lang="en-US" sz="2500" dirty="0"/>
          </a:p>
          <a:p>
            <a:pPr lvl="1">
              <a:lnSpc>
                <a:spcPct val="110000"/>
              </a:lnSpc>
            </a:pPr>
            <a:r>
              <a:rPr lang="el-GR" sz="2500" dirty="0"/>
              <a:t>Περίπου το 80% των έξυπνων κινητών συσκευών λειτουργούν με </a:t>
            </a:r>
            <a:r>
              <a:rPr lang="el-GR" sz="2500" dirty="0" err="1"/>
              <a:t>Android</a:t>
            </a:r>
            <a:endParaRPr lang="en-US" sz="2500" dirty="0"/>
          </a:p>
          <a:p>
            <a:r>
              <a:rPr lang="el-GR" u="sng" dirty="0"/>
              <a:t>Κατοχή δεσπόζουσας θέσης</a:t>
            </a:r>
          </a:p>
          <a:p>
            <a:pPr lvl="1"/>
            <a:r>
              <a:rPr lang="el-GR" dirty="0"/>
              <a:t>Μερίδιο αγοράς πέραν του 90% στην αγορά υπηρεσιών γενικής (</a:t>
            </a:r>
            <a:r>
              <a:rPr lang="en-US" dirty="0"/>
              <a:t>Google Search Engine)</a:t>
            </a:r>
            <a:r>
              <a:rPr lang="el-GR" dirty="0"/>
              <a:t> </a:t>
            </a:r>
            <a:endParaRPr lang="en-US" dirty="0"/>
          </a:p>
          <a:p>
            <a:pPr lvl="1"/>
            <a:r>
              <a:rPr lang="el-GR" dirty="0"/>
              <a:t>Μερίδιο αγοράς πέραν του 95% στην αγορά λειτουργικών συστημάτων για έξυπνες κινητές συσκευές για τα οποία είναι δυνατό να παρέχεται άδεια χρήσης </a:t>
            </a:r>
          </a:p>
          <a:p>
            <a:pPr lvl="1"/>
            <a:r>
              <a:rPr lang="el-GR" dirty="0"/>
              <a:t>Περισσότερο από το 90% των εφαρμογών που </a:t>
            </a:r>
            <a:r>
              <a:rPr lang="el-GR" dirty="0" err="1"/>
              <a:t>τηλεφορτώνονται</a:t>
            </a:r>
            <a:r>
              <a:rPr lang="el-GR" dirty="0"/>
              <a:t> σε συσκευές </a:t>
            </a:r>
            <a:r>
              <a:rPr lang="el-GR" dirty="0" err="1"/>
              <a:t>Android</a:t>
            </a:r>
            <a:r>
              <a:rPr lang="el-GR" dirty="0"/>
              <a:t> προέρχεται από το κατάστημα εφαρμογών Play </a:t>
            </a:r>
            <a:r>
              <a:rPr lang="el-GR" dirty="0" err="1"/>
              <a:t>Store</a:t>
            </a:r>
            <a:r>
              <a:rPr lang="el-GR" dirty="0"/>
              <a:t> της </a:t>
            </a:r>
            <a:r>
              <a:rPr lang="el-GR" dirty="0" err="1"/>
              <a:t>Google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B6555-DE2C-4C6A-9E11-0198DDD3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65</a:t>
            </a:fld>
            <a:endParaRPr lang="en-US"/>
          </a:p>
        </p:txBody>
      </p:sp>
      <p:pic>
        <p:nvPicPr>
          <p:cNvPr id="5" name="Picture 2" descr="Image result for android">
            <a:extLst>
              <a:ext uri="{FF2B5EF4-FFF2-40B4-BE49-F238E27FC236}">
                <a16:creationId xmlns:a16="http://schemas.microsoft.com/office/drawing/2014/main" id="{30E68FDC-67B9-4212-A202-0F584E230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47547"/>
            <a:ext cx="1360473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917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69B0-B939-465C-A831-12E4A104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Android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74A77-F84E-43B0-A45B-173157F9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l-GR" sz="2900" u="sng" dirty="0"/>
              <a:t>Επίμαχες πρακτικές της </a:t>
            </a:r>
            <a:r>
              <a:rPr lang="en-US" sz="2900" u="sng" dirty="0"/>
              <a:t>Google</a:t>
            </a:r>
            <a:endParaRPr lang="el-GR" sz="2900" u="sng" dirty="0"/>
          </a:p>
          <a:p>
            <a:pPr lvl="1">
              <a:lnSpc>
                <a:spcPct val="110000"/>
              </a:lnSpc>
            </a:pPr>
            <a:r>
              <a:rPr lang="el-GR" sz="2700" dirty="0"/>
              <a:t>Απαίτηση προεγκατάστασης εφαρμογών </a:t>
            </a:r>
            <a:r>
              <a:rPr lang="el-GR" sz="2700" dirty="0" err="1"/>
              <a:t>Google</a:t>
            </a:r>
            <a:r>
              <a:rPr lang="el-GR" sz="2700" dirty="0"/>
              <a:t> </a:t>
            </a:r>
            <a:r>
              <a:rPr lang="el-GR" sz="2700" dirty="0" err="1"/>
              <a:t>Search</a:t>
            </a:r>
            <a:r>
              <a:rPr lang="el-GR" sz="2700" dirty="0"/>
              <a:t> και </a:t>
            </a:r>
            <a:r>
              <a:rPr lang="en-US" sz="2700" dirty="0"/>
              <a:t>Google </a:t>
            </a:r>
            <a:r>
              <a:rPr lang="el-GR" sz="2700" dirty="0" err="1"/>
              <a:t>Chrome</a:t>
            </a:r>
            <a:r>
              <a:rPr lang="el-GR" sz="2700" dirty="0"/>
              <a:t> </a:t>
            </a:r>
            <a:r>
              <a:rPr lang="el-GR" sz="27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sz="2700" dirty="0">
                <a:sym typeface="Wingdings" panose="05000000000000000000" pitchFamily="2" charset="2"/>
              </a:rPr>
              <a:t>όρος </a:t>
            </a:r>
            <a:r>
              <a:rPr lang="el-GR" sz="2700" dirty="0"/>
              <a:t>για παραχώρηση άδειας χρήσης του καταστήματος εφαρμογών Play </a:t>
            </a:r>
            <a:r>
              <a:rPr lang="el-GR" sz="2700" dirty="0" err="1"/>
              <a:t>Store</a:t>
            </a:r>
            <a:endParaRPr lang="el-GR" sz="2700" dirty="0"/>
          </a:p>
          <a:p>
            <a:pPr lvl="1">
              <a:lnSpc>
                <a:spcPct val="110000"/>
              </a:lnSpc>
            </a:pPr>
            <a:r>
              <a:rPr lang="el-GR" sz="2700" dirty="0"/>
              <a:t>Καταβολή ποσών για αποκλειστική προεγκατάσταση εφαρμογής </a:t>
            </a:r>
            <a:r>
              <a:rPr lang="el-GR" sz="2700" dirty="0" err="1"/>
              <a:t>Google</a:t>
            </a:r>
            <a:r>
              <a:rPr lang="el-GR" sz="2700" dirty="0"/>
              <a:t> </a:t>
            </a:r>
            <a:r>
              <a:rPr lang="el-GR" sz="2700" dirty="0" err="1"/>
              <a:t>Search</a:t>
            </a:r>
            <a:endParaRPr lang="el-GR" sz="2700" dirty="0"/>
          </a:p>
          <a:p>
            <a:pPr lvl="1">
              <a:lnSpc>
                <a:spcPct val="110000"/>
              </a:lnSpc>
            </a:pPr>
            <a:r>
              <a:rPr lang="el-GR" sz="2700" dirty="0"/>
              <a:t>Αποτροπή προεγκατάστασης εναλλακτικών εκδόσεων του </a:t>
            </a:r>
            <a:r>
              <a:rPr lang="en-US" sz="2700" dirty="0"/>
              <a:t>Android </a:t>
            </a:r>
            <a:r>
              <a:rPr lang="el-GR" sz="2700" dirty="0"/>
              <a:t>«</a:t>
            </a:r>
            <a:r>
              <a:rPr lang="el-GR" sz="2700" dirty="0" err="1"/>
              <a:t>fork</a:t>
            </a:r>
            <a:r>
              <a:rPr lang="el-GR" sz="2700" dirty="0"/>
              <a:t> εκδόσεις </a:t>
            </a:r>
            <a:r>
              <a:rPr lang="el-GR" sz="2700" dirty="0" err="1"/>
              <a:t>Android</a:t>
            </a:r>
            <a:r>
              <a:rPr lang="el-GR" sz="2700" dirty="0"/>
              <a:t>» (ανεξάρτητες παράλληλες εκδόσεις)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9C0C4-C5D3-4742-AF3D-0E7F3490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88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2256-6EE8-4785-A37D-CC8BDDB8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Android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FC662-B344-479A-834F-D9220F565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l-GR" b="1" dirty="0" err="1"/>
              <a:t>Αντιανταγωνιστικές</a:t>
            </a:r>
            <a:r>
              <a:rPr lang="el-GR" b="1" dirty="0"/>
              <a:t> πρακτικές</a:t>
            </a:r>
          </a:p>
          <a:p>
            <a:pPr indent="-415925">
              <a:lnSpc>
                <a:spcPct val="110000"/>
              </a:lnSpc>
              <a:buFont typeface="Wingdings" panose="05000000000000000000" pitchFamily="2" charset="2"/>
              <a:buChar char=""/>
            </a:pPr>
            <a:r>
              <a:rPr lang="el-GR" i="1" dirty="0">
                <a:solidFill>
                  <a:srgbClr val="C00000"/>
                </a:solidFill>
              </a:rPr>
              <a:t>Παράνομη επιβολή δέσμευσης για τις εφαρμογές αναζήτησης και φυλλομετρητή της </a:t>
            </a:r>
            <a:r>
              <a:rPr lang="el-GR" i="1" dirty="0" err="1">
                <a:solidFill>
                  <a:srgbClr val="C00000"/>
                </a:solidFill>
              </a:rPr>
              <a:t>Google</a:t>
            </a:r>
            <a:endParaRPr lang="el-GR" b="1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b="1" dirty="0"/>
              <a:t>Επιβολή δέσμευσης για την εφαρμογή </a:t>
            </a:r>
            <a:r>
              <a:rPr lang="el-GR" b="1" dirty="0" err="1"/>
              <a:t>Google</a:t>
            </a:r>
            <a:r>
              <a:rPr lang="el-GR" b="1" dirty="0"/>
              <a:t> </a:t>
            </a:r>
            <a:r>
              <a:rPr lang="el-GR" b="1" dirty="0" err="1"/>
              <a:t>Search</a:t>
            </a:r>
            <a:r>
              <a:rPr lang="el-GR" b="1" dirty="0"/>
              <a:t> </a:t>
            </a:r>
          </a:p>
          <a:p>
            <a:pPr lvl="2">
              <a:lnSpc>
                <a:spcPct val="110000"/>
              </a:lnSpc>
            </a:pPr>
            <a:r>
              <a:rPr lang="el-GR" dirty="0"/>
              <a:t>Η </a:t>
            </a:r>
            <a:r>
              <a:rPr lang="el-GR" dirty="0" err="1"/>
              <a:t>Google</a:t>
            </a:r>
            <a:r>
              <a:rPr lang="el-GR" dirty="0"/>
              <a:t> εξασφάλισε την προεγκατάσταση της εφαρμογής </a:t>
            </a:r>
            <a:r>
              <a:rPr lang="el-GR" dirty="0" err="1"/>
              <a:t>Google</a:t>
            </a:r>
            <a:r>
              <a:rPr lang="el-GR" dirty="0"/>
              <a:t> </a:t>
            </a:r>
            <a:r>
              <a:rPr lang="el-GR" dirty="0" err="1"/>
              <a:t>Search</a:t>
            </a:r>
            <a:r>
              <a:rPr lang="el-GR" dirty="0"/>
              <a:t> ουσιαστικά σε όλες τις συσκευές </a:t>
            </a:r>
            <a:r>
              <a:rPr lang="el-GR" dirty="0" err="1"/>
              <a:t>Android</a:t>
            </a:r>
            <a:r>
              <a:rPr lang="el-GR" dirty="0"/>
              <a:t> </a:t>
            </a:r>
          </a:p>
          <a:p>
            <a:pPr lvl="2">
              <a:lnSpc>
                <a:spcPct val="110000"/>
              </a:lnSpc>
            </a:pPr>
            <a:r>
              <a:rPr lang="el-GR" dirty="0"/>
              <a:t>Οι εφαρμογές αναζήτησης αποτελούν σημαντικό σημείο εισόδου για αναζητήσεις σε κινητές συσκευές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b="1" dirty="0"/>
              <a:t>Επιβολή δέσμευσης για τον φυλλομετρητή </a:t>
            </a:r>
            <a:r>
              <a:rPr lang="el-GR" b="1" dirty="0" err="1"/>
              <a:t>Google</a:t>
            </a:r>
            <a:r>
              <a:rPr lang="el-GR" b="1" dirty="0"/>
              <a:t> </a:t>
            </a:r>
            <a:r>
              <a:rPr lang="el-GR" b="1" dirty="0" err="1"/>
              <a:t>Chrome</a:t>
            </a:r>
            <a:r>
              <a:rPr lang="el-GR" b="1" dirty="0"/>
              <a:t> </a:t>
            </a:r>
          </a:p>
          <a:p>
            <a:pPr lvl="2">
              <a:lnSpc>
                <a:spcPct val="110000"/>
              </a:lnSpc>
            </a:pPr>
            <a:r>
              <a:rPr lang="el-GR" dirty="0"/>
              <a:t>Η </a:t>
            </a:r>
            <a:r>
              <a:rPr lang="el-GR" dirty="0" err="1"/>
              <a:t>Google</a:t>
            </a:r>
            <a:r>
              <a:rPr lang="el-GR" dirty="0"/>
              <a:t> εξασφάλισε την προεγκατάσταση του φυλλομετρητή της για κινητές συσκευές ουσιαστικά σε όλες τις συσκευές </a:t>
            </a:r>
            <a:r>
              <a:rPr lang="el-GR" dirty="0" err="1"/>
              <a:t>Android</a:t>
            </a:r>
            <a:r>
              <a:rPr lang="el-GR" dirty="0"/>
              <a:t> </a:t>
            </a:r>
          </a:p>
          <a:p>
            <a:pPr lvl="2">
              <a:lnSpc>
                <a:spcPct val="110000"/>
              </a:lnSpc>
            </a:pPr>
            <a:r>
              <a:rPr lang="el-GR" dirty="0"/>
              <a:t>Οι </a:t>
            </a:r>
            <a:r>
              <a:rPr lang="el-GR" dirty="0" err="1"/>
              <a:t>φυλλομετρητές</a:t>
            </a:r>
            <a:r>
              <a:rPr lang="el-GR" dirty="0"/>
              <a:t> αποτελούν σημαντικό σημείο εισόδου για τις αναζητήσεις σε κινητές συσκευές, ενώ η εφαρμογή </a:t>
            </a:r>
            <a:r>
              <a:rPr lang="el-GR" dirty="0" err="1"/>
              <a:t>Google</a:t>
            </a:r>
            <a:r>
              <a:rPr lang="el-GR" dirty="0"/>
              <a:t> </a:t>
            </a:r>
            <a:r>
              <a:rPr lang="el-GR" dirty="0" err="1"/>
              <a:t>Search</a:t>
            </a:r>
            <a:r>
              <a:rPr lang="el-GR" dirty="0"/>
              <a:t> αποτελεί την προεπιλεγμένη μηχανή αναζήτησης στο </a:t>
            </a:r>
            <a:r>
              <a:rPr lang="el-GR" dirty="0" err="1"/>
              <a:t>Google</a:t>
            </a:r>
            <a:r>
              <a:rPr lang="el-GR" dirty="0"/>
              <a:t> </a:t>
            </a:r>
            <a:r>
              <a:rPr lang="el-GR" dirty="0" err="1"/>
              <a:t>Chrome</a:t>
            </a:r>
            <a:r>
              <a:rPr lang="el-GR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4A19A-1ADB-440D-A666-AA734AAB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911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01A7-D3EA-4B11-9504-44E26F56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Android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7C806-D39F-4D5F-950A-FCF0903E1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l-GR" dirty="0"/>
              <a:t>Η προεγκατάσταση προκαλεί σημαντικά αποτελέσματα προσκόλλησης </a:t>
            </a:r>
            <a:r>
              <a:rPr lang="en-US" dirty="0"/>
              <a:t>(status quo bias)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Εμπειρικά στοιχεία (2016)</a:t>
            </a:r>
          </a:p>
          <a:p>
            <a:pPr lvl="1">
              <a:lnSpc>
                <a:spcPct val="110000"/>
              </a:lnSpc>
            </a:pPr>
            <a:r>
              <a:rPr lang="el-GR" dirty="0"/>
              <a:t>Στις συσκευές </a:t>
            </a:r>
            <a:r>
              <a:rPr lang="el-GR" b="1" dirty="0" err="1"/>
              <a:t>Android</a:t>
            </a:r>
            <a:r>
              <a:rPr lang="el-GR" dirty="0"/>
              <a:t> (στις οποίες είναι προεγκατεστημένες οι εφαρμογές </a:t>
            </a:r>
            <a:r>
              <a:rPr lang="el-GR" dirty="0" err="1"/>
              <a:t>Google</a:t>
            </a:r>
            <a:r>
              <a:rPr lang="el-GR" dirty="0"/>
              <a:t> </a:t>
            </a:r>
            <a:r>
              <a:rPr lang="el-GR" dirty="0" err="1"/>
              <a:t>Search</a:t>
            </a:r>
            <a:r>
              <a:rPr lang="el-GR" dirty="0"/>
              <a:t> και </a:t>
            </a:r>
            <a:r>
              <a:rPr lang="el-GR" dirty="0" err="1"/>
              <a:t>Chrome</a:t>
            </a:r>
            <a:r>
              <a:rPr lang="el-GR" dirty="0"/>
              <a:t>), περισσότερο από το 95% όλων των αναζητήσεων έγιναν μέσω </a:t>
            </a:r>
            <a:r>
              <a:rPr lang="el-GR" dirty="0" err="1"/>
              <a:t>Google</a:t>
            </a:r>
            <a:r>
              <a:rPr lang="el-GR" dirty="0"/>
              <a:t> </a:t>
            </a:r>
            <a:r>
              <a:rPr lang="el-GR" dirty="0" err="1"/>
              <a:t>Search</a:t>
            </a:r>
            <a:endParaRPr lang="el-GR" dirty="0"/>
          </a:p>
          <a:p>
            <a:pPr lvl="1">
              <a:lnSpc>
                <a:spcPct val="110000"/>
              </a:lnSpc>
            </a:pPr>
            <a:r>
              <a:rPr lang="el-GR" dirty="0"/>
              <a:t>Στις συσκευές </a:t>
            </a:r>
            <a:r>
              <a:rPr lang="el-GR" b="1" dirty="0"/>
              <a:t>Windows</a:t>
            </a:r>
            <a:r>
              <a:rPr lang="el-GR" dirty="0"/>
              <a:t> (στις οποίες δεν είναι προεγκατεστημένες οι εφαρμογές </a:t>
            </a:r>
            <a:r>
              <a:rPr lang="el-GR" dirty="0" err="1"/>
              <a:t>Google</a:t>
            </a:r>
            <a:r>
              <a:rPr lang="el-GR" dirty="0"/>
              <a:t> </a:t>
            </a:r>
            <a:r>
              <a:rPr lang="el-GR" dirty="0" err="1"/>
              <a:t>Search</a:t>
            </a:r>
            <a:r>
              <a:rPr lang="el-GR" dirty="0"/>
              <a:t> και </a:t>
            </a:r>
            <a:r>
              <a:rPr lang="el-GR" dirty="0" err="1"/>
              <a:t>Chrome</a:t>
            </a:r>
            <a:r>
              <a:rPr lang="el-GR" dirty="0"/>
              <a:t>), λιγότερο από το 25% όλων των αναζητήσεων έγιναν μέσω </a:t>
            </a:r>
            <a:r>
              <a:rPr lang="el-GR" dirty="0" err="1"/>
              <a:t>Google</a:t>
            </a:r>
            <a:r>
              <a:rPr lang="el-GR" dirty="0"/>
              <a:t> </a:t>
            </a:r>
            <a:r>
              <a:rPr lang="el-GR" dirty="0" err="1"/>
              <a:t>Search</a:t>
            </a:r>
            <a:r>
              <a:rPr lang="el-GR" dirty="0"/>
              <a:t>. Περισσότερες από το 75% των αναζητήσεων έγιναν μέσω της μηχανής αναζήτησης Bing της Microsoft, η οποία είναι προεγκατεστημένη σε συσκευές Windows </a:t>
            </a:r>
            <a:r>
              <a:rPr lang="el-GR" dirty="0" err="1"/>
              <a:t>Mobile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/>
              <a:t>Περιορισμός κινήτρων κατασκευαστών να </a:t>
            </a:r>
            <a:r>
              <a:rPr lang="el-GR" dirty="0" err="1"/>
              <a:t>προεγκαθιστούν</a:t>
            </a:r>
            <a:r>
              <a:rPr lang="el-GR" dirty="0"/>
              <a:t> ανταγωνιστικές εφαρμογές αναζήτησης και φυλλομετρητή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b="1" dirty="0">
                <a:sym typeface="Wingdings" panose="05000000000000000000" pitchFamily="2" charset="2"/>
              </a:rPr>
              <a:t>μη αξιοκρατικό πεδίο άσκησης ανταγωνισμού</a:t>
            </a:r>
            <a:r>
              <a:rPr lang="el-GR" dirty="0">
                <a:sym typeface="Wingdings" panose="05000000000000000000" pitchFamily="2" charset="2"/>
              </a:rPr>
              <a:t> </a:t>
            </a:r>
            <a:endParaRPr lang="el-G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FB415-870A-488F-A566-FEB7AA40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62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DC3B-1DF8-4233-9426-05A643F3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Android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7808B-8D7C-4A26-A374-C21CC935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-327025">
              <a:buFont typeface="Wingdings" panose="05000000000000000000" pitchFamily="2" charset="2"/>
              <a:buChar char=""/>
            </a:pPr>
            <a:r>
              <a:rPr lang="el-GR" i="1" dirty="0">
                <a:solidFill>
                  <a:srgbClr val="C00000"/>
                </a:solidFill>
              </a:rPr>
              <a:t>Εξάρτηση παράνομων καταβολών ποσών από την αποκλειστική προεγκατάσταση της εφαρμογής </a:t>
            </a:r>
            <a:r>
              <a:rPr lang="el-GR" i="1" dirty="0" err="1">
                <a:solidFill>
                  <a:srgbClr val="C00000"/>
                </a:solidFill>
              </a:rPr>
              <a:t>Google</a:t>
            </a:r>
            <a:r>
              <a:rPr lang="el-GR" i="1" dirty="0">
                <a:solidFill>
                  <a:srgbClr val="C00000"/>
                </a:solidFill>
              </a:rPr>
              <a:t> </a:t>
            </a:r>
            <a:r>
              <a:rPr lang="el-GR" dirty="0" err="1">
                <a:solidFill>
                  <a:srgbClr val="C00000"/>
                </a:solidFill>
              </a:rPr>
              <a:t>Search</a:t>
            </a:r>
            <a:endParaRPr lang="el-GR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/>
              <a:t>Παροχή οικονομικών κινήτρων σε ορισμένους από τους μεγαλύτερους κατασκευαστές συσκευών και σε φορείς εκμετάλλευσης δικτύων κινητών επικοινωνιών, υπό τον όρο να </a:t>
            </a:r>
            <a:r>
              <a:rPr lang="el-GR" dirty="0" err="1"/>
              <a:t>προεγκαθιστούν</a:t>
            </a:r>
            <a:r>
              <a:rPr lang="el-GR" dirty="0"/>
              <a:t> </a:t>
            </a:r>
            <a:r>
              <a:rPr lang="el-GR" b="1" dirty="0"/>
              <a:t>αποκλειστικά</a:t>
            </a:r>
            <a:r>
              <a:rPr lang="el-GR" dirty="0"/>
              <a:t> την εφαρμογή </a:t>
            </a:r>
            <a:r>
              <a:rPr lang="el-GR" dirty="0" err="1"/>
              <a:t>Google</a:t>
            </a:r>
            <a:r>
              <a:rPr lang="el-GR" dirty="0"/>
              <a:t> </a:t>
            </a:r>
            <a:r>
              <a:rPr lang="el-GR" dirty="0" err="1"/>
              <a:t>Search</a:t>
            </a:r>
            <a:r>
              <a:rPr lang="el-GR" dirty="0"/>
              <a:t> σε ολόκληρο το φάσμα των δικών τους συσκευών </a:t>
            </a:r>
            <a:r>
              <a:rPr lang="el-GR" dirty="0" err="1"/>
              <a:t>Android</a:t>
            </a:r>
            <a:r>
              <a:rPr lang="el-GR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/>
              <a:t>Περιορισμός κινήτρων των κατασκευαστών για προεγκατάσταση ανταγωνιστικών εφαρμογών αναζήτησης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/>
              <a:t>Εάν τα ίδια ποσά καταβάλλονταν από ανταγωνιστικές μηχανές αναζήτησης θα πραγματοποιούσαν ζημίες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71EAC-FDB4-42E1-B4DD-54F48B84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8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E089-FDE4-458F-9AA8-DB23CD57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Δεσπόζουσα θέση</a:t>
            </a:r>
            <a:br>
              <a:rPr lang="el-GR" dirty="0"/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Μερίδια αγοράς - ασυμμετρία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6BEBC-8FF8-4C03-ABA5-9C479BF1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FB42BA7F-B566-44FA-9931-311307AD5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575199"/>
              </p:ext>
            </p:extLst>
          </p:nvPr>
        </p:nvGraphicFramePr>
        <p:xfrm>
          <a:off x="874889" y="1870237"/>
          <a:ext cx="8047036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18088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96B6-638C-4B70-80F0-ADACA694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Android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5D9C5-83AD-4202-A016-852F5DDB8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27025">
              <a:buFont typeface="Wingdings" panose="05000000000000000000" pitchFamily="2" charset="2"/>
              <a:buChar char=""/>
            </a:pPr>
            <a:r>
              <a:rPr lang="el-GR" sz="2000" i="1" dirty="0">
                <a:solidFill>
                  <a:srgbClr val="C00000"/>
                </a:solidFill>
              </a:rPr>
              <a:t>Παράνομη παρεμπόδιση ανάπτυξης και διανομής ανταγωνιστικών λειτουργικών συστημάτων </a:t>
            </a:r>
            <a:r>
              <a:rPr lang="el-GR" sz="2000" i="1" dirty="0" err="1">
                <a:solidFill>
                  <a:srgbClr val="C00000"/>
                </a:solidFill>
              </a:rPr>
              <a:t>Android</a:t>
            </a:r>
            <a:endParaRPr lang="el-GR" sz="2000" i="1" dirty="0">
              <a:solidFill>
                <a:srgbClr val="C00000"/>
              </a:solidFill>
            </a:endParaRPr>
          </a:p>
          <a:p>
            <a:pPr lvl="1"/>
            <a:r>
              <a:rPr lang="el-GR" sz="1800" dirty="0"/>
              <a:t>Αποτροπή κατασκευαστών συσκευών να </a:t>
            </a:r>
            <a:r>
              <a:rPr lang="el-GR" sz="1800" dirty="0" err="1"/>
              <a:t>αναπρύξουν</a:t>
            </a:r>
            <a:r>
              <a:rPr lang="el-GR" sz="1800" dirty="0"/>
              <a:t> / χρησιμοποιήσουν οποιαδήποτε εναλλακτική έκδοση του </a:t>
            </a:r>
            <a:r>
              <a:rPr lang="el-GR" sz="1800" dirty="0" err="1"/>
              <a:t>Android</a:t>
            </a:r>
            <a:r>
              <a:rPr lang="el-GR" sz="1800" dirty="0"/>
              <a:t> δεν ήταν εγκεκριμένη από τη </a:t>
            </a:r>
            <a:r>
              <a:rPr lang="el-GR" sz="1800" dirty="0" err="1"/>
              <a:t>Google</a:t>
            </a:r>
            <a:r>
              <a:rPr lang="el-GR" sz="1800" dirty="0"/>
              <a:t> («</a:t>
            </a:r>
            <a:r>
              <a:rPr lang="el-GR" sz="1800" dirty="0" err="1"/>
              <a:t>fork</a:t>
            </a:r>
            <a:r>
              <a:rPr lang="el-GR" sz="1800" dirty="0"/>
              <a:t> εκδόσεις </a:t>
            </a:r>
            <a:r>
              <a:rPr lang="el-GR" sz="1800" dirty="0" err="1"/>
              <a:t>Android</a:t>
            </a:r>
            <a:r>
              <a:rPr lang="el-GR" sz="1800" dirty="0"/>
              <a:t>»)</a:t>
            </a:r>
          </a:p>
          <a:p>
            <a:pPr lvl="1"/>
            <a:r>
              <a:rPr lang="el-GR" sz="1800" dirty="0">
                <a:sym typeface="Wingdings" panose="05000000000000000000" pitchFamily="2" charset="2"/>
              </a:rPr>
              <a:t>Αποστέρηση σε καταναλωτές πρόσβασης </a:t>
            </a:r>
            <a:r>
              <a:rPr lang="el-GR" sz="1800" dirty="0"/>
              <a:t>σε περαιτέρω καινοτομία και έξυπνες κινητές συσκευές που βασίζονται σε εναλλακτικές εκδόσεις του λειτουργικού συστήματος </a:t>
            </a:r>
            <a:r>
              <a:rPr lang="el-GR" sz="1800" dirty="0" err="1"/>
              <a:t>Android</a:t>
            </a:r>
            <a:endParaRPr lang="en-US" sz="1800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07FCD-CB43-4B33-86DD-8EDB1CF2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01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030D-6C14-4A39-8CF8-A8F2F70A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Android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68D58-FC4F-46A3-9F9F-9F7FEEF1F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8763000" cy="121920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Πρόστιμο ύψους €</a:t>
            </a:r>
            <a:r>
              <a:rPr lang="el-GR" b="1" dirty="0"/>
              <a:t>4.342.865.000</a:t>
            </a:r>
          </a:p>
          <a:p>
            <a:r>
              <a:rPr lang="el-GR" dirty="0"/>
              <a:t>Τερματισμός παραβάσεων εντός 90 ημερών από την έκδοση της απόφασης</a:t>
            </a:r>
            <a:endParaRPr lang="el-GR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91F0F-4132-4452-8DF7-6DCE3D5D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2" descr="Inforgraphic">
            <a:extLst>
              <a:ext uri="{FF2B5EF4-FFF2-40B4-BE49-F238E27FC236}">
                <a16:creationId xmlns:a16="http://schemas.microsoft.com/office/drawing/2014/main" id="{C68F16F8-C28D-4C23-A3AB-1B336B01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4554"/>
            <a:ext cx="5872486" cy="323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410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45C8-BB69-42D7-8A76-7623D9F9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AdSense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7E3B9-7290-443C-9ECF-609EEB12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1" dirty="0" err="1"/>
              <a:t>AdSense</a:t>
            </a:r>
            <a:r>
              <a:rPr lang="el-GR" sz="2400" b="1" dirty="0"/>
              <a:t> for </a:t>
            </a:r>
            <a:r>
              <a:rPr lang="el-GR" sz="2400" b="1" dirty="0" err="1"/>
              <a:t>Search</a:t>
            </a:r>
            <a:endParaRPr lang="en-US" sz="2400" b="1" dirty="0"/>
          </a:p>
          <a:p>
            <a:pPr lvl="1"/>
            <a:r>
              <a:rPr lang="el-GR" sz="2000" dirty="0"/>
              <a:t>Πλατφόρμα μεσιτείας διαδικτυακών διαφημίσεων αναζήτησης</a:t>
            </a:r>
            <a:endParaRPr lang="en-US" sz="2000" dirty="0"/>
          </a:p>
          <a:p>
            <a:pPr lvl="1"/>
            <a:r>
              <a:rPr lang="el-GR" sz="2000" dirty="0"/>
              <a:t>Η </a:t>
            </a:r>
            <a:r>
              <a:rPr lang="en-US" sz="2000" dirty="0"/>
              <a:t>Google </a:t>
            </a:r>
            <a:r>
              <a:rPr lang="el-GR" sz="2000" dirty="0"/>
              <a:t>λειτουργεί ως μεσίτης μεταξύ των διαφημιζόμενων και των ιδιοκτητών των </a:t>
            </a:r>
            <a:r>
              <a:rPr lang="el-GR" sz="2000" dirty="0" err="1"/>
              <a:t>ιστοτόπων</a:t>
            </a:r>
            <a:r>
              <a:rPr lang="el-GR" sz="2000" dirty="0"/>
              <a:t> (π.χ. εφημερίδων, ταξιδιωτικών υπηρεσιών) που επιθυμούν να επωφεληθούν από τον χώρο γύρω από τις σελίδες των αποτελεσμάτων αναζήτησης στον </a:t>
            </a:r>
            <a:r>
              <a:rPr lang="el-GR" sz="2000" dirty="0" err="1"/>
              <a:t>ιστότοπο</a:t>
            </a:r>
            <a:r>
              <a:rPr lang="el-GR" sz="2000" dirty="0"/>
              <a:t> τους</a:t>
            </a:r>
          </a:p>
          <a:p>
            <a:pPr lvl="1"/>
            <a:r>
              <a:rPr lang="el-GR" sz="2000" dirty="0"/>
              <a:t>Μερίδιο αγοράς πέραν του 85% στην αγορά μεσιτείας διαδικτυακών διαφημίσεων αναζήτησης </a:t>
            </a:r>
          </a:p>
          <a:p>
            <a:r>
              <a:rPr lang="el-GR" sz="2400" u="sng" dirty="0" err="1"/>
              <a:t>Αντιανταγωνιστικές</a:t>
            </a:r>
            <a:r>
              <a:rPr lang="el-GR" sz="2400" u="sng" dirty="0"/>
              <a:t> πρακτικές</a:t>
            </a:r>
          </a:p>
          <a:p>
            <a:pPr lvl="1"/>
            <a:r>
              <a:rPr lang="el-GR" sz="2000" b="1" dirty="0"/>
              <a:t>Ρήτρες αποκλειστικότητας </a:t>
            </a:r>
            <a:r>
              <a:rPr lang="el-GR" sz="2000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sz="2000" dirty="0">
                <a:sym typeface="Wingdings" panose="05000000000000000000" pitchFamily="2" charset="2"/>
              </a:rPr>
              <a:t> απαγόρευση σε εκδότες να τοποθετήσουν στα αποτελέσματα αναζήτησης που γίνονται στις ιστοσελίδες τους </a:t>
            </a:r>
            <a:r>
              <a:rPr lang="el-GR" sz="2000" dirty="0"/>
              <a:t>διαφημίσεις αναζήτησης από ανταγωνιστές της </a:t>
            </a:r>
            <a:r>
              <a:rPr lang="en-US" sz="2000" dirty="0"/>
              <a:t>Google</a:t>
            </a:r>
            <a:endParaRPr lang="el-GR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23625-76EC-4E83-BB41-E7A4FD79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62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5348-05C6-4DE0-A517-EB92A8FF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AdSense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CCDCD-B1B5-4FD7-864E-32F750E3F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lnSpc>
                <a:spcPct val="110000"/>
              </a:lnSpc>
            </a:pPr>
            <a:r>
              <a:rPr lang="el-GR" dirty="0"/>
              <a:t>Ρήτρες βάσει των οποίων οι εκδότες ήταν υποχρεωμένοι να ζητούν τη γραπτή έγκριση της </a:t>
            </a:r>
            <a:r>
              <a:rPr lang="el-GR" dirty="0" err="1"/>
              <a:t>Google</a:t>
            </a:r>
            <a:r>
              <a:rPr lang="el-GR" dirty="0"/>
              <a:t> για την πραγματοποίηση αλλαγών στον τρόπο με τον οποίο απεικονίζονται όλες οι διαφημίσεις των ανταγωνιστών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b="1" dirty="0"/>
              <a:t>η </a:t>
            </a:r>
            <a:r>
              <a:rPr lang="el-GR" b="1" dirty="0" err="1"/>
              <a:t>Google</a:t>
            </a:r>
            <a:r>
              <a:rPr lang="el-GR" b="1" dirty="0"/>
              <a:t> μπορούσε να ελέγξει πόσο ελκυστικές ήταν οι ανταγωνιστικές διαφημίσεις αναζήτησης π.χ. πόσα κλικ προσέλκυαν</a:t>
            </a:r>
            <a:r>
              <a:rPr lang="el-GR" dirty="0"/>
              <a:t> </a:t>
            </a:r>
          </a:p>
          <a:p>
            <a:pPr lvl="1">
              <a:lnSpc>
                <a:spcPct val="110000"/>
              </a:lnSpc>
            </a:pPr>
            <a:r>
              <a:rPr lang="el-GR" b="1" dirty="0"/>
              <a:t>Ρήτρες «προνομιούχας τοποθέτησης»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/>
              <a:t> οι εκδότες υποχρεώνονταν να κρατούν τον πλέον επικερδή χώρο στις σελίδες με αποτελέσματα αναζήτησης για τις διαφημίσεις της </a:t>
            </a:r>
            <a:r>
              <a:rPr lang="el-GR" dirty="0" err="1"/>
              <a:t>Google</a:t>
            </a:r>
            <a:r>
              <a:rPr lang="el-GR" dirty="0"/>
              <a:t> και η </a:t>
            </a:r>
            <a:r>
              <a:rPr lang="en-US" dirty="0"/>
              <a:t>Google</a:t>
            </a:r>
            <a:r>
              <a:rPr lang="el-GR" dirty="0"/>
              <a:t> απαιτούσε έναν ελάχιστο αριθμό χώρου </a:t>
            </a:r>
            <a:r>
              <a:rPr lang="el-GR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b="1" dirty="0"/>
              <a:t>δεν επιτρεπόταν στους ανταγωνιστές της </a:t>
            </a:r>
            <a:r>
              <a:rPr lang="el-GR" b="1" dirty="0" err="1"/>
              <a:t>Google</a:t>
            </a:r>
            <a:r>
              <a:rPr lang="el-GR" b="1" dirty="0"/>
              <a:t> να τοποθετούν τις δικές τους διαφημίσεις αναζήτησης στα σημεία των σελίδων αναζήτησης των </a:t>
            </a:r>
            <a:r>
              <a:rPr lang="el-GR" b="1" dirty="0" err="1"/>
              <a:t>ιστοτόπων</a:t>
            </a:r>
            <a:r>
              <a:rPr lang="el-GR" b="1" dirty="0"/>
              <a:t> με τη μεγαλύτερη ορατότητα και τα περισσότερα κλικ</a:t>
            </a:r>
            <a:endParaRPr lang="el-GR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CA505-CD38-4C3B-9945-BF188ED4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857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1DDE-7114-4B55-AC18-F513588A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>
                <a:solidFill>
                  <a:prstClr val="black"/>
                </a:solidFill>
              </a:rPr>
              <a:t>Άλλες καταχρηστικές πρακτικές</a:t>
            </a:r>
            <a:br>
              <a:rPr lang="el-G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l-GR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Υπόθεση </a:t>
            </a:r>
            <a:r>
              <a:rPr lang="en-US" sz="2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Google AdSense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8E433-2D7F-4565-8E4A-D9F6FCE55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Πρόστιμο ύψους €</a:t>
            </a:r>
            <a:r>
              <a:rPr lang="en-US" dirty="0"/>
              <a:t>1</a:t>
            </a:r>
            <a:r>
              <a:rPr lang="el-GR" dirty="0"/>
              <a:t>.</a:t>
            </a:r>
            <a:r>
              <a:rPr lang="en-US" dirty="0"/>
              <a:t>494</a:t>
            </a:r>
            <a:r>
              <a:rPr lang="el-GR" dirty="0"/>
              <a:t>.</a:t>
            </a:r>
            <a:r>
              <a:rPr lang="en-US" dirty="0"/>
              <a:t>459</a:t>
            </a:r>
            <a:r>
              <a:rPr lang="el-GR" dirty="0"/>
              <a:t>.</a:t>
            </a:r>
            <a:r>
              <a:rPr lang="en-US" dirty="0"/>
              <a:t>000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BFF13-C179-4136-A14F-356AC31A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74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C640D8-44A0-4F69-90F6-ACE7FDFBE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491204"/>
            <a:ext cx="6629400" cy="3739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8425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OUT JAPAN AND UNIQUE | your-japanese">
            <a:extLst>
              <a:ext uri="{FF2B5EF4-FFF2-40B4-BE49-F238E27FC236}">
                <a16:creationId xmlns:a16="http://schemas.microsoft.com/office/drawing/2014/main" id="{42FBA993-71EC-418A-BF15-89F693449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C1C958-90A0-4693-A95E-8BA77D5B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31" y="3162458"/>
            <a:ext cx="3153103" cy="1007066"/>
          </a:xfrm>
        </p:spPr>
        <p:txBody>
          <a:bodyPr>
            <a:normAutofit/>
          </a:bodyPr>
          <a:lstStyle/>
          <a:p>
            <a:pPr algn="ctr"/>
            <a:r>
              <a:rPr lang="el-GR" sz="2700" dirty="0"/>
              <a:t>Ευχαριστώ για την προσοχή σας</a:t>
            </a:r>
            <a:endParaRPr lang="en-US" sz="2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5BC71-4DFF-4F73-9DA6-9AB419AC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169524"/>
            <a:ext cx="3444766" cy="1658110"/>
          </a:xfrm>
          <a:prstGeom prst="rect">
            <a:avLst/>
          </a:prstGeom>
        </p:spPr>
        <p:txBody>
          <a:bodyPr vert="horz" lIns="91440" tIns="45720" rIns="91440" bIns="45720" rtlCol="0" anchor="ctr" anchorCtr="0" compatLnSpc="1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600" b="1" dirty="0">
                <a:latin typeface="Calibri"/>
              </a:rPr>
              <a:t>Δρ. Παναγιώτης Αγησιλάου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latin typeface="Calibri"/>
              </a:rPr>
              <a:t>W: </a:t>
            </a:r>
            <a:r>
              <a:rPr lang="el-GR" sz="1600" dirty="0">
                <a:latin typeface="Calibri"/>
              </a:rPr>
              <a:t>www.trojaneconomics.com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600" b="1" dirty="0">
                <a:latin typeface="Calibri"/>
              </a:rPr>
              <a:t>E: </a:t>
            </a:r>
            <a:r>
              <a:rPr lang="en-US" sz="1600" b="1" dirty="0">
                <a:latin typeface="Calibri"/>
              </a:rPr>
              <a:t>p</a:t>
            </a:r>
            <a:r>
              <a:rPr lang="el-GR" sz="1600" dirty="0">
                <a:latin typeface="Calibri"/>
              </a:rPr>
              <a:t>.agisilaou@trojaneconomics.com</a:t>
            </a:r>
            <a:br>
              <a:rPr lang="el-GR" sz="1600" dirty="0">
                <a:latin typeface="Calibri"/>
              </a:rPr>
            </a:br>
            <a:r>
              <a:rPr lang="el-GR" sz="1600" b="1" dirty="0">
                <a:latin typeface="Calibri"/>
              </a:rPr>
              <a:t>Τ: </a:t>
            </a:r>
            <a:r>
              <a:rPr lang="el-GR" sz="1600" dirty="0">
                <a:latin typeface="Calibri"/>
              </a:rPr>
              <a:t>(+357) 22560175</a:t>
            </a:r>
            <a:br>
              <a:rPr lang="el-GR" sz="1600" dirty="0">
                <a:latin typeface="Calibri"/>
              </a:rPr>
            </a:br>
            <a:r>
              <a:rPr lang="el-GR" sz="1600" b="1" dirty="0">
                <a:latin typeface="Calibri"/>
              </a:rPr>
              <a:t>F: </a:t>
            </a:r>
            <a:r>
              <a:rPr lang="el-GR" sz="1600" dirty="0">
                <a:latin typeface="Calibri"/>
              </a:rPr>
              <a:t>(+357) 22560065</a:t>
            </a:r>
          </a:p>
        </p:txBody>
      </p:sp>
    </p:spTree>
    <p:extLst>
      <p:ext uri="{BB962C8B-B14F-4D97-AF65-F5344CB8AC3E}">
        <p14:creationId xmlns:p14="http://schemas.microsoft.com/office/powerpoint/2010/main" val="425056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7423-9880-4A3C-B21F-6DCAAF62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Δεσπόζουσα θέση</a:t>
            </a:r>
            <a:br>
              <a:rPr lang="el-GR" dirty="0"/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Μερίδια αγοράς – διαχρονική εξέλιξη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A7EA-6FB0-4979-93A7-A8173A54F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EB179-4798-4BAF-BB97-E8EE281E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CD114B3-EE67-465C-BAE6-A9A1A58DB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424666"/>
              </p:ext>
            </p:extLst>
          </p:nvPr>
        </p:nvGraphicFramePr>
        <p:xfrm>
          <a:off x="838201" y="1905000"/>
          <a:ext cx="8438308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691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36C7-2EF9-4DBA-ADA2-9CAA396D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Δεσπόζουσα θέση</a:t>
            </a:r>
            <a:br>
              <a:rPr lang="el-GR" dirty="0"/>
            </a:br>
            <a:r>
              <a:rPr lang="el-G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Μερίδια αγοράς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EDDEA-8E33-419B-A60B-47859466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3874-D8C6-4CCC-A9EC-BE8FA7F1D16E}" type="slidenum">
              <a:rPr lang="en-US" smtClean="0"/>
              <a:t>9</a:t>
            </a:fld>
            <a:endParaRPr lang="en-US" dirty="0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A5B4D82-BC29-4466-9651-76104CD85567}"/>
              </a:ext>
            </a:extLst>
          </p:cNvPr>
          <p:cNvSpPr txBox="1">
            <a:spLocks/>
          </p:cNvSpPr>
          <p:nvPr/>
        </p:nvSpPr>
        <p:spPr>
          <a:xfrm>
            <a:off x="628649" y="6241152"/>
            <a:ext cx="77111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en-US"/>
            </a:defPPr>
            <a:lvl1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E55333-3BA8-42D3-A948-5A0DE687AFC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A5BB2581-E8B5-4E7E-B3EB-CB5A9DA1A5E4}"/>
              </a:ext>
            </a:extLst>
          </p:cNvPr>
          <p:cNvSpPr txBox="1">
            <a:spLocks/>
          </p:cNvSpPr>
          <p:nvPr/>
        </p:nvSpPr>
        <p:spPr>
          <a:xfrm>
            <a:off x="3038843" y="62411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www.trojaneconomics.com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9274C7-0ABF-41C2-AEE6-1DD3BA43C1E2}"/>
              </a:ext>
            </a:extLst>
          </p:cNvPr>
          <p:cNvGrpSpPr/>
          <p:nvPr/>
        </p:nvGrpSpPr>
        <p:grpSpPr>
          <a:xfrm>
            <a:off x="1030705" y="1787429"/>
            <a:ext cx="7395511" cy="4399302"/>
            <a:chOff x="891773" y="1058038"/>
            <a:chExt cx="7763043" cy="48336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E197AE-7A97-4AB2-97EB-EEEA9F0ADDA8}"/>
                </a:ext>
              </a:extLst>
            </p:cNvPr>
            <p:cNvCxnSpPr/>
            <p:nvPr/>
          </p:nvCxnSpPr>
          <p:spPr>
            <a:xfrm>
              <a:off x="2060405" y="3717186"/>
              <a:ext cx="5875866" cy="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05288E7-A556-4E56-88F3-28B9BE026F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8295" y="3328433"/>
              <a:ext cx="845966" cy="80502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/>
                <a:t>40%</a:t>
              </a:r>
              <a:endParaRPr lang="en-US" sz="16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C713B3-4C77-46CF-8AE9-FD8EAF45CB07}"/>
                </a:ext>
              </a:extLst>
            </p:cNvPr>
            <p:cNvSpPr txBox="1"/>
            <p:nvPr/>
          </p:nvSpPr>
          <p:spPr>
            <a:xfrm>
              <a:off x="1978702" y="5183812"/>
              <a:ext cx="25625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Απίθανη η ύπαρξη δεσπόζουσας θέσης</a:t>
              </a:r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4B6ED6-BB56-4532-9836-A99FFCF5AE32}"/>
                </a:ext>
              </a:extLst>
            </p:cNvPr>
            <p:cNvSpPr txBox="1"/>
            <p:nvPr/>
          </p:nvSpPr>
          <p:spPr>
            <a:xfrm>
              <a:off x="5262387" y="1583649"/>
              <a:ext cx="25625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Πιθανή η ύπαρξη δεσπόζουσας θέσης</a:t>
              </a:r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CAA562-FE56-4607-A34A-B0107DB368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9024" y="3249689"/>
              <a:ext cx="995792" cy="972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/>
                <a:t>100%</a:t>
              </a:r>
              <a:endParaRPr lang="en-US" sz="16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6E219E3-7D48-42D2-988E-6DC76AE25E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6740" y="3270358"/>
              <a:ext cx="1021430" cy="972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/>
                <a:t>0%</a:t>
              </a:r>
              <a:endParaRPr lang="en-US" sz="1600" dirty="0"/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2A334FA2-EF4E-491E-A2A5-016602C617FF}"/>
                </a:ext>
              </a:extLst>
            </p:cNvPr>
            <p:cNvSpPr/>
            <p:nvPr/>
          </p:nvSpPr>
          <p:spPr>
            <a:xfrm rot="5400000">
              <a:off x="2879729" y="3267904"/>
              <a:ext cx="648639" cy="2781467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352E8AA7-0EE0-4DC7-BE78-B6E986B1AF4F}"/>
                </a:ext>
              </a:extLst>
            </p:cNvPr>
            <p:cNvSpPr/>
            <p:nvPr/>
          </p:nvSpPr>
          <p:spPr>
            <a:xfrm rot="16200000">
              <a:off x="6042461" y="1088410"/>
              <a:ext cx="648639" cy="3543997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AB611684-CC4F-40F8-8CA2-74F6971DD3C4}"/>
                </a:ext>
              </a:extLst>
            </p:cNvPr>
            <p:cNvSpPr/>
            <p:nvPr/>
          </p:nvSpPr>
          <p:spPr>
            <a:xfrm>
              <a:off x="5494268" y="4494751"/>
              <a:ext cx="1966445" cy="342335"/>
            </a:xfrm>
            <a:prstGeom prst="rightArrow">
              <a:avLst/>
            </a:prstGeom>
            <a:solidFill>
              <a:srgbClr val="C00000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9CEB34D0-621A-438C-BE92-99155777BD46}"/>
                </a:ext>
              </a:extLst>
            </p:cNvPr>
            <p:cNvSpPr/>
            <p:nvPr/>
          </p:nvSpPr>
          <p:spPr>
            <a:xfrm>
              <a:off x="891773" y="1058038"/>
              <a:ext cx="3369386" cy="1948813"/>
            </a:xfrm>
            <a:prstGeom prst="wedgeEllipseCallout">
              <a:avLst>
                <a:gd name="adj1" fmla="val 45373"/>
                <a:gd name="adj2" fmla="val 5766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/>
                <a:t>Αύξηση μεριδίου αγοράς </a:t>
              </a:r>
              <a:r>
                <a:rPr lang="el-GR" sz="1600" dirty="0">
                  <a:sym typeface="Wingdings" panose="05000000000000000000" pitchFamily="2" charset="2"/>
                </a:rPr>
                <a:t> αύξηση πιθανότητας δεσπόζουσας θέσης</a:t>
              </a:r>
              <a:endParaRPr lang="en-US" sz="16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16C4C41-317E-4E2C-830C-59662C06BC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9956" y="3328433"/>
              <a:ext cx="845966" cy="80502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/>
                <a:t>70%</a:t>
              </a:r>
              <a:endParaRPr lang="en-US" sz="1600" dirty="0"/>
            </a:p>
          </p:txBody>
        </p: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E59D6D77-F1A9-4D87-964E-EB22EC0E1555}"/>
                </a:ext>
              </a:extLst>
            </p:cNvPr>
            <p:cNvSpPr/>
            <p:nvPr/>
          </p:nvSpPr>
          <p:spPr>
            <a:xfrm rot="5400000">
              <a:off x="7293572" y="3477430"/>
              <a:ext cx="316254" cy="1397520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91079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6028</Words>
  <Application>Microsoft Office PowerPoint</Application>
  <PresentationFormat>A4 Paper (210x297 mm)</PresentationFormat>
  <Paragraphs>695</Paragraphs>
  <Slides>75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Cambria Math</vt:lpstr>
      <vt:lpstr>Wingdings</vt:lpstr>
      <vt:lpstr>Office Theme</vt:lpstr>
      <vt:lpstr>ΚΑΤΑΧΡΗΣΤΙΚΗ ΕΚΜΕΤΑΛΛΕΥΣΗ ΔΕΣΠΟΖΟΥΣΑΣ ΘΕΣΗΣ</vt:lpstr>
      <vt:lpstr>Σύνοψη παρουσίασης </vt:lpstr>
      <vt:lpstr>Νομικό πλαίσιο Άρθρο 6(1), Νόμος 13(Ι)/3008</vt:lpstr>
      <vt:lpstr>Δεσπόζουσα θέση</vt:lpstr>
      <vt:lpstr>Δεσπόζουσα θέση</vt:lpstr>
      <vt:lpstr>Δεσπόζουσα θέση Μερίδια αγοράς</vt:lpstr>
      <vt:lpstr>Δεσπόζουσα θέση Μερίδια αγοράς - ασυμμετρία</vt:lpstr>
      <vt:lpstr>Δεσπόζουσα θέση Μερίδια αγοράς – διαχρονική εξέλιξη</vt:lpstr>
      <vt:lpstr>Δεσπόζουσα θέση Μερίδια αγοράς</vt:lpstr>
      <vt:lpstr>Δεσπόζουσα θέση Εμπόδια εισόδου / επέκτασης</vt:lpstr>
      <vt:lpstr>Δεσπόζουσα θέση Εμπόδια εισόδου / επέκτασης</vt:lpstr>
      <vt:lpstr>Δεσπόζουσα θέση Εμπόδια εισόδου / επέκτασης</vt:lpstr>
      <vt:lpstr>Δεσπόζουσα θέση Δύναμη αγοραστή</vt:lpstr>
      <vt:lpstr>Καταχρηστική εκμετάλλευση Ιδιαίτερη ευθύνη (special responsibility)</vt:lpstr>
      <vt:lpstr>Καταχρηστική εκμετάλλευση Ιδιαίτερη ευθύνη (special responsibility)</vt:lpstr>
      <vt:lpstr>Καταχρηστική εκμετάλλευση Έννοια κατάχρησης</vt:lpstr>
      <vt:lpstr>Καταχρηστική εκμετάλλευση Οικονομοκεντρική προσέγγιση</vt:lpstr>
      <vt:lpstr>Καταχρηστική εκμετάλλευση Κατηγοριοποίηση βάσει τύπου</vt:lpstr>
      <vt:lpstr>Καταχρηστική εκμετάλλευση Κατηγοριοποίηση βάσει επίπτωσης</vt:lpstr>
      <vt:lpstr>Υπερβολική τιμολόγηση (Excessive pricing)</vt:lpstr>
      <vt:lpstr>Υπερβολική τιμολόγηση</vt:lpstr>
      <vt:lpstr>Υπερβολική τιμολόγηση Τεστ United Brands</vt:lpstr>
      <vt:lpstr>Υπερβολική τιμολόγηση Τεστ United Brands</vt:lpstr>
      <vt:lpstr>Υπερβολική τιμολόγηση Τεστ United Brands</vt:lpstr>
      <vt:lpstr>Υπερβολική τιμολόγηση Τεστ United Brands</vt:lpstr>
      <vt:lpstr>Υπερβολική τιμολόγηση Υπόθεση United Brands</vt:lpstr>
      <vt:lpstr>Υπερβολική τιμολόγηση Υπόθεση United Brands</vt:lpstr>
      <vt:lpstr>Υπερβολική τιμολόγηση Υπόθεση United Brands</vt:lpstr>
      <vt:lpstr>Υπερβολική τιμολόγηση Υπόθεση Port of Helsingborg</vt:lpstr>
      <vt:lpstr>Υπερβολική τιμολόγηση Υπόθεση Port of Helsingborg</vt:lpstr>
      <vt:lpstr>Υπερβολική τιμολόγηση Προσφυγή 741/2013, ΑΤΗΚ v. ΕΠΑ, ημερ. 10.6.2019</vt:lpstr>
      <vt:lpstr>Επιθετική τιμολόγηση (predatory pricing)</vt:lpstr>
      <vt:lpstr>Επιθετική τιμολόγηση (predatory pricing)</vt:lpstr>
      <vt:lpstr>Επιθετική τιμολόγηση Υπόθεση Akzo</vt:lpstr>
      <vt:lpstr>Επιθετική τιμολόγηση Υπόθεση Akzo</vt:lpstr>
      <vt:lpstr>Επιθετική τιμολόγηση Υπόθεση Akzo</vt:lpstr>
      <vt:lpstr>Επιθετική τιμολόγηση Υπόθεση Akzo</vt:lpstr>
      <vt:lpstr>Επιθετική τιμολόγηση Υπόθεση Akzo</vt:lpstr>
      <vt:lpstr>Επιθετική τιμολόγηση Υπόθεση Wanadoo</vt:lpstr>
      <vt:lpstr>Επιθετική τιμολόγηση Υπόθεση Wanadoo</vt:lpstr>
      <vt:lpstr>Επιθετική τιμολόγηση Υπόθεση Wanadoo</vt:lpstr>
      <vt:lpstr>Επιθετική τιμολόγηση Υπόθεση Wanadoo</vt:lpstr>
      <vt:lpstr>Άρνηση προμήθειας / συνεργασίας  (refusal to supply / deal)</vt:lpstr>
      <vt:lpstr>Άρνηση προμήθειας / συνεργασίας</vt:lpstr>
      <vt:lpstr>Άρνηση προμήθειας / συνεργασίας Υπόθεση Magill</vt:lpstr>
      <vt:lpstr>Άρνηση προμήθειας / συνεργασίας Υπόθεση Magill</vt:lpstr>
      <vt:lpstr>Άρνηση προμήθειας / συνεργασίας Υπόθεση GDF</vt:lpstr>
      <vt:lpstr>Άρνηση προμήθειας / συνεργασίας Υπόθεση GDF</vt:lpstr>
      <vt:lpstr>Δεσμευμένες πωλήσεις (Tying)</vt:lpstr>
      <vt:lpstr>Δεσμευμένες πωλήσεις</vt:lpstr>
      <vt:lpstr>Δεσμευμένες πωλήσεις</vt:lpstr>
      <vt:lpstr>Δεσμευμένες πωλήσεις Υπόθεση Hilti</vt:lpstr>
      <vt:lpstr>Δεσμευμένες πωλήσεις Υπόθεση Hilti</vt:lpstr>
      <vt:lpstr>Δεσμευμένες πωλήσεις Υπόθεση Nespresso</vt:lpstr>
      <vt:lpstr>Εκπτώσεις (Rebates) Υπόθεση Deutsche Post I</vt:lpstr>
      <vt:lpstr>Άλλες καταχρηστικές πρακτικές Υπόθεση InBev (AT.40134)</vt:lpstr>
      <vt:lpstr>Άλλες καταχρηστικές πρακτικές Υπόθεση InBev (AT.40134)</vt:lpstr>
      <vt:lpstr>Άλλες καταχρηστικές πρακτικές Υπόθεση Distrigas</vt:lpstr>
      <vt:lpstr>Άλλες καταχρηστικές πρακτικές Υπόθεση Distrigas</vt:lpstr>
      <vt:lpstr>Άλλες καταχρηστικές πρακτικές Υπόθεση Google Shopping</vt:lpstr>
      <vt:lpstr>Άλλες καταχρηστικές πρακτικές Υπόθεση Google Shopping</vt:lpstr>
      <vt:lpstr>Άλλες καταχρηστικές πρακτικές Υπόθεση Google Shopping</vt:lpstr>
      <vt:lpstr>Άλλες καταχρηστικές πρακτικές Υπόθεση Google Shopping</vt:lpstr>
      <vt:lpstr>Άλλες καταχρηστικές πρακτικές Υπόθεση Google Shopping</vt:lpstr>
      <vt:lpstr>Άλλες καταχρηστικές πρακτικές Υπόθεση Google Android</vt:lpstr>
      <vt:lpstr>Άλλες καταχρηστικές πρακτικές Υπόθεση Google Android</vt:lpstr>
      <vt:lpstr>Άλλες καταχρηστικές πρακτικές Υπόθεση Google Android</vt:lpstr>
      <vt:lpstr>Άλλες καταχρηστικές πρακτικές Υπόθεση Google Android</vt:lpstr>
      <vt:lpstr>Άλλες καταχρηστικές πρακτικές Υπόθεση Google Android</vt:lpstr>
      <vt:lpstr>Άλλες καταχρηστικές πρακτικές Υπόθεση Google Android</vt:lpstr>
      <vt:lpstr>Άλλες καταχρηστικές πρακτικές Υπόθεση Google Android</vt:lpstr>
      <vt:lpstr>Άλλες καταχρηστικές πρακτικές Υπόθεση Google AdSense</vt:lpstr>
      <vt:lpstr>Άλλες καταχρηστικές πρακτικές Υπόθεση Google AdSense</vt:lpstr>
      <vt:lpstr>Άλλες καταχρηστικές πρακτικές Υπόθεση Google AdSense</vt:lpstr>
      <vt:lpstr>Ευχαριστώ για την προσοχή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ΚΑΤΑΧΡΗΣΤΙΚΗ ΕΚΜΕΤΑΛΛΕΥΣΗ ΔΕΣΠΟΖΟΥΣΑΣ ΘΕΣΗΣ</dc:title>
  <dc:creator>Panayiotis Agisilaou</dc:creator>
  <cp:lastModifiedBy>Panayiotis Agisilaou</cp:lastModifiedBy>
  <cp:revision>34</cp:revision>
  <cp:lastPrinted>2020-07-07T08:09:35Z</cp:lastPrinted>
  <dcterms:created xsi:type="dcterms:W3CDTF">2020-07-06T15:57:56Z</dcterms:created>
  <dcterms:modified xsi:type="dcterms:W3CDTF">2020-07-16T10:34:58Z</dcterms:modified>
</cp:coreProperties>
</file>