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83"/>
  </p:notesMasterIdLst>
  <p:sldIdLst>
    <p:sldId id="256" r:id="rId2"/>
    <p:sldId id="257" r:id="rId3"/>
    <p:sldId id="1223" r:id="rId4"/>
    <p:sldId id="1300" r:id="rId5"/>
    <p:sldId id="1224" r:id="rId6"/>
    <p:sldId id="1225" r:id="rId7"/>
    <p:sldId id="1226" r:id="rId8"/>
    <p:sldId id="1228" r:id="rId9"/>
    <p:sldId id="1229" r:id="rId10"/>
    <p:sldId id="1231" r:id="rId11"/>
    <p:sldId id="1233" r:id="rId12"/>
    <p:sldId id="1234" r:id="rId13"/>
    <p:sldId id="1093" r:id="rId14"/>
    <p:sldId id="1236" r:id="rId15"/>
    <p:sldId id="1096" r:id="rId16"/>
    <p:sldId id="1238" r:id="rId17"/>
    <p:sldId id="1239" r:id="rId18"/>
    <p:sldId id="1240" r:id="rId19"/>
    <p:sldId id="1122" r:id="rId20"/>
    <p:sldId id="1241" r:id="rId21"/>
    <p:sldId id="1145" r:id="rId22"/>
    <p:sldId id="1148" r:id="rId23"/>
    <p:sldId id="1151" r:id="rId24"/>
    <p:sldId id="1242" r:id="rId25"/>
    <p:sldId id="1243" r:id="rId26"/>
    <p:sldId id="1244" r:id="rId27"/>
    <p:sldId id="1146" r:id="rId28"/>
    <p:sldId id="1245" r:id="rId29"/>
    <p:sldId id="1247" r:id="rId30"/>
    <p:sldId id="1150" r:id="rId31"/>
    <p:sldId id="1248" r:id="rId32"/>
    <p:sldId id="1249" r:id="rId33"/>
    <p:sldId id="1250" r:id="rId34"/>
    <p:sldId id="1251" r:id="rId35"/>
    <p:sldId id="1252" r:id="rId36"/>
    <p:sldId id="1253" r:id="rId37"/>
    <p:sldId id="1254" r:id="rId38"/>
    <p:sldId id="1255" r:id="rId39"/>
    <p:sldId id="1301" r:id="rId40"/>
    <p:sldId id="1257" r:id="rId41"/>
    <p:sldId id="1258" r:id="rId42"/>
    <p:sldId id="1261" r:id="rId43"/>
    <p:sldId id="1152" r:id="rId44"/>
    <p:sldId id="1303" r:id="rId45"/>
    <p:sldId id="1263" r:id="rId46"/>
    <p:sldId id="1265" r:id="rId47"/>
    <p:sldId id="1267" r:id="rId48"/>
    <p:sldId id="1270" r:id="rId49"/>
    <p:sldId id="1271" r:id="rId50"/>
    <p:sldId id="1272" r:id="rId51"/>
    <p:sldId id="1273" r:id="rId52"/>
    <p:sldId id="1168" r:id="rId53"/>
    <p:sldId id="1275" r:id="rId54"/>
    <p:sldId id="1282" r:id="rId55"/>
    <p:sldId id="1276" r:id="rId56"/>
    <p:sldId id="1278" r:id="rId57"/>
    <p:sldId id="1280" r:id="rId58"/>
    <p:sldId id="1283" r:id="rId59"/>
    <p:sldId id="1284" r:id="rId60"/>
    <p:sldId id="1285" r:id="rId61"/>
    <p:sldId id="1287" r:id="rId62"/>
    <p:sldId id="1286" r:id="rId63"/>
    <p:sldId id="1288" r:id="rId64"/>
    <p:sldId id="1289" r:id="rId65"/>
    <p:sldId id="1290" r:id="rId66"/>
    <p:sldId id="1291" r:id="rId67"/>
    <p:sldId id="1292" r:id="rId68"/>
    <p:sldId id="1207" r:id="rId69"/>
    <p:sldId id="1293" r:id="rId70"/>
    <p:sldId id="1125" r:id="rId71"/>
    <p:sldId id="1302" r:id="rId72"/>
    <p:sldId id="1127" r:id="rId73"/>
    <p:sldId id="1294" r:id="rId74"/>
    <p:sldId id="1295" r:id="rId75"/>
    <p:sldId id="1296" r:id="rId76"/>
    <p:sldId id="1297" r:id="rId77"/>
    <p:sldId id="1298" r:id="rId78"/>
    <p:sldId id="1299" r:id="rId79"/>
    <p:sldId id="1147" r:id="rId80"/>
    <p:sldId id="1149" r:id="rId81"/>
    <p:sldId id="1221" r:id="rId82"/>
  </p:sldIdLst>
  <p:sldSz cx="9906000" cy="6858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4" autoAdjust="0"/>
    <p:restoredTop sz="95826" autoAdjust="0"/>
  </p:normalViewPr>
  <p:slideViewPr>
    <p:cSldViewPr>
      <p:cViewPr varScale="1">
        <p:scale>
          <a:sx n="93" d="100"/>
          <a:sy n="93" d="100"/>
        </p:scale>
        <p:origin x="1189" y="51"/>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B8E286-45FC-4DDF-A4C6-8F8BA7C27CCA}"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FEE89181-CFD6-4154-8295-6EDC44BF6CA1}">
      <dgm:prSet/>
      <dgm:spPr/>
      <dgm:t>
        <a:bodyPr/>
        <a:lstStyle/>
        <a:p>
          <a:r>
            <a:rPr lang="el-GR" dirty="0"/>
            <a:t>Απαγορευτικός κανόνας</a:t>
          </a:r>
          <a:endParaRPr lang="en-US" dirty="0"/>
        </a:p>
      </dgm:t>
    </dgm:pt>
    <dgm:pt modelId="{F2BA976C-753C-48C9-9B30-EA8AC6060162}" type="parTrans" cxnId="{AFB5F9EC-C2F3-4F43-B788-D657819CA78B}">
      <dgm:prSet/>
      <dgm:spPr/>
      <dgm:t>
        <a:bodyPr/>
        <a:lstStyle/>
        <a:p>
          <a:endParaRPr lang="en-US"/>
        </a:p>
      </dgm:t>
    </dgm:pt>
    <dgm:pt modelId="{D7E4729D-23BB-4AF2-82A7-4D8F05831B27}" type="sibTrans" cxnId="{AFB5F9EC-C2F3-4F43-B788-D657819CA78B}">
      <dgm:prSet/>
      <dgm:spPr/>
      <dgm:t>
        <a:bodyPr/>
        <a:lstStyle/>
        <a:p>
          <a:endParaRPr lang="en-US"/>
        </a:p>
      </dgm:t>
    </dgm:pt>
    <dgm:pt modelId="{B060DBA2-E661-4773-9726-794645EE476D}">
      <dgm:prSet/>
      <dgm:spPr/>
      <dgm:t>
        <a:bodyPr/>
        <a:lstStyle/>
        <a:p>
          <a:r>
            <a:rPr lang="el-GR" dirty="0"/>
            <a:t>Βασικές έννοιες</a:t>
          </a:r>
          <a:r>
            <a:rPr lang="en-US" dirty="0"/>
            <a:t>: </a:t>
          </a:r>
          <a:r>
            <a:rPr lang="el-GR" dirty="0"/>
            <a:t>επιχείρηση, οικονομική δραστηριότητα, συμφωνία εναρμονισμένη πρακτική, ένωση επιχειρήσεων</a:t>
          </a:r>
          <a:endParaRPr lang="en-US" dirty="0"/>
        </a:p>
      </dgm:t>
    </dgm:pt>
    <dgm:pt modelId="{63FB33C4-EEE2-4E32-A72D-4E771A3B33B3}" type="parTrans" cxnId="{1EE2EE0F-787C-4A23-8DE5-391D35092F65}">
      <dgm:prSet/>
      <dgm:spPr/>
      <dgm:t>
        <a:bodyPr/>
        <a:lstStyle/>
        <a:p>
          <a:endParaRPr lang="en-US"/>
        </a:p>
      </dgm:t>
    </dgm:pt>
    <dgm:pt modelId="{33F68996-3951-4087-AF9A-08456E089FB0}" type="sibTrans" cxnId="{1EE2EE0F-787C-4A23-8DE5-391D35092F65}">
      <dgm:prSet/>
      <dgm:spPr/>
      <dgm:t>
        <a:bodyPr/>
        <a:lstStyle/>
        <a:p>
          <a:endParaRPr lang="en-US"/>
        </a:p>
      </dgm:t>
    </dgm:pt>
    <dgm:pt modelId="{AFDCA858-E4E8-48CF-9D5D-F0EE11A61CC5}">
      <dgm:prSet/>
      <dgm:spPr/>
      <dgm:t>
        <a:bodyPr/>
        <a:lstStyle/>
        <a:p>
          <a:r>
            <a:rPr lang="el-GR" dirty="0"/>
            <a:t>Περιορισμός του ανταγωνισμού</a:t>
          </a:r>
          <a:r>
            <a:rPr lang="en-US" dirty="0"/>
            <a:t>: </a:t>
          </a:r>
          <a:r>
            <a:rPr lang="el-GR" dirty="0"/>
            <a:t>Αντικείμενο </a:t>
          </a:r>
          <a:r>
            <a:rPr lang="en-US" dirty="0"/>
            <a:t>v</a:t>
          </a:r>
          <a:r>
            <a:rPr lang="el-GR" dirty="0"/>
            <a:t>. Αποτέλεσμα</a:t>
          </a:r>
          <a:endParaRPr lang="en-US" dirty="0"/>
        </a:p>
      </dgm:t>
    </dgm:pt>
    <dgm:pt modelId="{1E5228D4-E732-4B71-805F-6214E2DA3D39}" type="parTrans" cxnId="{BCE6F4D2-2EA8-4E3E-8ED6-CBB8E8401BB8}">
      <dgm:prSet/>
      <dgm:spPr/>
      <dgm:t>
        <a:bodyPr/>
        <a:lstStyle/>
        <a:p>
          <a:endParaRPr lang="en-US"/>
        </a:p>
      </dgm:t>
    </dgm:pt>
    <dgm:pt modelId="{292CC777-9006-41E3-916B-3A7C67D61831}" type="sibTrans" cxnId="{BCE6F4D2-2EA8-4E3E-8ED6-CBB8E8401BB8}">
      <dgm:prSet/>
      <dgm:spPr/>
      <dgm:t>
        <a:bodyPr/>
        <a:lstStyle/>
        <a:p>
          <a:endParaRPr lang="en-US"/>
        </a:p>
      </dgm:t>
    </dgm:pt>
    <dgm:pt modelId="{65C55986-EF24-49FB-B277-76A13A3FDAAE}">
      <dgm:prSet/>
      <dgm:spPr/>
      <dgm:t>
        <a:bodyPr/>
        <a:lstStyle/>
        <a:p>
          <a:r>
            <a:rPr lang="el-GR" dirty="0"/>
            <a:t>Ενδεικτικές αποφάσεις</a:t>
          </a:r>
          <a:endParaRPr lang="en-US" dirty="0"/>
        </a:p>
      </dgm:t>
    </dgm:pt>
    <dgm:pt modelId="{C29F957D-D802-47BA-B662-9543DA06D2E9}" type="parTrans" cxnId="{6FDBBE4F-6A47-4A69-9244-BC1A9683214C}">
      <dgm:prSet/>
      <dgm:spPr/>
      <dgm:t>
        <a:bodyPr/>
        <a:lstStyle/>
        <a:p>
          <a:endParaRPr lang="en-US"/>
        </a:p>
      </dgm:t>
    </dgm:pt>
    <dgm:pt modelId="{36B9C7D9-4172-4667-94D4-552808CE7FA1}" type="sibTrans" cxnId="{6FDBBE4F-6A47-4A69-9244-BC1A9683214C}">
      <dgm:prSet/>
      <dgm:spPr/>
      <dgm:t>
        <a:bodyPr/>
        <a:lstStyle/>
        <a:p>
          <a:endParaRPr lang="en-US"/>
        </a:p>
      </dgm:t>
    </dgm:pt>
    <dgm:pt modelId="{66882607-5901-4F90-B4E5-36C6E733C8F3}">
      <dgm:prSet/>
      <dgm:spPr/>
      <dgm:t>
        <a:bodyPr/>
        <a:lstStyle/>
        <a:p>
          <a:r>
            <a:rPr lang="el-GR" dirty="0"/>
            <a:t>Ειδικά θέματα</a:t>
          </a:r>
          <a:endParaRPr lang="en-US" dirty="0"/>
        </a:p>
      </dgm:t>
    </dgm:pt>
    <dgm:pt modelId="{3671C898-BE2D-4E93-A4C7-0FE91CBFA290}" type="parTrans" cxnId="{CD64AC38-ED7A-4395-863A-EC0B02D718F4}">
      <dgm:prSet/>
      <dgm:spPr/>
      <dgm:t>
        <a:bodyPr/>
        <a:lstStyle/>
        <a:p>
          <a:endParaRPr lang="en-US"/>
        </a:p>
      </dgm:t>
    </dgm:pt>
    <dgm:pt modelId="{FE5ABF23-71B5-4F3F-BAE6-16E598F186BD}" type="sibTrans" cxnId="{CD64AC38-ED7A-4395-863A-EC0B02D718F4}">
      <dgm:prSet/>
      <dgm:spPr/>
      <dgm:t>
        <a:bodyPr/>
        <a:lstStyle/>
        <a:p>
          <a:endParaRPr lang="en-US"/>
        </a:p>
      </dgm:t>
    </dgm:pt>
    <dgm:pt modelId="{78595AAF-CEA8-4675-BA57-CC2DA4CD95B1}">
      <dgm:prSet/>
      <dgm:spPr/>
      <dgm:t>
        <a:bodyPr/>
        <a:lstStyle/>
        <a:p>
          <a:r>
            <a:rPr lang="el-GR" dirty="0"/>
            <a:t>Νόθευση διαγωνισμών</a:t>
          </a:r>
          <a:endParaRPr lang="en-US" dirty="0"/>
        </a:p>
      </dgm:t>
    </dgm:pt>
    <dgm:pt modelId="{B77858AF-2688-4EC3-A0CC-18B0A5F738B2}" type="parTrans" cxnId="{4C68537B-5546-4DAC-B72B-D6D1F2DF41BB}">
      <dgm:prSet/>
      <dgm:spPr/>
      <dgm:t>
        <a:bodyPr/>
        <a:lstStyle/>
        <a:p>
          <a:endParaRPr lang="en-US"/>
        </a:p>
      </dgm:t>
    </dgm:pt>
    <dgm:pt modelId="{BD92304E-3C0A-4C71-BBAF-2289D1FEDB45}" type="sibTrans" cxnId="{4C68537B-5546-4DAC-B72B-D6D1F2DF41BB}">
      <dgm:prSet/>
      <dgm:spPr/>
      <dgm:t>
        <a:bodyPr/>
        <a:lstStyle/>
        <a:p>
          <a:endParaRPr lang="en-US"/>
        </a:p>
      </dgm:t>
    </dgm:pt>
    <dgm:pt modelId="{CB3941A1-EC2F-4B92-A6E3-99567797B521}">
      <dgm:prSet/>
      <dgm:spPr/>
      <dgm:t>
        <a:bodyPr/>
        <a:lstStyle/>
        <a:p>
          <a:r>
            <a:rPr lang="el-GR" dirty="0"/>
            <a:t>Ανταλλαγή πληροφοριών μεταξύ ανταγωνιστών</a:t>
          </a:r>
          <a:endParaRPr lang="en-US" dirty="0"/>
        </a:p>
      </dgm:t>
    </dgm:pt>
    <dgm:pt modelId="{39AEF3FE-6B5F-4DEE-BCA6-6D6C2D793966}" type="parTrans" cxnId="{642A91E0-740F-4CBF-8EE9-7998E8A07DE9}">
      <dgm:prSet/>
      <dgm:spPr/>
      <dgm:t>
        <a:bodyPr/>
        <a:lstStyle/>
        <a:p>
          <a:endParaRPr lang="en-US"/>
        </a:p>
      </dgm:t>
    </dgm:pt>
    <dgm:pt modelId="{DA212E77-F2F4-44D2-8622-29EEFC33604F}" type="sibTrans" cxnId="{642A91E0-740F-4CBF-8EE9-7998E8A07DE9}">
      <dgm:prSet/>
      <dgm:spPr/>
      <dgm:t>
        <a:bodyPr/>
        <a:lstStyle/>
        <a:p>
          <a:endParaRPr lang="en-US"/>
        </a:p>
      </dgm:t>
    </dgm:pt>
    <dgm:pt modelId="{1B3D062E-C137-4A53-AAA2-E5DC4D220FFC}">
      <dgm:prSet/>
      <dgm:spPr/>
      <dgm:t>
        <a:bodyPr/>
        <a:lstStyle/>
        <a:p>
          <a:r>
            <a:rPr lang="el-GR" dirty="0"/>
            <a:t>Προϋποθέσεις εξαίρεσης</a:t>
          </a:r>
          <a:endParaRPr lang="en-US" dirty="0"/>
        </a:p>
      </dgm:t>
    </dgm:pt>
    <dgm:pt modelId="{4F9EE6FB-BFF0-4182-8447-268193780FFE}" type="parTrans" cxnId="{8BE26CA8-7AB5-4F35-BB4E-B1764930AFE9}">
      <dgm:prSet/>
      <dgm:spPr/>
      <dgm:t>
        <a:bodyPr/>
        <a:lstStyle/>
        <a:p>
          <a:endParaRPr lang="en-US"/>
        </a:p>
      </dgm:t>
    </dgm:pt>
    <dgm:pt modelId="{A895312E-7415-4464-B9FE-84F333570FF8}" type="sibTrans" cxnId="{8BE26CA8-7AB5-4F35-BB4E-B1764930AFE9}">
      <dgm:prSet/>
      <dgm:spPr/>
      <dgm:t>
        <a:bodyPr/>
        <a:lstStyle/>
        <a:p>
          <a:endParaRPr lang="en-US"/>
        </a:p>
      </dgm:t>
    </dgm:pt>
    <dgm:pt modelId="{91C25731-B506-4759-9593-A1A17BD1115E}">
      <dgm:prSet/>
      <dgm:spPr/>
      <dgm:t>
        <a:bodyPr/>
        <a:lstStyle/>
        <a:p>
          <a:r>
            <a:rPr lang="el-GR" dirty="0"/>
            <a:t>Ο κανόνας «ήσσονος σημασίας»</a:t>
          </a:r>
          <a:endParaRPr lang="en-US" dirty="0"/>
        </a:p>
      </dgm:t>
    </dgm:pt>
    <dgm:pt modelId="{A6F098DE-82CD-456F-993F-A943B9E7F280}" type="parTrans" cxnId="{8E1A8E08-5577-4D03-BF7C-C855C3360B7D}">
      <dgm:prSet/>
      <dgm:spPr/>
      <dgm:t>
        <a:bodyPr/>
        <a:lstStyle/>
        <a:p>
          <a:endParaRPr lang="en-US"/>
        </a:p>
      </dgm:t>
    </dgm:pt>
    <dgm:pt modelId="{AC13BCA7-FF68-4EDB-96DC-628D2DFDF898}" type="sibTrans" cxnId="{8E1A8E08-5577-4D03-BF7C-C855C3360B7D}">
      <dgm:prSet/>
      <dgm:spPr/>
      <dgm:t>
        <a:bodyPr/>
        <a:lstStyle/>
        <a:p>
          <a:endParaRPr lang="en-US"/>
        </a:p>
      </dgm:t>
    </dgm:pt>
    <dgm:pt modelId="{7AEAE137-08FE-49BB-8FAC-91AD486E6973}">
      <dgm:prSet/>
      <dgm:spPr/>
      <dgm:t>
        <a:bodyPr/>
        <a:lstStyle/>
        <a:p>
          <a:r>
            <a:rPr lang="el-GR" dirty="0"/>
            <a:t>Κάθετοι περιορισμοί </a:t>
          </a:r>
          <a:endParaRPr lang="en-US" dirty="0"/>
        </a:p>
      </dgm:t>
    </dgm:pt>
    <dgm:pt modelId="{48633F28-D8DC-4B0C-BD1E-843F6660560E}" type="parTrans" cxnId="{4E65BA2E-1458-4E71-94A4-7BB1B66AC4BA}">
      <dgm:prSet/>
      <dgm:spPr/>
      <dgm:t>
        <a:bodyPr/>
        <a:lstStyle/>
        <a:p>
          <a:endParaRPr lang="en-US"/>
        </a:p>
      </dgm:t>
    </dgm:pt>
    <dgm:pt modelId="{263AF031-41FF-430D-8DBD-75CAF248150B}" type="sibTrans" cxnId="{4E65BA2E-1458-4E71-94A4-7BB1B66AC4BA}">
      <dgm:prSet/>
      <dgm:spPr/>
      <dgm:t>
        <a:bodyPr/>
        <a:lstStyle/>
        <a:p>
          <a:endParaRPr lang="en-US"/>
        </a:p>
      </dgm:t>
    </dgm:pt>
    <dgm:pt modelId="{7EA1F94D-DF0C-4310-A1EC-DBE39ED4A56C}" type="pres">
      <dgm:prSet presAssocID="{74B8E286-45FC-4DDF-A4C6-8F8BA7C27CCA}" presName="diagram" presStyleCnt="0">
        <dgm:presLayoutVars>
          <dgm:dir/>
          <dgm:resizeHandles val="exact"/>
        </dgm:presLayoutVars>
      </dgm:prSet>
      <dgm:spPr/>
    </dgm:pt>
    <dgm:pt modelId="{26FDF739-DCEE-4034-852C-800E3501B949}" type="pres">
      <dgm:prSet presAssocID="{FEE89181-CFD6-4154-8295-6EDC44BF6CA1}" presName="node" presStyleLbl="node1" presStyleIdx="0" presStyleCnt="8">
        <dgm:presLayoutVars>
          <dgm:bulletEnabled val="1"/>
        </dgm:presLayoutVars>
      </dgm:prSet>
      <dgm:spPr/>
    </dgm:pt>
    <dgm:pt modelId="{30918BFE-E1BD-42EC-8002-571CA6540F3B}" type="pres">
      <dgm:prSet presAssocID="{D7E4729D-23BB-4AF2-82A7-4D8F05831B27}" presName="sibTrans" presStyleCnt="0"/>
      <dgm:spPr/>
    </dgm:pt>
    <dgm:pt modelId="{E3D9FED3-D064-47C6-9ABA-B8BF05A49045}" type="pres">
      <dgm:prSet presAssocID="{B060DBA2-E661-4773-9726-794645EE476D}" presName="node" presStyleLbl="node1" presStyleIdx="1" presStyleCnt="8">
        <dgm:presLayoutVars>
          <dgm:bulletEnabled val="1"/>
        </dgm:presLayoutVars>
      </dgm:prSet>
      <dgm:spPr/>
    </dgm:pt>
    <dgm:pt modelId="{7AA24F56-894F-49B1-8088-4C2AB8466E80}" type="pres">
      <dgm:prSet presAssocID="{33F68996-3951-4087-AF9A-08456E089FB0}" presName="sibTrans" presStyleCnt="0"/>
      <dgm:spPr/>
    </dgm:pt>
    <dgm:pt modelId="{34E012F8-4C73-4D13-94E0-8201C670AC85}" type="pres">
      <dgm:prSet presAssocID="{AFDCA858-E4E8-48CF-9D5D-F0EE11A61CC5}" presName="node" presStyleLbl="node1" presStyleIdx="2" presStyleCnt="8">
        <dgm:presLayoutVars>
          <dgm:bulletEnabled val="1"/>
        </dgm:presLayoutVars>
      </dgm:prSet>
      <dgm:spPr/>
    </dgm:pt>
    <dgm:pt modelId="{95910D92-FC39-436D-AAE5-AFC7331DE53F}" type="pres">
      <dgm:prSet presAssocID="{292CC777-9006-41E3-916B-3A7C67D61831}" presName="sibTrans" presStyleCnt="0"/>
      <dgm:spPr/>
    </dgm:pt>
    <dgm:pt modelId="{A484A2B9-6CE9-4EDC-AFB6-90A288CFE001}" type="pres">
      <dgm:prSet presAssocID="{65C55986-EF24-49FB-B277-76A13A3FDAAE}" presName="node" presStyleLbl="node1" presStyleIdx="3" presStyleCnt="8">
        <dgm:presLayoutVars>
          <dgm:bulletEnabled val="1"/>
        </dgm:presLayoutVars>
      </dgm:prSet>
      <dgm:spPr/>
    </dgm:pt>
    <dgm:pt modelId="{81C331C0-0DE0-410E-BE73-418C770403F9}" type="pres">
      <dgm:prSet presAssocID="{36B9C7D9-4172-4667-94D4-552808CE7FA1}" presName="sibTrans" presStyleCnt="0"/>
      <dgm:spPr/>
    </dgm:pt>
    <dgm:pt modelId="{7735976E-F958-40E6-BFA7-09B5BC00268A}" type="pres">
      <dgm:prSet presAssocID="{66882607-5901-4F90-B4E5-36C6E733C8F3}" presName="node" presStyleLbl="node1" presStyleIdx="4" presStyleCnt="8">
        <dgm:presLayoutVars>
          <dgm:bulletEnabled val="1"/>
        </dgm:presLayoutVars>
      </dgm:prSet>
      <dgm:spPr/>
    </dgm:pt>
    <dgm:pt modelId="{964A276D-B2E9-490D-9F9B-A7EAC249EC8B}" type="pres">
      <dgm:prSet presAssocID="{FE5ABF23-71B5-4F3F-BAE6-16E598F186BD}" presName="sibTrans" presStyleCnt="0"/>
      <dgm:spPr/>
    </dgm:pt>
    <dgm:pt modelId="{FDC528D9-E0DC-45F8-A0F8-140334B866E5}" type="pres">
      <dgm:prSet presAssocID="{1B3D062E-C137-4A53-AAA2-E5DC4D220FFC}" presName="node" presStyleLbl="node1" presStyleIdx="5" presStyleCnt="8">
        <dgm:presLayoutVars>
          <dgm:bulletEnabled val="1"/>
        </dgm:presLayoutVars>
      </dgm:prSet>
      <dgm:spPr/>
    </dgm:pt>
    <dgm:pt modelId="{FD2643AB-A66F-4094-82C2-CB5618980515}" type="pres">
      <dgm:prSet presAssocID="{A895312E-7415-4464-B9FE-84F333570FF8}" presName="sibTrans" presStyleCnt="0"/>
      <dgm:spPr/>
    </dgm:pt>
    <dgm:pt modelId="{1126955F-385C-40AD-BA1A-FFD0262C7676}" type="pres">
      <dgm:prSet presAssocID="{91C25731-B506-4759-9593-A1A17BD1115E}" presName="node" presStyleLbl="node1" presStyleIdx="6" presStyleCnt="8">
        <dgm:presLayoutVars>
          <dgm:bulletEnabled val="1"/>
        </dgm:presLayoutVars>
      </dgm:prSet>
      <dgm:spPr/>
    </dgm:pt>
    <dgm:pt modelId="{B2F4A8E9-98C8-4EFC-A987-C0B424FA66A5}" type="pres">
      <dgm:prSet presAssocID="{AC13BCA7-FF68-4EDB-96DC-628D2DFDF898}" presName="sibTrans" presStyleCnt="0"/>
      <dgm:spPr/>
    </dgm:pt>
    <dgm:pt modelId="{663BA583-F28C-4733-84B6-1703EB619514}" type="pres">
      <dgm:prSet presAssocID="{7AEAE137-08FE-49BB-8FAC-91AD486E6973}" presName="node" presStyleLbl="node1" presStyleIdx="7" presStyleCnt="8">
        <dgm:presLayoutVars>
          <dgm:bulletEnabled val="1"/>
        </dgm:presLayoutVars>
      </dgm:prSet>
      <dgm:spPr/>
    </dgm:pt>
  </dgm:ptLst>
  <dgm:cxnLst>
    <dgm:cxn modelId="{8E1A8E08-5577-4D03-BF7C-C855C3360B7D}" srcId="{74B8E286-45FC-4DDF-A4C6-8F8BA7C27CCA}" destId="{91C25731-B506-4759-9593-A1A17BD1115E}" srcOrd="6" destOrd="0" parTransId="{A6F098DE-82CD-456F-993F-A943B9E7F280}" sibTransId="{AC13BCA7-FF68-4EDB-96DC-628D2DFDF898}"/>
    <dgm:cxn modelId="{64466C0E-2CD1-4B57-A26F-F18FB4EB62F9}" type="presOf" srcId="{66882607-5901-4F90-B4E5-36C6E733C8F3}" destId="{7735976E-F958-40E6-BFA7-09B5BC00268A}" srcOrd="0" destOrd="0" presId="urn:microsoft.com/office/officeart/2005/8/layout/default"/>
    <dgm:cxn modelId="{1EE2EE0F-787C-4A23-8DE5-391D35092F65}" srcId="{74B8E286-45FC-4DDF-A4C6-8F8BA7C27CCA}" destId="{B060DBA2-E661-4773-9726-794645EE476D}" srcOrd="1" destOrd="0" parTransId="{63FB33C4-EEE2-4E32-A72D-4E771A3B33B3}" sibTransId="{33F68996-3951-4087-AF9A-08456E089FB0}"/>
    <dgm:cxn modelId="{4E65BA2E-1458-4E71-94A4-7BB1B66AC4BA}" srcId="{74B8E286-45FC-4DDF-A4C6-8F8BA7C27CCA}" destId="{7AEAE137-08FE-49BB-8FAC-91AD486E6973}" srcOrd="7" destOrd="0" parTransId="{48633F28-D8DC-4B0C-BD1E-843F6660560E}" sibTransId="{263AF031-41FF-430D-8DBD-75CAF248150B}"/>
    <dgm:cxn modelId="{05B2C12F-3B06-47CB-9E97-F144A317DC3B}" type="presOf" srcId="{B060DBA2-E661-4773-9726-794645EE476D}" destId="{E3D9FED3-D064-47C6-9ABA-B8BF05A49045}" srcOrd="0" destOrd="0" presId="urn:microsoft.com/office/officeart/2005/8/layout/default"/>
    <dgm:cxn modelId="{CD64AC38-ED7A-4395-863A-EC0B02D718F4}" srcId="{74B8E286-45FC-4DDF-A4C6-8F8BA7C27CCA}" destId="{66882607-5901-4F90-B4E5-36C6E733C8F3}" srcOrd="4" destOrd="0" parTransId="{3671C898-BE2D-4E93-A4C7-0FE91CBFA290}" sibTransId="{FE5ABF23-71B5-4F3F-BAE6-16E598F186BD}"/>
    <dgm:cxn modelId="{47D17A3A-C8DA-48CA-8EF9-8970C55134E0}" type="presOf" srcId="{CB3941A1-EC2F-4B92-A6E3-99567797B521}" destId="{7735976E-F958-40E6-BFA7-09B5BC00268A}" srcOrd="0" destOrd="2" presId="urn:microsoft.com/office/officeart/2005/8/layout/default"/>
    <dgm:cxn modelId="{0709FB44-E204-4DB9-AFCB-A1FA33F2A2C0}" type="presOf" srcId="{AFDCA858-E4E8-48CF-9D5D-F0EE11A61CC5}" destId="{34E012F8-4C73-4D13-94E0-8201C670AC85}" srcOrd="0" destOrd="0" presId="urn:microsoft.com/office/officeart/2005/8/layout/default"/>
    <dgm:cxn modelId="{C2649C4B-5E86-473F-AD90-6CC0F833AF64}" type="presOf" srcId="{1B3D062E-C137-4A53-AAA2-E5DC4D220FFC}" destId="{FDC528D9-E0DC-45F8-A0F8-140334B866E5}" srcOrd="0" destOrd="0" presId="urn:microsoft.com/office/officeart/2005/8/layout/default"/>
    <dgm:cxn modelId="{6FDBBE4F-6A47-4A69-9244-BC1A9683214C}" srcId="{74B8E286-45FC-4DDF-A4C6-8F8BA7C27CCA}" destId="{65C55986-EF24-49FB-B277-76A13A3FDAAE}" srcOrd="3" destOrd="0" parTransId="{C29F957D-D802-47BA-B662-9543DA06D2E9}" sibTransId="{36B9C7D9-4172-4667-94D4-552808CE7FA1}"/>
    <dgm:cxn modelId="{0375D372-EF24-4E11-884F-4BC19335108D}" type="presOf" srcId="{74B8E286-45FC-4DDF-A4C6-8F8BA7C27CCA}" destId="{7EA1F94D-DF0C-4310-A1EC-DBE39ED4A56C}" srcOrd="0" destOrd="0" presId="urn:microsoft.com/office/officeart/2005/8/layout/default"/>
    <dgm:cxn modelId="{4C68537B-5546-4DAC-B72B-D6D1F2DF41BB}" srcId="{66882607-5901-4F90-B4E5-36C6E733C8F3}" destId="{78595AAF-CEA8-4675-BA57-CC2DA4CD95B1}" srcOrd="0" destOrd="0" parTransId="{B77858AF-2688-4EC3-A0CC-18B0A5F738B2}" sibTransId="{BD92304E-3C0A-4C71-BBAF-2289D1FEDB45}"/>
    <dgm:cxn modelId="{964A4D83-6AB9-4653-8AE1-E56809DE5228}" type="presOf" srcId="{7AEAE137-08FE-49BB-8FAC-91AD486E6973}" destId="{663BA583-F28C-4733-84B6-1703EB619514}" srcOrd="0" destOrd="0" presId="urn:microsoft.com/office/officeart/2005/8/layout/default"/>
    <dgm:cxn modelId="{D3AC8887-9A50-4F6F-8E5E-8469CBDE897D}" type="presOf" srcId="{65C55986-EF24-49FB-B277-76A13A3FDAAE}" destId="{A484A2B9-6CE9-4EDC-AFB6-90A288CFE001}" srcOrd="0" destOrd="0" presId="urn:microsoft.com/office/officeart/2005/8/layout/default"/>
    <dgm:cxn modelId="{8D90DA9D-D307-41B0-9A64-4F896E841CC8}" type="presOf" srcId="{78595AAF-CEA8-4675-BA57-CC2DA4CD95B1}" destId="{7735976E-F958-40E6-BFA7-09B5BC00268A}" srcOrd="0" destOrd="1" presId="urn:microsoft.com/office/officeart/2005/8/layout/default"/>
    <dgm:cxn modelId="{8BE26CA8-7AB5-4F35-BB4E-B1764930AFE9}" srcId="{74B8E286-45FC-4DDF-A4C6-8F8BA7C27CCA}" destId="{1B3D062E-C137-4A53-AAA2-E5DC4D220FFC}" srcOrd="5" destOrd="0" parTransId="{4F9EE6FB-BFF0-4182-8447-268193780FFE}" sibTransId="{A895312E-7415-4464-B9FE-84F333570FF8}"/>
    <dgm:cxn modelId="{BCE6F4D2-2EA8-4E3E-8ED6-CBB8E8401BB8}" srcId="{74B8E286-45FC-4DDF-A4C6-8F8BA7C27CCA}" destId="{AFDCA858-E4E8-48CF-9D5D-F0EE11A61CC5}" srcOrd="2" destOrd="0" parTransId="{1E5228D4-E732-4B71-805F-6214E2DA3D39}" sibTransId="{292CC777-9006-41E3-916B-3A7C67D61831}"/>
    <dgm:cxn modelId="{642A91E0-740F-4CBF-8EE9-7998E8A07DE9}" srcId="{66882607-5901-4F90-B4E5-36C6E733C8F3}" destId="{CB3941A1-EC2F-4B92-A6E3-99567797B521}" srcOrd="1" destOrd="0" parTransId="{39AEF3FE-6B5F-4DEE-BCA6-6D6C2D793966}" sibTransId="{DA212E77-F2F4-44D2-8622-29EEFC33604F}"/>
    <dgm:cxn modelId="{AFB5F9EC-C2F3-4F43-B788-D657819CA78B}" srcId="{74B8E286-45FC-4DDF-A4C6-8F8BA7C27CCA}" destId="{FEE89181-CFD6-4154-8295-6EDC44BF6CA1}" srcOrd="0" destOrd="0" parTransId="{F2BA976C-753C-48C9-9B30-EA8AC6060162}" sibTransId="{D7E4729D-23BB-4AF2-82A7-4D8F05831B27}"/>
    <dgm:cxn modelId="{0C70F9FA-ADA6-4689-A7CA-5F766783DC22}" type="presOf" srcId="{FEE89181-CFD6-4154-8295-6EDC44BF6CA1}" destId="{26FDF739-DCEE-4034-852C-800E3501B949}" srcOrd="0" destOrd="0" presId="urn:microsoft.com/office/officeart/2005/8/layout/default"/>
    <dgm:cxn modelId="{A8F6A1FE-A7B9-4BCB-8FDA-1D42E324DCF0}" type="presOf" srcId="{91C25731-B506-4759-9593-A1A17BD1115E}" destId="{1126955F-385C-40AD-BA1A-FFD0262C7676}" srcOrd="0" destOrd="0" presId="urn:microsoft.com/office/officeart/2005/8/layout/default"/>
    <dgm:cxn modelId="{489E7272-6514-4E57-98A8-25DB13641A0D}" type="presParOf" srcId="{7EA1F94D-DF0C-4310-A1EC-DBE39ED4A56C}" destId="{26FDF739-DCEE-4034-852C-800E3501B949}" srcOrd="0" destOrd="0" presId="urn:microsoft.com/office/officeart/2005/8/layout/default"/>
    <dgm:cxn modelId="{88AC8D9B-8F5E-4BF4-B847-1B1DF7E495C7}" type="presParOf" srcId="{7EA1F94D-DF0C-4310-A1EC-DBE39ED4A56C}" destId="{30918BFE-E1BD-42EC-8002-571CA6540F3B}" srcOrd="1" destOrd="0" presId="urn:microsoft.com/office/officeart/2005/8/layout/default"/>
    <dgm:cxn modelId="{75EA40C7-1951-4237-9712-4F7F805B7635}" type="presParOf" srcId="{7EA1F94D-DF0C-4310-A1EC-DBE39ED4A56C}" destId="{E3D9FED3-D064-47C6-9ABA-B8BF05A49045}" srcOrd="2" destOrd="0" presId="urn:microsoft.com/office/officeart/2005/8/layout/default"/>
    <dgm:cxn modelId="{1F529FCD-93DE-4DA9-B034-51F97D55A830}" type="presParOf" srcId="{7EA1F94D-DF0C-4310-A1EC-DBE39ED4A56C}" destId="{7AA24F56-894F-49B1-8088-4C2AB8466E80}" srcOrd="3" destOrd="0" presId="urn:microsoft.com/office/officeart/2005/8/layout/default"/>
    <dgm:cxn modelId="{F05FA1CC-35D2-4231-8956-7E8B0EF7FF5B}" type="presParOf" srcId="{7EA1F94D-DF0C-4310-A1EC-DBE39ED4A56C}" destId="{34E012F8-4C73-4D13-94E0-8201C670AC85}" srcOrd="4" destOrd="0" presId="urn:microsoft.com/office/officeart/2005/8/layout/default"/>
    <dgm:cxn modelId="{CD7AD770-C27E-4248-9D81-AD79E68A790E}" type="presParOf" srcId="{7EA1F94D-DF0C-4310-A1EC-DBE39ED4A56C}" destId="{95910D92-FC39-436D-AAE5-AFC7331DE53F}" srcOrd="5" destOrd="0" presId="urn:microsoft.com/office/officeart/2005/8/layout/default"/>
    <dgm:cxn modelId="{14AC0507-7033-4EA2-8DBB-43840FB45454}" type="presParOf" srcId="{7EA1F94D-DF0C-4310-A1EC-DBE39ED4A56C}" destId="{A484A2B9-6CE9-4EDC-AFB6-90A288CFE001}" srcOrd="6" destOrd="0" presId="urn:microsoft.com/office/officeart/2005/8/layout/default"/>
    <dgm:cxn modelId="{9C2B4389-7DEC-4F3D-AA0A-1BE92F7ACC48}" type="presParOf" srcId="{7EA1F94D-DF0C-4310-A1EC-DBE39ED4A56C}" destId="{81C331C0-0DE0-410E-BE73-418C770403F9}" srcOrd="7" destOrd="0" presId="urn:microsoft.com/office/officeart/2005/8/layout/default"/>
    <dgm:cxn modelId="{5DB86D34-1693-491D-92F8-6B21744DC682}" type="presParOf" srcId="{7EA1F94D-DF0C-4310-A1EC-DBE39ED4A56C}" destId="{7735976E-F958-40E6-BFA7-09B5BC00268A}" srcOrd="8" destOrd="0" presId="urn:microsoft.com/office/officeart/2005/8/layout/default"/>
    <dgm:cxn modelId="{5E6147CC-F97D-4FC3-B809-9935D920E829}" type="presParOf" srcId="{7EA1F94D-DF0C-4310-A1EC-DBE39ED4A56C}" destId="{964A276D-B2E9-490D-9F9B-A7EAC249EC8B}" srcOrd="9" destOrd="0" presId="urn:microsoft.com/office/officeart/2005/8/layout/default"/>
    <dgm:cxn modelId="{90BF6BBB-DA60-4F14-A99C-B1349BEAC367}" type="presParOf" srcId="{7EA1F94D-DF0C-4310-A1EC-DBE39ED4A56C}" destId="{FDC528D9-E0DC-45F8-A0F8-140334B866E5}" srcOrd="10" destOrd="0" presId="urn:microsoft.com/office/officeart/2005/8/layout/default"/>
    <dgm:cxn modelId="{9DAD5EB8-CF2D-421E-A1B1-57C645459579}" type="presParOf" srcId="{7EA1F94D-DF0C-4310-A1EC-DBE39ED4A56C}" destId="{FD2643AB-A66F-4094-82C2-CB5618980515}" srcOrd="11" destOrd="0" presId="urn:microsoft.com/office/officeart/2005/8/layout/default"/>
    <dgm:cxn modelId="{BE93DCF3-8B4B-4A17-8990-DA06BFCB872C}" type="presParOf" srcId="{7EA1F94D-DF0C-4310-A1EC-DBE39ED4A56C}" destId="{1126955F-385C-40AD-BA1A-FFD0262C7676}" srcOrd="12" destOrd="0" presId="urn:microsoft.com/office/officeart/2005/8/layout/default"/>
    <dgm:cxn modelId="{A57F7516-59C5-481E-9472-BC63B80733CB}" type="presParOf" srcId="{7EA1F94D-DF0C-4310-A1EC-DBE39ED4A56C}" destId="{B2F4A8E9-98C8-4EFC-A987-C0B424FA66A5}" srcOrd="13" destOrd="0" presId="urn:microsoft.com/office/officeart/2005/8/layout/default"/>
    <dgm:cxn modelId="{D9E30E71-C5AD-49B9-B356-860D16FDB165}" type="presParOf" srcId="{7EA1F94D-DF0C-4310-A1EC-DBE39ED4A56C}" destId="{663BA583-F28C-4733-84B6-1703EB619514}"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0977131-EF32-4D87-9079-4758021BE1EC}" type="doc">
      <dgm:prSet loTypeId="urn:microsoft.com/office/officeart/2005/8/layout/hProcess9" loCatId="process" qsTypeId="urn:microsoft.com/office/officeart/2005/8/quickstyle/simple4" qsCatId="simple" csTypeId="urn:microsoft.com/office/officeart/2005/8/colors/colorful1" csCatId="colorful" phldr="1"/>
      <dgm:spPr/>
      <dgm:t>
        <a:bodyPr/>
        <a:lstStyle/>
        <a:p>
          <a:endParaRPr lang="en-US"/>
        </a:p>
      </dgm:t>
    </dgm:pt>
    <dgm:pt modelId="{3D363E85-74A8-4206-93CA-0499314707F4}">
      <dgm:prSet custT="1"/>
      <dgm:spPr/>
      <dgm:t>
        <a:bodyPr/>
        <a:lstStyle/>
        <a:p>
          <a:r>
            <a:rPr lang="el-GR" sz="1800" b="0" i="0" baseline="0" dirty="0"/>
            <a:t>Γνήσια δημόσια διαθέσιμες πληροφορίες</a:t>
          </a:r>
          <a:endParaRPr lang="en-US" sz="1800" dirty="0"/>
        </a:p>
      </dgm:t>
    </dgm:pt>
    <dgm:pt modelId="{8A9E42C7-D600-4960-90E5-12C5296485BE}" type="parTrans" cxnId="{E2112A17-6B99-4CD2-9A09-5DA74E2C9C7A}">
      <dgm:prSet/>
      <dgm:spPr/>
      <dgm:t>
        <a:bodyPr/>
        <a:lstStyle/>
        <a:p>
          <a:endParaRPr lang="en-US" sz="1800"/>
        </a:p>
      </dgm:t>
    </dgm:pt>
    <dgm:pt modelId="{ECD3A83C-28F7-489E-977A-4F540373C9EE}" type="sibTrans" cxnId="{E2112A17-6B99-4CD2-9A09-5DA74E2C9C7A}">
      <dgm:prSet/>
      <dgm:spPr/>
      <dgm:t>
        <a:bodyPr/>
        <a:lstStyle/>
        <a:p>
          <a:endParaRPr lang="en-US" sz="1800"/>
        </a:p>
      </dgm:t>
    </dgm:pt>
    <dgm:pt modelId="{23F4F89F-BDDF-4969-8793-702768BCDA37}">
      <dgm:prSet custT="1"/>
      <dgm:spPr/>
      <dgm:t>
        <a:bodyPr/>
        <a:lstStyle/>
        <a:p>
          <a:r>
            <a:rPr lang="el-GR" sz="1800" b="0" i="0" baseline="0" dirty="0"/>
            <a:t>Συγκεντρωτικά / ιστορικά δεδομένα </a:t>
          </a:r>
          <a:endParaRPr lang="en-US" sz="1800" dirty="0"/>
        </a:p>
      </dgm:t>
    </dgm:pt>
    <dgm:pt modelId="{444B6D59-1F3A-4E5B-916D-F4308EF96A09}" type="parTrans" cxnId="{9D683E5C-B74E-4EA3-A98A-04B06342BB99}">
      <dgm:prSet/>
      <dgm:spPr/>
      <dgm:t>
        <a:bodyPr/>
        <a:lstStyle/>
        <a:p>
          <a:endParaRPr lang="en-US" sz="1800"/>
        </a:p>
      </dgm:t>
    </dgm:pt>
    <dgm:pt modelId="{2276076A-7B99-430A-A897-42B708AA4FFE}" type="sibTrans" cxnId="{9D683E5C-B74E-4EA3-A98A-04B06342BB99}">
      <dgm:prSet/>
      <dgm:spPr/>
      <dgm:t>
        <a:bodyPr/>
        <a:lstStyle/>
        <a:p>
          <a:endParaRPr lang="en-US" sz="1800"/>
        </a:p>
      </dgm:t>
    </dgm:pt>
    <dgm:pt modelId="{50B1084E-E8E9-4629-8BDF-0F280E5BA764}">
      <dgm:prSet custT="1"/>
      <dgm:spPr/>
      <dgm:t>
        <a:bodyPr/>
        <a:lstStyle/>
        <a:p>
          <a:r>
            <a:rPr lang="el-GR" sz="1800" b="0" i="0" baseline="0" dirty="0"/>
            <a:t>Ευαίσθητες πληροφορίες στρατηγικής φύσεως </a:t>
          </a:r>
        </a:p>
        <a:p>
          <a:r>
            <a:rPr lang="el-GR" sz="1800" b="0" i="0" baseline="0" dirty="0"/>
            <a:t>(π.χ. μελλοντικές τιμές, ποσότητες, λίστες πελατών, μη δημόσια διαθέσιμες πληροφορίες)</a:t>
          </a:r>
          <a:endParaRPr lang="en-US" sz="1800" dirty="0"/>
        </a:p>
      </dgm:t>
    </dgm:pt>
    <dgm:pt modelId="{BA316F6B-51A7-46F7-815B-07ABBBD7612F}" type="parTrans" cxnId="{D3FF7BB7-BB26-469E-A6CF-9DED767489C9}">
      <dgm:prSet/>
      <dgm:spPr/>
      <dgm:t>
        <a:bodyPr/>
        <a:lstStyle/>
        <a:p>
          <a:endParaRPr lang="en-US" sz="1800"/>
        </a:p>
      </dgm:t>
    </dgm:pt>
    <dgm:pt modelId="{08D1E441-9A57-4A6E-9CBB-535B998CCAA1}" type="sibTrans" cxnId="{D3FF7BB7-BB26-469E-A6CF-9DED767489C9}">
      <dgm:prSet/>
      <dgm:spPr/>
      <dgm:t>
        <a:bodyPr/>
        <a:lstStyle/>
        <a:p>
          <a:endParaRPr lang="en-US" sz="1800"/>
        </a:p>
      </dgm:t>
    </dgm:pt>
    <dgm:pt modelId="{5F1D3F64-58B4-4E5C-86E9-D50AEA689CFB}" type="pres">
      <dgm:prSet presAssocID="{E0977131-EF32-4D87-9079-4758021BE1EC}" presName="CompostProcess" presStyleCnt="0">
        <dgm:presLayoutVars>
          <dgm:dir/>
          <dgm:resizeHandles val="exact"/>
        </dgm:presLayoutVars>
      </dgm:prSet>
      <dgm:spPr/>
    </dgm:pt>
    <dgm:pt modelId="{B5A25D04-D6A1-4ECC-A302-64EC5302129C}" type="pres">
      <dgm:prSet presAssocID="{E0977131-EF32-4D87-9079-4758021BE1EC}" presName="arrow" presStyleLbl="bgShp" presStyleIdx="0" presStyleCnt="1"/>
      <dgm:spPr/>
    </dgm:pt>
    <dgm:pt modelId="{C63EE693-5597-4FBB-B2A7-845A8ADEBC44}" type="pres">
      <dgm:prSet presAssocID="{E0977131-EF32-4D87-9079-4758021BE1EC}" presName="linearProcess" presStyleCnt="0"/>
      <dgm:spPr/>
    </dgm:pt>
    <dgm:pt modelId="{2CBC4100-21B8-4C28-97FC-CF972429E7F0}" type="pres">
      <dgm:prSet presAssocID="{3D363E85-74A8-4206-93CA-0499314707F4}" presName="textNode" presStyleLbl="node1" presStyleIdx="0" presStyleCnt="3" custScaleY="121028" custLinFactNeighborX="-84" custLinFactNeighborY="701">
        <dgm:presLayoutVars>
          <dgm:bulletEnabled val="1"/>
        </dgm:presLayoutVars>
      </dgm:prSet>
      <dgm:spPr/>
    </dgm:pt>
    <dgm:pt modelId="{F27EF6C7-1F6F-4F1D-AAC6-54DE12E897AE}" type="pres">
      <dgm:prSet presAssocID="{ECD3A83C-28F7-489E-977A-4F540373C9EE}" presName="sibTrans" presStyleCnt="0"/>
      <dgm:spPr/>
    </dgm:pt>
    <dgm:pt modelId="{16D45B25-93D3-42A4-825E-2A84E9906AFE}" type="pres">
      <dgm:prSet presAssocID="{23F4F89F-BDDF-4969-8793-702768BCDA37}" presName="textNode" presStyleLbl="node1" presStyleIdx="1" presStyleCnt="3" custScaleY="121028" custLinFactNeighborY="-1069">
        <dgm:presLayoutVars>
          <dgm:bulletEnabled val="1"/>
        </dgm:presLayoutVars>
      </dgm:prSet>
      <dgm:spPr/>
    </dgm:pt>
    <dgm:pt modelId="{C4A092CB-5AB5-4661-8BB9-8A2D41125CF2}" type="pres">
      <dgm:prSet presAssocID="{2276076A-7B99-430A-A897-42B708AA4FFE}" presName="sibTrans" presStyleCnt="0"/>
      <dgm:spPr/>
    </dgm:pt>
    <dgm:pt modelId="{90263836-15B3-4A12-80FE-F3445E20A5D8}" type="pres">
      <dgm:prSet presAssocID="{50B1084E-E8E9-4629-8BDF-0F280E5BA764}" presName="textNode" presStyleLbl="node1" presStyleIdx="2" presStyleCnt="3" custScaleY="121028">
        <dgm:presLayoutVars>
          <dgm:bulletEnabled val="1"/>
        </dgm:presLayoutVars>
      </dgm:prSet>
      <dgm:spPr/>
    </dgm:pt>
  </dgm:ptLst>
  <dgm:cxnLst>
    <dgm:cxn modelId="{E2112A17-6B99-4CD2-9A09-5DA74E2C9C7A}" srcId="{E0977131-EF32-4D87-9079-4758021BE1EC}" destId="{3D363E85-74A8-4206-93CA-0499314707F4}" srcOrd="0" destOrd="0" parTransId="{8A9E42C7-D600-4960-90E5-12C5296485BE}" sibTransId="{ECD3A83C-28F7-489E-977A-4F540373C9EE}"/>
    <dgm:cxn modelId="{9D683E5C-B74E-4EA3-A98A-04B06342BB99}" srcId="{E0977131-EF32-4D87-9079-4758021BE1EC}" destId="{23F4F89F-BDDF-4969-8793-702768BCDA37}" srcOrd="1" destOrd="0" parTransId="{444B6D59-1F3A-4E5B-916D-F4308EF96A09}" sibTransId="{2276076A-7B99-430A-A897-42B708AA4FFE}"/>
    <dgm:cxn modelId="{03C51971-7238-4E6E-91CB-17D05B995D15}" type="presOf" srcId="{50B1084E-E8E9-4629-8BDF-0F280E5BA764}" destId="{90263836-15B3-4A12-80FE-F3445E20A5D8}" srcOrd="0" destOrd="0" presId="urn:microsoft.com/office/officeart/2005/8/layout/hProcess9"/>
    <dgm:cxn modelId="{F8C71572-79F8-4B18-BCF0-DD0ABDD18C93}" type="presOf" srcId="{E0977131-EF32-4D87-9079-4758021BE1EC}" destId="{5F1D3F64-58B4-4E5C-86E9-D50AEA689CFB}" srcOrd="0" destOrd="0" presId="urn:microsoft.com/office/officeart/2005/8/layout/hProcess9"/>
    <dgm:cxn modelId="{D3FF7BB7-BB26-469E-A6CF-9DED767489C9}" srcId="{E0977131-EF32-4D87-9079-4758021BE1EC}" destId="{50B1084E-E8E9-4629-8BDF-0F280E5BA764}" srcOrd="2" destOrd="0" parTransId="{BA316F6B-51A7-46F7-815B-07ABBBD7612F}" sibTransId="{08D1E441-9A57-4A6E-9CBB-535B998CCAA1}"/>
    <dgm:cxn modelId="{FDD5F1D0-CB0E-48CF-B919-3CA76E6515D0}" type="presOf" srcId="{3D363E85-74A8-4206-93CA-0499314707F4}" destId="{2CBC4100-21B8-4C28-97FC-CF972429E7F0}" srcOrd="0" destOrd="0" presId="urn:microsoft.com/office/officeart/2005/8/layout/hProcess9"/>
    <dgm:cxn modelId="{9E5CF5E1-D227-46D9-9B5B-4E6DC1A01B3A}" type="presOf" srcId="{23F4F89F-BDDF-4969-8793-702768BCDA37}" destId="{16D45B25-93D3-42A4-825E-2A84E9906AFE}" srcOrd="0" destOrd="0" presId="urn:microsoft.com/office/officeart/2005/8/layout/hProcess9"/>
    <dgm:cxn modelId="{052B05B3-CBF2-4518-96B0-E6D3CB24758B}" type="presParOf" srcId="{5F1D3F64-58B4-4E5C-86E9-D50AEA689CFB}" destId="{B5A25D04-D6A1-4ECC-A302-64EC5302129C}" srcOrd="0" destOrd="0" presId="urn:microsoft.com/office/officeart/2005/8/layout/hProcess9"/>
    <dgm:cxn modelId="{049D1BC8-8068-4155-B9E6-CD04B8659995}" type="presParOf" srcId="{5F1D3F64-58B4-4E5C-86E9-D50AEA689CFB}" destId="{C63EE693-5597-4FBB-B2A7-845A8ADEBC44}" srcOrd="1" destOrd="0" presId="urn:microsoft.com/office/officeart/2005/8/layout/hProcess9"/>
    <dgm:cxn modelId="{6171D060-4A4E-473E-9218-F7EAEFDBB34E}" type="presParOf" srcId="{C63EE693-5597-4FBB-B2A7-845A8ADEBC44}" destId="{2CBC4100-21B8-4C28-97FC-CF972429E7F0}" srcOrd="0" destOrd="0" presId="urn:microsoft.com/office/officeart/2005/8/layout/hProcess9"/>
    <dgm:cxn modelId="{1B55301D-7B5D-47FC-9304-F88EA51B4C1F}" type="presParOf" srcId="{C63EE693-5597-4FBB-B2A7-845A8ADEBC44}" destId="{F27EF6C7-1F6F-4F1D-AAC6-54DE12E897AE}" srcOrd="1" destOrd="0" presId="urn:microsoft.com/office/officeart/2005/8/layout/hProcess9"/>
    <dgm:cxn modelId="{6F4C8285-C4E5-427A-80FB-E5C2BCE8196E}" type="presParOf" srcId="{C63EE693-5597-4FBB-B2A7-845A8ADEBC44}" destId="{16D45B25-93D3-42A4-825E-2A84E9906AFE}" srcOrd="2" destOrd="0" presId="urn:microsoft.com/office/officeart/2005/8/layout/hProcess9"/>
    <dgm:cxn modelId="{4A8EBBE3-46C1-4E70-8AF3-A12330AC4C9C}" type="presParOf" srcId="{C63EE693-5597-4FBB-B2A7-845A8ADEBC44}" destId="{C4A092CB-5AB5-4661-8BB9-8A2D41125CF2}" srcOrd="3" destOrd="0" presId="urn:microsoft.com/office/officeart/2005/8/layout/hProcess9"/>
    <dgm:cxn modelId="{D9CDCB65-7073-4449-A9B9-8D8235F87878}" type="presParOf" srcId="{C63EE693-5597-4FBB-B2A7-845A8ADEBC44}" destId="{90263836-15B3-4A12-80FE-F3445E20A5D8}"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4A0D8EB-4748-467D-9318-138D46C05EB7}"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16FC6708-58FE-4CD4-87B8-6190964BB871}">
      <dgm:prSet custT="1"/>
      <dgm:spPr/>
      <dgm:t>
        <a:bodyPr/>
        <a:lstStyle/>
        <a:p>
          <a:r>
            <a:rPr lang="el-GR" sz="1700" dirty="0"/>
            <a:t>Μια μοναδική συνάντηση μεταξύ ανταγωνιστών με ανταλλαγή πληροφοριών επαρκεί για στοιχειοθέτηση σύμπραξης</a:t>
          </a:r>
          <a:endParaRPr lang="en-US" sz="1700" dirty="0"/>
        </a:p>
      </dgm:t>
    </dgm:pt>
    <dgm:pt modelId="{5C1864BE-042D-4914-A320-7A2ED0679365}" type="parTrans" cxnId="{BEAC7584-8EFF-4D91-AC8D-461DA6631A45}">
      <dgm:prSet/>
      <dgm:spPr/>
      <dgm:t>
        <a:bodyPr/>
        <a:lstStyle/>
        <a:p>
          <a:endParaRPr lang="en-US"/>
        </a:p>
      </dgm:t>
    </dgm:pt>
    <dgm:pt modelId="{BAB39517-D04E-4676-A3D8-89F0A06D9B00}" type="sibTrans" cxnId="{BEAC7584-8EFF-4D91-AC8D-461DA6631A45}">
      <dgm:prSet/>
      <dgm:spPr/>
      <dgm:t>
        <a:bodyPr/>
        <a:lstStyle/>
        <a:p>
          <a:endParaRPr lang="en-US"/>
        </a:p>
      </dgm:t>
    </dgm:pt>
    <dgm:pt modelId="{63D5D47F-548A-4844-A437-59E2C7EC68F7}">
      <dgm:prSet custT="1"/>
      <dgm:spPr/>
      <dgm:t>
        <a:bodyPr/>
        <a:lstStyle/>
        <a:p>
          <a:r>
            <a:rPr lang="el-GR" sz="1700" dirty="0"/>
            <a:t>Μονομερής αποκάλυψη πληροφοριών και μη αντίδραση ανταγωνιστών επαρκεί για στοιχειοθέτηση εναρμονισμένης πρακτικής</a:t>
          </a:r>
          <a:endParaRPr lang="en-US" sz="1700" dirty="0"/>
        </a:p>
      </dgm:t>
    </dgm:pt>
    <dgm:pt modelId="{AEB0B087-50A6-49F9-8E08-F419867AAB52}" type="parTrans" cxnId="{11DCF5F0-1A0C-4DE0-820E-03DE6330CF17}">
      <dgm:prSet/>
      <dgm:spPr/>
      <dgm:t>
        <a:bodyPr/>
        <a:lstStyle/>
        <a:p>
          <a:endParaRPr lang="en-US"/>
        </a:p>
      </dgm:t>
    </dgm:pt>
    <dgm:pt modelId="{FCCC47E9-B2B3-48F6-8735-1E11D984D34B}" type="sibTrans" cxnId="{11DCF5F0-1A0C-4DE0-820E-03DE6330CF17}">
      <dgm:prSet/>
      <dgm:spPr/>
      <dgm:t>
        <a:bodyPr/>
        <a:lstStyle/>
        <a:p>
          <a:endParaRPr lang="en-US"/>
        </a:p>
      </dgm:t>
    </dgm:pt>
    <dgm:pt modelId="{75EABEB1-3E3B-4120-88CF-C29EF0A7E1A5}">
      <dgm:prSet custT="1"/>
      <dgm:spPr/>
      <dgm:t>
        <a:bodyPr/>
        <a:lstStyle/>
        <a:p>
          <a:r>
            <a:rPr lang="el-GR" sz="1700" dirty="0"/>
            <a:t>Μονομερής αποκάλυψη πληροφοριών και ανταπόκριση ανταγωνιστών ενισχύει τις υπόνοιες για εναρμονισμένη πρακτική</a:t>
          </a:r>
          <a:endParaRPr lang="en-US" sz="1700" dirty="0"/>
        </a:p>
      </dgm:t>
    </dgm:pt>
    <dgm:pt modelId="{715B73B5-9E0F-4C01-946A-312698DADD3A}" type="parTrans" cxnId="{B3554830-171B-4A8B-BFCD-62EA69F63480}">
      <dgm:prSet/>
      <dgm:spPr/>
      <dgm:t>
        <a:bodyPr/>
        <a:lstStyle/>
        <a:p>
          <a:endParaRPr lang="en-US"/>
        </a:p>
      </dgm:t>
    </dgm:pt>
    <dgm:pt modelId="{69F7A67D-178D-406C-B249-96C30925560F}" type="sibTrans" cxnId="{B3554830-171B-4A8B-BFCD-62EA69F63480}">
      <dgm:prSet/>
      <dgm:spPr/>
      <dgm:t>
        <a:bodyPr/>
        <a:lstStyle/>
        <a:p>
          <a:endParaRPr lang="en-US"/>
        </a:p>
      </dgm:t>
    </dgm:pt>
    <dgm:pt modelId="{AC005F46-08F2-4C17-B453-E19CB5128C5C}">
      <dgm:prSet custT="1"/>
      <dgm:spPr/>
      <dgm:t>
        <a:bodyPr/>
        <a:lstStyle/>
        <a:p>
          <a:r>
            <a:rPr lang="el-GR" sz="1700" dirty="0"/>
            <a:t>Μη αναγκαίο να αποδειχθεί η επίδραση της ανταλλαγής πληροφοριών στα αποτελέσματα της αγοράς</a:t>
          </a:r>
          <a:endParaRPr lang="en-US" sz="1700" dirty="0"/>
        </a:p>
      </dgm:t>
    </dgm:pt>
    <dgm:pt modelId="{1C803393-44F8-4A66-80CA-5F44C4868E29}" type="parTrans" cxnId="{BF292477-F0D8-4B67-B7BD-4A47D50AEDC1}">
      <dgm:prSet/>
      <dgm:spPr/>
      <dgm:t>
        <a:bodyPr/>
        <a:lstStyle/>
        <a:p>
          <a:endParaRPr lang="en-US"/>
        </a:p>
      </dgm:t>
    </dgm:pt>
    <dgm:pt modelId="{1AA7F03B-B005-42DE-83C0-E57D7EE349E7}" type="sibTrans" cxnId="{BF292477-F0D8-4B67-B7BD-4A47D50AEDC1}">
      <dgm:prSet/>
      <dgm:spPr/>
      <dgm:t>
        <a:bodyPr/>
        <a:lstStyle/>
        <a:p>
          <a:endParaRPr lang="en-US"/>
        </a:p>
      </dgm:t>
    </dgm:pt>
    <dgm:pt modelId="{8F859EE2-5FDD-4398-A5F0-9D5A04E93381}" type="pres">
      <dgm:prSet presAssocID="{B4A0D8EB-4748-467D-9318-138D46C05EB7}" presName="linear" presStyleCnt="0">
        <dgm:presLayoutVars>
          <dgm:dir/>
          <dgm:animLvl val="lvl"/>
          <dgm:resizeHandles val="exact"/>
        </dgm:presLayoutVars>
      </dgm:prSet>
      <dgm:spPr/>
    </dgm:pt>
    <dgm:pt modelId="{5F476F65-1A6C-4BB4-B557-F0C3C10E23EE}" type="pres">
      <dgm:prSet presAssocID="{16FC6708-58FE-4CD4-87B8-6190964BB871}" presName="parentLin" presStyleCnt="0"/>
      <dgm:spPr/>
    </dgm:pt>
    <dgm:pt modelId="{573947E7-D0FB-4C82-A8DD-2CB133CF717F}" type="pres">
      <dgm:prSet presAssocID="{16FC6708-58FE-4CD4-87B8-6190964BB871}" presName="parentLeftMargin" presStyleLbl="node1" presStyleIdx="0" presStyleCnt="4"/>
      <dgm:spPr/>
    </dgm:pt>
    <dgm:pt modelId="{CA3CC820-20B7-4CF6-BA0A-6BB667CC3C55}" type="pres">
      <dgm:prSet presAssocID="{16FC6708-58FE-4CD4-87B8-6190964BB871}" presName="parentText" presStyleLbl="node1" presStyleIdx="0" presStyleCnt="4">
        <dgm:presLayoutVars>
          <dgm:chMax val="0"/>
          <dgm:bulletEnabled val="1"/>
        </dgm:presLayoutVars>
      </dgm:prSet>
      <dgm:spPr/>
    </dgm:pt>
    <dgm:pt modelId="{4932BA16-AF0E-4484-9667-6EB540E94C7B}" type="pres">
      <dgm:prSet presAssocID="{16FC6708-58FE-4CD4-87B8-6190964BB871}" presName="negativeSpace" presStyleCnt="0"/>
      <dgm:spPr/>
    </dgm:pt>
    <dgm:pt modelId="{C813A4AA-65CF-486A-AA44-D584CB6C672D}" type="pres">
      <dgm:prSet presAssocID="{16FC6708-58FE-4CD4-87B8-6190964BB871}" presName="childText" presStyleLbl="conFgAcc1" presStyleIdx="0" presStyleCnt="4">
        <dgm:presLayoutVars>
          <dgm:bulletEnabled val="1"/>
        </dgm:presLayoutVars>
      </dgm:prSet>
      <dgm:spPr/>
    </dgm:pt>
    <dgm:pt modelId="{DE53E7CD-A920-44B4-A74C-91DD7191410D}" type="pres">
      <dgm:prSet presAssocID="{BAB39517-D04E-4676-A3D8-89F0A06D9B00}" presName="spaceBetweenRectangles" presStyleCnt="0"/>
      <dgm:spPr/>
    </dgm:pt>
    <dgm:pt modelId="{8E458825-8443-4922-B7F3-FC7DE985D439}" type="pres">
      <dgm:prSet presAssocID="{63D5D47F-548A-4844-A437-59E2C7EC68F7}" presName="parentLin" presStyleCnt="0"/>
      <dgm:spPr/>
    </dgm:pt>
    <dgm:pt modelId="{D7916E65-AF71-43A6-AB8A-00698BE4D32F}" type="pres">
      <dgm:prSet presAssocID="{63D5D47F-548A-4844-A437-59E2C7EC68F7}" presName="parentLeftMargin" presStyleLbl="node1" presStyleIdx="0" presStyleCnt="4"/>
      <dgm:spPr/>
    </dgm:pt>
    <dgm:pt modelId="{F212928C-FF58-48AC-93A3-90B0E827FC69}" type="pres">
      <dgm:prSet presAssocID="{63D5D47F-548A-4844-A437-59E2C7EC68F7}" presName="parentText" presStyleLbl="node1" presStyleIdx="1" presStyleCnt="4">
        <dgm:presLayoutVars>
          <dgm:chMax val="0"/>
          <dgm:bulletEnabled val="1"/>
        </dgm:presLayoutVars>
      </dgm:prSet>
      <dgm:spPr/>
    </dgm:pt>
    <dgm:pt modelId="{BFA26ACC-18CD-4CAE-A493-BE050C5394D7}" type="pres">
      <dgm:prSet presAssocID="{63D5D47F-548A-4844-A437-59E2C7EC68F7}" presName="negativeSpace" presStyleCnt="0"/>
      <dgm:spPr/>
    </dgm:pt>
    <dgm:pt modelId="{34195F97-1FD0-414B-8BA9-8143085C9A16}" type="pres">
      <dgm:prSet presAssocID="{63D5D47F-548A-4844-A437-59E2C7EC68F7}" presName="childText" presStyleLbl="conFgAcc1" presStyleIdx="1" presStyleCnt="4">
        <dgm:presLayoutVars>
          <dgm:bulletEnabled val="1"/>
        </dgm:presLayoutVars>
      </dgm:prSet>
      <dgm:spPr/>
    </dgm:pt>
    <dgm:pt modelId="{6448BAA7-6509-46B9-B2D3-642D8FF6D5C3}" type="pres">
      <dgm:prSet presAssocID="{FCCC47E9-B2B3-48F6-8735-1E11D984D34B}" presName="spaceBetweenRectangles" presStyleCnt="0"/>
      <dgm:spPr/>
    </dgm:pt>
    <dgm:pt modelId="{B939B3CC-8608-4490-BD06-85325E017A3A}" type="pres">
      <dgm:prSet presAssocID="{75EABEB1-3E3B-4120-88CF-C29EF0A7E1A5}" presName="parentLin" presStyleCnt="0"/>
      <dgm:spPr/>
    </dgm:pt>
    <dgm:pt modelId="{8B277BD2-415B-47D2-9189-2465BD7F07B6}" type="pres">
      <dgm:prSet presAssocID="{75EABEB1-3E3B-4120-88CF-C29EF0A7E1A5}" presName="parentLeftMargin" presStyleLbl="node1" presStyleIdx="1" presStyleCnt="4"/>
      <dgm:spPr/>
    </dgm:pt>
    <dgm:pt modelId="{1D24A8D7-13BB-4FA4-A127-77A4B506EC5F}" type="pres">
      <dgm:prSet presAssocID="{75EABEB1-3E3B-4120-88CF-C29EF0A7E1A5}" presName="parentText" presStyleLbl="node1" presStyleIdx="2" presStyleCnt="4">
        <dgm:presLayoutVars>
          <dgm:chMax val="0"/>
          <dgm:bulletEnabled val="1"/>
        </dgm:presLayoutVars>
      </dgm:prSet>
      <dgm:spPr/>
    </dgm:pt>
    <dgm:pt modelId="{0B0D9075-8812-43CE-85FC-9C8DC0FEC09B}" type="pres">
      <dgm:prSet presAssocID="{75EABEB1-3E3B-4120-88CF-C29EF0A7E1A5}" presName="negativeSpace" presStyleCnt="0"/>
      <dgm:spPr/>
    </dgm:pt>
    <dgm:pt modelId="{5B2B43C2-105A-47DD-AC08-F765C6BB1996}" type="pres">
      <dgm:prSet presAssocID="{75EABEB1-3E3B-4120-88CF-C29EF0A7E1A5}" presName="childText" presStyleLbl="conFgAcc1" presStyleIdx="2" presStyleCnt="4">
        <dgm:presLayoutVars>
          <dgm:bulletEnabled val="1"/>
        </dgm:presLayoutVars>
      </dgm:prSet>
      <dgm:spPr/>
    </dgm:pt>
    <dgm:pt modelId="{649BD196-5355-49A5-8C0E-0ADB609FFA47}" type="pres">
      <dgm:prSet presAssocID="{69F7A67D-178D-406C-B249-96C30925560F}" presName="spaceBetweenRectangles" presStyleCnt="0"/>
      <dgm:spPr/>
    </dgm:pt>
    <dgm:pt modelId="{78759772-6299-4A0E-BAD7-39414C959B6F}" type="pres">
      <dgm:prSet presAssocID="{AC005F46-08F2-4C17-B453-E19CB5128C5C}" presName="parentLin" presStyleCnt="0"/>
      <dgm:spPr/>
    </dgm:pt>
    <dgm:pt modelId="{89247FD6-6387-4EB2-BCB8-C3556F6B9DD0}" type="pres">
      <dgm:prSet presAssocID="{AC005F46-08F2-4C17-B453-E19CB5128C5C}" presName="parentLeftMargin" presStyleLbl="node1" presStyleIdx="2" presStyleCnt="4"/>
      <dgm:spPr/>
    </dgm:pt>
    <dgm:pt modelId="{0904FDF4-5D10-421E-BC0D-E571D8CC6664}" type="pres">
      <dgm:prSet presAssocID="{AC005F46-08F2-4C17-B453-E19CB5128C5C}" presName="parentText" presStyleLbl="node1" presStyleIdx="3" presStyleCnt="4">
        <dgm:presLayoutVars>
          <dgm:chMax val="0"/>
          <dgm:bulletEnabled val="1"/>
        </dgm:presLayoutVars>
      </dgm:prSet>
      <dgm:spPr/>
    </dgm:pt>
    <dgm:pt modelId="{1DAB5EA5-188E-4FB7-9EDB-82534EC389F3}" type="pres">
      <dgm:prSet presAssocID="{AC005F46-08F2-4C17-B453-E19CB5128C5C}" presName="negativeSpace" presStyleCnt="0"/>
      <dgm:spPr/>
    </dgm:pt>
    <dgm:pt modelId="{6DF0369E-AE7D-4471-8422-E28DB417C73B}" type="pres">
      <dgm:prSet presAssocID="{AC005F46-08F2-4C17-B453-E19CB5128C5C}" presName="childText" presStyleLbl="conFgAcc1" presStyleIdx="3" presStyleCnt="4">
        <dgm:presLayoutVars>
          <dgm:bulletEnabled val="1"/>
        </dgm:presLayoutVars>
      </dgm:prSet>
      <dgm:spPr/>
    </dgm:pt>
  </dgm:ptLst>
  <dgm:cxnLst>
    <dgm:cxn modelId="{29718A0B-9729-4465-BC3B-09BC74980326}" type="presOf" srcId="{75EABEB1-3E3B-4120-88CF-C29EF0A7E1A5}" destId="{8B277BD2-415B-47D2-9189-2465BD7F07B6}" srcOrd="0" destOrd="0" presId="urn:microsoft.com/office/officeart/2005/8/layout/list1"/>
    <dgm:cxn modelId="{08ED8817-E8A8-469A-B965-B56FE3B96E80}" type="presOf" srcId="{AC005F46-08F2-4C17-B453-E19CB5128C5C}" destId="{89247FD6-6387-4EB2-BCB8-C3556F6B9DD0}" srcOrd="0" destOrd="0" presId="urn:microsoft.com/office/officeart/2005/8/layout/list1"/>
    <dgm:cxn modelId="{D71C4029-731A-4021-A2FC-5C835C576BB2}" type="presOf" srcId="{63D5D47F-548A-4844-A437-59E2C7EC68F7}" destId="{F212928C-FF58-48AC-93A3-90B0E827FC69}" srcOrd="1" destOrd="0" presId="urn:microsoft.com/office/officeart/2005/8/layout/list1"/>
    <dgm:cxn modelId="{B3554830-171B-4A8B-BFCD-62EA69F63480}" srcId="{B4A0D8EB-4748-467D-9318-138D46C05EB7}" destId="{75EABEB1-3E3B-4120-88CF-C29EF0A7E1A5}" srcOrd="2" destOrd="0" parTransId="{715B73B5-9E0F-4C01-946A-312698DADD3A}" sibTransId="{69F7A67D-178D-406C-B249-96C30925560F}"/>
    <dgm:cxn modelId="{7C9EFD4F-626F-4C18-B185-CEC25C33FA6A}" type="presOf" srcId="{16FC6708-58FE-4CD4-87B8-6190964BB871}" destId="{573947E7-D0FB-4C82-A8DD-2CB133CF717F}" srcOrd="0" destOrd="0" presId="urn:microsoft.com/office/officeart/2005/8/layout/list1"/>
    <dgm:cxn modelId="{9D1D7A52-6901-48DC-BAAA-A44DA52EC0C4}" type="presOf" srcId="{AC005F46-08F2-4C17-B453-E19CB5128C5C}" destId="{0904FDF4-5D10-421E-BC0D-E571D8CC6664}" srcOrd="1" destOrd="0" presId="urn:microsoft.com/office/officeart/2005/8/layout/list1"/>
    <dgm:cxn modelId="{BF292477-F0D8-4B67-B7BD-4A47D50AEDC1}" srcId="{B4A0D8EB-4748-467D-9318-138D46C05EB7}" destId="{AC005F46-08F2-4C17-B453-E19CB5128C5C}" srcOrd="3" destOrd="0" parTransId="{1C803393-44F8-4A66-80CA-5F44C4868E29}" sibTransId="{1AA7F03B-B005-42DE-83C0-E57D7EE349E7}"/>
    <dgm:cxn modelId="{F3286779-7DED-4131-8E75-63C8B9C23348}" type="presOf" srcId="{63D5D47F-548A-4844-A437-59E2C7EC68F7}" destId="{D7916E65-AF71-43A6-AB8A-00698BE4D32F}" srcOrd="0" destOrd="0" presId="urn:microsoft.com/office/officeart/2005/8/layout/list1"/>
    <dgm:cxn modelId="{72616B7F-8A5B-42AD-B806-F3EB543F97EB}" type="presOf" srcId="{75EABEB1-3E3B-4120-88CF-C29EF0A7E1A5}" destId="{1D24A8D7-13BB-4FA4-A127-77A4B506EC5F}" srcOrd="1" destOrd="0" presId="urn:microsoft.com/office/officeart/2005/8/layout/list1"/>
    <dgm:cxn modelId="{BEAC7584-8EFF-4D91-AC8D-461DA6631A45}" srcId="{B4A0D8EB-4748-467D-9318-138D46C05EB7}" destId="{16FC6708-58FE-4CD4-87B8-6190964BB871}" srcOrd="0" destOrd="0" parTransId="{5C1864BE-042D-4914-A320-7A2ED0679365}" sibTransId="{BAB39517-D04E-4676-A3D8-89F0A06D9B00}"/>
    <dgm:cxn modelId="{0C7926A0-5276-47E7-86CB-4F4E1168FD32}" type="presOf" srcId="{B4A0D8EB-4748-467D-9318-138D46C05EB7}" destId="{8F859EE2-5FDD-4398-A5F0-9D5A04E93381}" srcOrd="0" destOrd="0" presId="urn:microsoft.com/office/officeart/2005/8/layout/list1"/>
    <dgm:cxn modelId="{FC37CDB7-2D84-451F-9BD5-C93E0502FFB8}" type="presOf" srcId="{16FC6708-58FE-4CD4-87B8-6190964BB871}" destId="{CA3CC820-20B7-4CF6-BA0A-6BB667CC3C55}" srcOrd="1" destOrd="0" presId="urn:microsoft.com/office/officeart/2005/8/layout/list1"/>
    <dgm:cxn modelId="{11DCF5F0-1A0C-4DE0-820E-03DE6330CF17}" srcId="{B4A0D8EB-4748-467D-9318-138D46C05EB7}" destId="{63D5D47F-548A-4844-A437-59E2C7EC68F7}" srcOrd="1" destOrd="0" parTransId="{AEB0B087-50A6-49F9-8E08-F419867AAB52}" sibTransId="{FCCC47E9-B2B3-48F6-8735-1E11D984D34B}"/>
    <dgm:cxn modelId="{649F82E4-0664-4A26-BD89-8E14CFFD9411}" type="presParOf" srcId="{8F859EE2-5FDD-4398-A5F0-9D5A04E93381}" destId="{5F476F65-1A6C-4BB4-B557-F0C3C10E23EE}" srcOrd="0" destOrd="0" presId="urn:microsoft.com/office/officeart/2005/8/layout/list1"/>
    <dgm:cxn modelId="{8FD47917-0560-48A5-92B9-5A9F9CE484B2}" type="presParOf" srcId="{5F476F65-1A6C-4BB4-B557-F0C3C10E23EE}" destId="{573947E7-D0FB-4C82-A8DD-2CB133CF717F}" srcOrd="0" destOrd="0" presId="urn:microsoft.com/office/officeart/2005/8/layout/list1"/>
    <dgm:cxn modelId="{30D6979B-872D-4DEB-9D2B-2267E64EA9F8}" type="presParOf" srcId="{5F476F65-1A6C-4BB4-B557-F0C3C10E23EE}" destId="{CA3CC820-20B7-4CF6-BA0A-6BB667CC3C55}" srcOrd="1" destOrd="0" presId="urn:microsoft.com/office/officeart/2005/8/layout/list1"/>
    <dgm:cxn modelId="{ACDD2B38-5459-482E-B338-532981F22B1D}" type="presParOf" srcId="{8F859EE2-5FDD-4398-A5F0-9D5A04E93381}" destId="{4932BA16-AF0E-4484-9667-6EB540E94C7B}" srcOrd="1" destOrd="0" presId="urn:microsoft.com/office/officeart/2005/8/layout/list1"/>
    <dgm:cxn modelId="{6FA3C1B7-2E0F-4409-863D-29305685E3BE}" type="presParOf" srcId="{8F859EE2-5FDD-4398-A5F0-9D5A04E93381}" destId="{C813A4AA-65CF-486A-AA44-D584CB6C672D}" srcOrd="2" destOrd="0" presId="urn:microsoft.com/office/officeart/2005/8/layout/list1"/>
    <dgm:cxn modelId="{131621C5-E6D8-463D-8884-6705D14F1365}" type="presParOf" srcId="{8F859EE2-5FDD-4398-A5F0-9D5A04E93381}" destId="{DE53E7CD-A920-44B4-A74C-91DD7191410D}" srcOrd="3" destOrd="0" presId="urn:microsoft.com/office/officeart/2005/8/layout/list1"/>
    <dgm:cxn modelId="{48120177-60DB-4F37-8396-5ECAD4DC2C4E}" type="presParOf" srcId="{8F859EE2-5FDD-4398-A5F0-9D5A04E93381}" destId="{8E458825-8443-4922-B7F3-FC7DE985D439}" srcOrd="4" destOrd="0" presId="urn:microsoft.com/office/officeart/2005/8/layout/list1"/>
    <dgm:cxn modelId="{842CB08A-9082-447D-A12B-3AAFD1191084}" type="presParOf" srcId="{8E458825-8443-4922-B7F3-FC7DE985D439}" destId="{D7916E65-AF71-43A6-AB8A-00698BE4D32F}" srcOrd="0" destOrd="0" presId="urn:microsoft.com/office/officeart/2005/8/layout/list1"/>
    <dgm:cxn modelId="{E4C30387-2E0B-4441-B8B6-581FAC8BFAF4}" type="presParOf" srcId="{8E458825-8443-4922-B7F3-FC7DE985D439}" destId="{F212928C-FF58-48AC-93A3-90B0E827FC69}" srcOrd="1" destOrd="0" presId="urn:microsoft.com/office/officeart/2005/8/layout/list1"/>
    <dgm:cxn modelId="{ACE4FAE1-8243-44BD-9BE9-C029F51F9D90}" type="presParOf" srcId="{8F859EE2-5FDD-4398-A5F0-9D5A04E93381}" destId="{BFA26ACC-18CD-4CAE-A493-BE050C5394D7}" srcOrd="5" destOrd="0" presId="urn:microsoft.com/office/officeart/2005/8/layout/list1"/>
    <dgm:cxn modelId="{D70FF278-912F-4635-8C95-7C4C62EFB826}" type="presParOf" srcId="{8F859EE2-5FDD-4398-A5F0-9D5A04E93381}" destId="{34195F97-1FD0-414B-8BA9-8143085C9A16}" srcOrd="6" destOrd="0" presId="urn:microsoft.com/office/officeart/2005/8/layout/list1"/>
    <dgm:cxn modelId="{0A12AC0A-33AB-4E25-A7ED-9C7B6CCC40D4}" type="presParOf" srcId="{8F859EE2-5FDD-4398-A5F0-9D5A04E93381}" destId="{6448BAA7-6509-46B9-B2D3-642D8FF6D5C3}" srcOrd="7" destOrd="0" presId="urn:microsoft.com/office/officeart/2005/8/layout/list1"/>
    <dgm:cxn modelId="{90E61E9E-BE3E-4BAD-877C-49E1A72DD9D3}" type="presParOf" srcId="{8F859EE2-5FDD-4398-A5F0-9D5A04E93381}" destId="{B939B3CC-8608-4490-BD06-85325E017A3A}" srcOrd="8" destOrd="0" presId="urn:microsoft.com/office/officeart/2005/8/layout/list1"/>
    <dgm:cxn modelId="{6C3D1067-1082-4E05-B348-D54E0BBE39D4}" type="presParOf" srcId="{B939B3CC-8608-4490-BD06-85325E017A3A}" destId="{8B277BD2-415B-47D2-9189-2465BD7F07B6}" srcOrd="0" destOrd="0" presId="urn:microsoft.com/office/officeart/2005/8/layout/list1"/>
    <dgm:cxn modelId="{65263C43-0C41-4EDD-832B-A26872B099F6}" type="presParOf" srcId="{B939B3CC-8608-4490-BD06-85325E017A3A}" destId="{1D24A8D7-13BB-4FA4-A127-77A4B506EC5F}" srcOrd="1" destOrd="0" presId="urn:microsoft.com/office/officeart/2005/8/layout/list1"/>
    <dgm:cxn modelId="{3C7A87BF-0E0A-4E90-AB7E-AC45A7A719BD}" type="presParOf" srcId="{8F859EE2-5FDD-4398-A5F0-9D5A04E93381}" destId="{0B0D9075-8812-43CE-85FC-9C8DC0FEC09B}" srcOrd="9" destOrd="0" presId="urn:microsoft.com/office/officeart/2005/8/layout/list1"/>
    <dgm:cxn modelId="{1A18B3C9-2D55-49ED-BE42-AD8D9F4B1885}" type="presParOf" srcId="{8F859EE2-5FDD-4398-A5F0-9D5A04E93381}" destId="{5B2B43C2-105A-47DD-AC08-F765C6BB1996}" srcOrd="10" destOrd="0" presId="urn:microsoft.com/office/officeart/2005/8/layout/list1"/>
    <dgm:cxn modelId="{3B2BAA22-7660-4F4D-8B4E-C6ECCF33637E}" type="presParOf" srcId="{8F859EE2-5FDD-4398-A5F0-9D5A04E93381}" destId="{649BD196-5355-49A5-8C0E-0ADB609FFA47}" srcOrd="11" destOrd="0" presId="urn:microsoft.com/office/officeart/2005/8/layout/list1"/>
    <dgm:cxn modelId="{C0E522DE-B98D-4006-87E5-D8DFA74FD617}" type="presParOf" srcId="{8F859EE2-5FDD-4398-A5F0-9D5A04E93381}" destId="{78759772-6299-4A0E-BAD7-39414C959B6F}" srcOrd="12" destOrd="0" presId="urn:microsoft.com/office/officeart/2005/8/layout/list1"/>
    <dgm:cxn modelId="{36DAEF52-39F6-4D71-A184-EC7C3163F608}" type="presParOf" srcId="{78759772-6299-4A0E-BAD7-39414C959B6F}" destId="{89247FD6-6387-4EB2-BCB8-C3556F6B9DD0}" srcOrd="0" destOrd="0" presId="urn:microsoft.com/office/officeart/2005/8/layout/list1"/>
    <dgm:cxn modelId="{1B775E33-E503-4870-9F68-178B3730B056}" type="presParOf" srcId="{78759772-6299-4A0E-BAD7-39414C959B6F}" destId="{0904FDF4-5D10-421E-BC0D-E571D8CC6664}" srcOrd="1" destOrd="0" presId="urn:microsoft.com/office/officeart/2005/8/layout/list1"/>
    <dgm:cxn modelId="{19DCED7B-366D-4FAF-AE91-CF45E24FD728}" type="presParOf" srcId="{8F859EE2-5FDD-4398-A5F0-9D5A04E93381}" destId="{1DAB5EA5-188E-4FB7-9EDB-82534EC389F3}" srcOrd="13" destOrd="0" presId="urn:microsoft.com/office/officeart/2005/8/layout/list1"/>
    <dgm:cxn modelId="{F26B6873-E880-41EB-91CD-42DF270B53AE}" type="presParOf" srcId="{8F859EE2-5FDD-4398-A5F0-9D5A04E93381}" destId="{6DF0369E-AE7D-4471-8422-E28DB417C73B}"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6BBA38D-3FA5-43C0-B9A7-347EEE1FEA5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A666DCD-65D9-40B8-94D0-73BA3A624FFD}">
      <dgm:prSet/>
      <dgm:spPr/>
      <dgm:t>
        <a:bodyPr/>
        <a:lstStyle/>
        <a:p>
          <a:r>
            <a:rPr lang="el-GR" dirty="0"/>
            <a:t>α) συμβάλλει στη βελτίωση της παραγωγής ή της διανομής των προϊόντων ή στην προώθηση της τεχνικής ή οικονομικής προόδου</a:t>
          </a:r>
          <a:endParaRPr lang="en-US" dirty="0"/>
        </a:p>
      </dgm:t>
    </dgm:pt>
    <dgm:pt modelId="{56C4EEA1-736D-4D76-9DEC-D6455EF03C1B}" type="parTrans" cxnId="{59337A02-C910-4122-A9B5-2B0ACFA810A3}">
      <dgm:prSet/>
      <dgm:spPr/>
      <dgm:t>
        <a:bodyPr/>
        <a:lstStyle/>
        <a:p>
          <a:endParaRPr lang="en-US"/>
        </a:p>
      </dgm:t>
    </dgm:pt>
    <dgm:pt modelId="{A6717B00-9BD8-4266-806F-D2DC43E3D53E}" type="sibTrans" cxnId="{59337A02-C910-4122-A9B5-2B0ACFA810A3}">
      <dgm:prSet/>
      <dgm:spPr/>
      <dgm:t>
        <a:bodyPr/>
        <a:lstStyle/>
        <a:p>
          <a:endParaRPr lang="en-US"/>
        </a:p>
      </dgm:t>
    </dgm:pt>
    <dgm:pt modelId="{D740D7D6-63CE-4BD6-878B-C658F14CEDB3}">
      <dgm:prSet/>
      <dgm:spPr/>
      <dgm:t>
        <a:bodyPr/>
        <a:lstStyle/>
        <a:p>
          <a:r>
            <a:rPr lang="el-GR" dirty="0"/>
            <a:t>β) εξασφαλίζει συγχρόνως στους καταναλωτές δίκαιο τμήμα από το όφελος που προκύπτει</a:t>
          </a:r>
          <a:endParaRPr lang="en-US" dirty="0"/>
        </a:p>
      </dgm:t>
    </dgm:pt>
    <dgm:pt modelId="{54ED127F-85EE-40D9-89E1-76BB043325C1}" type="parTrans" cxnId="{2634BF84-5C6B-4BA9-8BE9-BD3272933D89}">
      <dgm:prSet/>
      <dgm:spPr/>
      <dgm:t>
        <a:bodyPr/>
        <a:lstStyle/>
        <a:p>
          <a:endParaRPr lang="en-US"/>
        </a:p>
      </dgm:t>
    </dgm:pt>
    <dgm:pt modelId="{CB9000A5-9CC1-4DDC-A06A-E83A210C24CE}" type="sibTrans" cxnId="{2634BF84-5C6B-4BA9-8BE9-BD3272933D89}">
      <dgm:prSet/>
      <dgm:spPr/>
      <dgm:t>
        <a:bodyPr/>
        <a:lstStyle/>
        <a:p>
          <a:endParaRPr lang="en-US"/>
        </a:p>
      </dgm:t>
    </dgm:pt>
    <dgm:pt modelId="{85686375-94C7-4410-A1F2-30F10EEF1810}">
      <dgm:prSet/>
      <dgm:spPr/>
      <dgm:t>
        <a:bodyPr/>
        <a:lstStyle/>
        <a:p>
          <a:r>
            <a:rPr lang="el-GR" dirty="0"/>
            <a:t>γ) δεν επιβάλλει στις ενδιαφερόμενες επιχειρήσεις περιορισμούς μη απαραίτητους για την επίτευξη των στόχων αυτών</a:t>
          </a:r>
          <a:endParaRPr lang="en-US" dirty="0"/>
        </a:p>
      </dgm:t>
    </dgm:pt>
    <dgm:pt modelId="{C6C428C0-DCC0-440A-9ABF-08111746C488}" type="parTrans" cxnId="{DD51E174-32BC-4CDF-9663-F92EA49397D4}">
      <dgm:prSet/>
      <dgm:spPr/>
      <dgm:t>
        <a:bodyPr/>
        <a:lstStyle/>
        <a:p>
          <a:endParaRPr lang="en-US"/>
        </a:p>
      </dgm:t>
    </dgm:pt>
    <dgm:pt modelId="{F237DBBD-CA14-4DF8-8711-4D2E79379E84}" type="sibTrans" cxnId="{DD51E174-32BC-4CDF-9663-F92EA49397D4}">
      <dgm:prSet/>
      <dgm:spPr/>
      <dgm:t>
        <a:bodyPr/>
        <a:lstStyle/>
        <a:p>
          <a:endParaRPr lang="en-US"/>
        </a:p>
      </dgm:t>
    </dgm:pt>
    <dgm:pt modelId="{55BBED79-ED78-4236-BF9A-EE794CCAC1D6}">
      <dgm:prSet/>
      <dgm:spPr/>
      <dgm:t>
        <a:bodyPr/>
        <a:lstStyle/>
        <a:p>
          <a:r>
            <a:rPr lang="el-GR" dirty="0"/>
            <a:t>δ) δεν παρέχει στις επιχειρήσεις αυτές τη δυνατότητα κατάργησης του ανταγωνισμού σε σημαντικό τμήμα της σχετικής αγοράς του προϊόντος</a:t>
          </a:r>
          <a:endParaRPr lang="en-US" dirty="0"/>
        </a:p>
      </dgm:t>
    </dgm:pt>
    <dgm:pt modelId="{21F2AA57-3494-4886-A33A-11F19337E7B6}" type="parTrans" cxnId="{1EF434DB-52CF-4339-97BA-11A445392EC6}">
      <dgm:prSet/>
      <dgm:spPr/>
      <dgm:t>
        <a:bodyPr/>
        <a:lstStyle/>
        <a:p>
          <a:endParaRPr lang="en-US"/>
        </a:p>
      </dgm:t>
    </dgm:pt>
    <dgm:pt modelId="{00EA0940-98CE-4563-9B43-D6BAF76DD49B}" type="sibTrans" cxnId="{1EF434DB-52CF-4339-97BA-11A445392EC6}">
      <dgm:prSet/>
      <dgm:spPr/>
      <dgm:t>
        <a:bodyPr/>
        <a:lstStyle/>
        <a:p>
          <a:endParaRPr lang="en-US"/>
        </a:p>
      </dgm:t>
    </dgm:pt>
    <dgm:pt modelId="{E3A896B9-02F8-44C0-8544-9A6C3D885867}" type="pres">
      <dgm:prSet presAssocID="{16BBA38D-3FA5-43C0-B9A7-347EEE1FEA5F}" presName="linear" presStyleCnt="0">
        <dgm:presLayoutVars>
          <dgm:animLvl val="lvl"/>
          <dgm:resizeHandles val="exact"/>
        </dgm:presLayoutVars>
      </dgm:prSet>
      <dgm:spPr/>
    </dgm:pt>
    <dgm:pt modelId="{901EF1BA-86BB-4789-BB7F-5CA96AB46A5D}" type="pres">
      <dgm:prSet presAssocID="{5A666DCD-65D9-40B8-94D0-73BA3A624FFD}" presName="parentText" presStyleLbl="node1" presStyleIdx="0" presStyleCnt="4">
        <dgm:presLayoutVars>
          <dgm:chMax val="0"/>
          <dgm:bulletEnabled val="1"/>
        </dgm:presLayoutVars>
      </dgm:prSet>
      <dgm:spPr/>
    </dgm:pt>
    <dgm:pt modelId="{30AFC019-058D-408C-96FB-21006D86FAC1}" type="pres">
      <dgm:prSet presAssocID="{A6717B00-9BD8-4266-806F-D2DC43E3D53E}" presName="spacer" presStyleCnt="0"/>
      <dgm:spPr/>
    </dgm:pt>
    <dgm:pt modelId="{675D71FF-85B6-4754-8206-53ECED94B238}" type="pres">
      <dgm:prSet presAssocID="{D740D7D6-63CE-4BD6-878B-C658F14CEDB3}" presName="parentText" presStyleLbl="node1" presStyleIdx="1" presStyleCnt="4">
        <dgm:presLayoutVars>
          <dgm:chMax val="0"/>
          <dgm:bulletEnabled val="1"/>
        </dgm:presLayoutVars>
      </dgm:prSet>
      <dgm:spPr/>
    </dgm:pt>
    <dgm:pt modelId="{C8252D25-A792-4E40-BCE3-D2C39A4BD150}" type="pres">
      <dgm:prSet presAssocID="{CB9000A5-9CC1-4DDC-A06A-E83A210C24CE}" presName="spacer" presStyleCnt="0"/>
      <dgm:spPr/>
    </dgm:pt>
    <dgm:pt modelId="{3D9977CD-3A45-4A9E-BD42-1A32B9CE9C97}" type="pres">
      <dgm:prSet presAssocID="{85686375-94C7-4410-A1F2-30F10EEF1810}" presName="parentText" presStyleLbl="node1" presStyleIdx="2" presStyleCnt="4">
        <dgm:presLayoutVars>
          <dgm:chMax val="0"/>
          <dgm:bulletEnabled val="1"/>
        </dgm:presLayoutVars>
      </dgm:prSet>
      <dgm:spPr/>
    </dgm:pt>
    <dgm:pt modelId="{43A97852-3346-4FB3-AFD0-7B71CEE878DE}" type="pres">
      <dgm:prSet presAssocID="{F237DBBD-CA14-4DF8-8711-4D2E79379E84}" presName="spacer" presStyleCnt="0"/>
      <dgm:spPr/>
    </dgm:pt>
    <dgm:pt modelId="{C2653571-E0E2-472F-AC61-6130873907C9}" type="pres">
      <dgm:prSet presAssocID="{55BBED79-ED78-4236-BF9A-EE794CCAC1D6}" presName="parentText" presStyleLbl="node1" presStyleIdx="3" presStyleCnt="4">
        <dgm:presLayoutVars>
          <dgm:chMax val="0"/>
          <dgm:bulletEnabled val="1"/>
        </dgm:presLayoutVars>
      </dgm:prSet>
      <dgm:spPr/>
    </dgm:pt>
  </dgm:ptLst>
  <dgm:cxnLst>
    <dgm:cxn modelId="{59337A02-C910-4122-A9B5-2B0ACFA810A3}" srcId="{16BBA38D-3FA5-43C0-B9A7-347EEE1FEA5F}" destId="{5A666DCD-65D9-40B8-94D0-73BA3A624FFD}" srcOrd="0" destOrd="0" parTransId="{56C4EEA1-736D-4D76-9DEC-D6455EF03C1B}" sibTransId="{A6717B00-9BD8-4266-806F-D2DC43E3D53E}"/>
    <dgm:cxn modelId="{14180309-4807-4B99-AB74-7583B668856F}" type="presOf" srcId="{16BBA38D-3FA5-43C0-B9A7-347EEE1FEA5F}" destId="{E3A896B9-02F8-44C0-8544-9A6C3D885867}" srcOrd="0" destOrd="0" presId="urn:microsoft.com/office/officeart/2005/8/layout/vList2"/>
    <dgm:cxn modelId="{3AC19921-F6F3-4F54-AD17-AABC2BC4EF66}" type="presOf" srcId="{5A666DCD-65D9-40B8-94D0-73BA3A624FFD}" destId="{901EF1BA-86BB-4789-BB7F-5CA96AB46A5D}" srcOrd="0" destOrd="0" presId="urn:microsoft.com/office/officeart/2005/8/layout/vList2"/>
    <dgm:cxn modelId="{6C509F3F-8810-4269-8589-627B3FEA7A3C}" type="presOf" srcId="{85686375-94C7-4410-A1F2-30F10EEF1810}" destId="{3D9977CD-3A45-4A9E-BD42-1A32B9CE9C97}" srcOrd="0" destOrd="0" presId="urn:microsoft.com/office/officeart/2005/8/layout/vList2"/>
    <dgm:cxn modelId="{8121EA4E-E2C1-4E0E-92BD-1B39D176688F}" type="presOf" srcId="{D740D7D6-63CE-4BD6-878B-C658F14CEDB3}" destId="{675D71FF-85B6-4754-8206-53ECED94B238}" srcOrd="0" destOrd="0" presId="urn:microsoft.com/office/officeart/2005/8/layout/vList2"/>
    <dgm:cxn modelId="{DD51E174-32BC-4CDF-9663-F92EA49397D4}" srcId="{16BBA38D-3FA5-43C0-B9A7-347EEE1FEA5F}" destId="{85686375-94C7-4410-A1F2-30F10EEF1810}" srcOrd="2" destOrd="0" parTransId="{C6C428C0-DCC0-440A-9ABF-08111746C488}" sibTransId="{F237DBBD-CA14-4DF8-8711-4D2E79379E84}"/>
    <dgm:cxn modelId="{2634BF84-5C6B-4BA9-8BE9-BD3272933D89}" srcId="{16BBA38D-3FA5-43C0-B9A7-347EEE1FEA5F}" destId="{D740D7D6-63CE-4BD6-878B-C658F14CEDB3}" srcOrd="1" destOrd="0" parTransId="{54ED127F-85EE-40D9-89E1-76BB043325C1}" sibTransId="{CB9000A5-9CC1-4DDC-A06A-E83A210C24CE}"/>
    <dgm:cxn modelId="{0C824EB1-FDDE-470F-A299-64A29605102E}" type="presOf" srcId="{55BBED79-ED78-4236-BF9A-EE794CCAC1D6}" destId="{C2653571-E0E2-472F-AC61-6130873907C9}" srcOrd="0" destOrd="0" presId="urn:microsoft.com/office/officeart/2005/8/layout/vList2"/>
    <dgm:cxn modelId="{1EF434DB-52CF-4339-97BA-11A445392EC6}" srcId="{16BBA38D-3FA5-43C0-B9A7-347EEE1FEA5F}" destId="{55BBED79-ED78-4236-BF9A-EE794CCAC1D6}" srcOrd="3" destOrd="0" parTransId="{21F2AA57-3494-4886-A33A-11F19337E7B6}" sibTransId="{00EA0940-98CE-4563-9B43-D6BAF76DD49B}"/>
    <dgm:cxn modelId="{A3E742C9-7244-4D7C-8E5E-DEC6C545ECB2}" type="presParOf" srcId="{E3A896B9-02F8-44C0-8544-9A6C3D885867}" destId="{901EF1BA-86BB-4789-BB7F-5CA96AB46A5D}" srcOrd="0" destOrd="0" presId="urn:microsoft.com/office/officeart/2005/8/layout/vList2"/>
    <dgm:cxn modelId="{95ED09FD-E30C-4DE2-A4BA-26552D206234}" type="presParOf" srcId="{E3A896B9-02F8-44C0-8544-9A6C3D885867}" destId="{30AFC019-058D-408C-96FB-21006D86FAC1}" srcOrd="1" destOrd="0" presId="urn:microsoft.com/office/officeart/2005/8/layout/vList2"/>
    <dgm:cxn modelId="{E49E4D95-B832-4B3B-9E06-640B95EE9674}" type="presParOf" srcId="{E3A896B9-02F8-44C0-8544-9A6C3D885867}" destId="{675D71FF-85B6-4754-8206-53ECED94B238}" srcOrd="2" destOrd="0" presId="urn:microsoft.com/office/officeart/2005/8/layout/vList2"/>
    <dgm:cxn modelId="{70BE75FF-AAD7-4ECF-9EFD-51617ECD1F26}" type="presParOf" srcId="{E3A896B9-02F8-44C0-8544-9A6C3D885867}" destId="{C8252D25-A792-4E40-BCE3-D2C39A4BD150}" srcOrd="3" destOrd="0" presId="urn:microsoft.com/office/officeart/2005/8/layout/vList2"/>
    <dgm:cxn modelId="{2E4D1164-DEA5-4849-B4BF-02DDAACEBF84}" type="presParOf" srcId="{E3A896B9-02F8-44C0-8544-9A6C3D885867}" destId="{3D9977CD-3A45-4A9E-BD42-1A32B9CE9C97}" srcOrd="4" destOrd="0" presId="urn:microsoft.com/office/officeart/2005/8/layout/vList2"/>
    <dgm:cxn modelId="{BAF2BCFF-FEEB-42FF-9A5F-FA6AECEC1B83}" type="presParOf" srcId="{E3A896B9-02F8-44C0-8544-9A6C3D885867}" destId="{43A97852-3346-4FB3-AFD0-7B71CEE878DE}" srcOrd="5" destOrd="0" presId="urn:microsoft.com/office/officeart/2005/8/layout/vList2"/>
    <dgm:cxn modelId="{57D1A141-4D17-4258-B8BB-29C5761A05B4}" type="presParOf" srcId="{E3A896B9-02F8-44C0-8544-9A6C3D885867}" destId="{C2653571-E0E2-472F-AC61-6130873907C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6BED9A-4FB5-448A-9E08-E0005FC9AEFF}"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68923C78-EDD1-42D1-B375-6E17685D9FD5}">
      <dgm:prSet custT="1"/>
      <dgm:spPr/>
      <dgm:t>
        <a:bodyPr/>
        <a:lstStyle/>
        <a:p>
          <a:r>
            <a:rPr lang="el-GR" sz="1800" b="1" i="0" baseline="0" dirty="0"/>
            <a:t>Απαγορευτικός κανόνας</a:t>
          </a:r>
          <a:endParaRPr lang="en-US" sz="1800" dirty="0"/>
        </a:p>
      </dgm:t>
    </dgm:pt>
    <dgm:pt modelId="{2E85B6AA-737B-4161-BF92-15F32EB51C6B}" type="parTrans" cxnId="{837A4582-61C1-4372-A2B9-3B85454534F3}">
      <dgm:prSet/>
      <dgm:spPr/>
      <dgm:t>
        <a:bodyPr/>
        <a:lstStyle/>
        <a:p>
          <a:endParaRPr lang="en-US" sz="2000"/>
        </a:p>
      </dgm:t>
    </dgm:pt>
    <dgm:pt modelId="{E597EFF1-80F3-4DD3-90FB-0A2883B70C60}" type="sibTrans" cxnId="{837A4582-61C1-4372-A2B9-3B85454534F3}">
      <dgm:prSet/>
      <dgm:spPr/>
      <dgm:t>
        <a:bodyPr/>
        <a:lstStyle/>
        <a:p>
          <a:endParaRPr lang="en-US" sz="2000"/>
        </a:p>
      </dgm:t>
    </dgm:pt>
    <dgm:pt modelId="{0BB2D5A4-8649-4E1C-B1FB-BDDB312DFAC9}">
      <dgm:prSet custT="1"/>
      <dgm:spPr/>
      <dgm:t>
        <a:bodyPr/>
        <a:lstStyle/>
        <a:p>
          <a:r>
            <a:rPr lang="el-GR" sz="1600" b="0" i="0" baseline="0" dirty="0"/>
            <a:t>Άρθρο 3(1) του Νόμου 13(Ι)/2008</a:t>
          </a:r>
          <a:endParaRPr lang="en-US" sz="1600" b="0" dirty="0"/>
        </a:p>
      </dgm:t>
    </dgm:pt>
    <dgm:pt modelId="{D3C05FA3-E979-4D20-806D-0AB00A225049}" type="parTrans" cxnId="{CE90119B-1F71-4946-B969-CC03BF3FA6C7}">
      <dgm:prSet/>
      <dgm:spPr/>
      <dgm:t>
        <a:bodyPr/>
        <a:lstStyle/>
        <a:p>
          <a:endParaRPr lang="en-US" sz="2000"/>
        </a:p>
      </dgm:t>
    </dgm:pt>
    <dgm:pt modelId="{F7DC9E79-3708-49D1-A8BC-96C2A322A517}" type="sibTrans" cxnId="{CE90119B-1F71-4946-B969-CC03BF3FA6C7}">
      <dgm:prSet/>
      <dgm:spPr/>
      <dgm:t>
        <a:bodyPr/>
        <a:lstStyle/>
        <a:p>
          <a:endParaRPr lang="en-US" sz="2000"/>
        </a:p>
      </dgm:t>
    </dgm:pt>
    <dgm:pt modelId="{A950C37E-D3D6-4572-AECE-BE886E92ECA5}">
      <dgm:prSet custT="1"/>
      <dgm:spPr/>
      <dgm:t>
        <a:bodyPr/>
        <a:lstStyle/>
        <a:p>
          <a:r>
            <a:rPr lang="el-GR" sz="2000" b="1" i="0" baseline="0" dirty="0"/>
            <a:t>Ακυρότητα</a:t>
          </a:r>
          <a:endParaRPr lang="en-US" sz="2000" dirty="0"/>
        </a:p>
      </dgm:t>
    </dgm:pt>
    <dgm:pt modelId="{341C31DE-4734-46B1-8F4C-77A21D8034E9}" type="parTrans" cxnId="{B12B6665-754E-4A0F-9988-4B6A8616EC53}">
      <dgm:prSet/>
      <dgm:spPr/>
      <dgm:t>
        <a:bodyPr/>
        <a:lstStyle/>
        <a:p>
          <a:endParaRPr lang="en-US" sz="2000"/>
        </a:p>
      </dgm:t>
    </dgm:pt>
    <dgm:pt modelId="{BF41D0A6-BF12-4538-B3ED-B62BA0AFCB71}" type="sibTrans" cxnId="{B12B6665-754E-4A0F-9988-4B6A8616EC53}">
      <dgm:prSet/>
      <dgm:spPr/>
      <dgm:t>
        <a:bodyPr/>
        <a:lstStyle/>
        <a:p>
          <a:endParaRPr lang="en-US" sz="2000"/>
        </a:p>
      </dgm:t>
    </dgm:pt>
    <dgm:pt modelId="{3F27E366-0217-440F-B942-58C1FFC07409}">
      <dgm:prSet custT="1"/>
      <dgm:spPr/>
      <dgm:t>
        <a:bodyPr/>
        <a:lstStyle/>
        <a:p>
          <a:r>
            <a:rPr lang="el-GR" sz="1600" b="0" i="0" baseline="0" dirty="0"/>
            <a:t>Άρθρο 3(2) του Νόμου 13(Ι)/2008 </a:t>
          </a:r>
          <a:endParaRPr lang="en-US" sz="1600" b="0" dirty="0"/>
        </a:p>
      </dgm:t>
    </dgm:pt>
    <dgm:pt modelId="{980B05CF-5FD2-4BEA-93BC-29FAEA423560}" type="parTrans" cxnId="{5B40BC6A-29B6-47E8-BB0D-7D8C6E04B495}">
      <dgm:prSet/>
      <dgm:spPr/>
      <dgm:t>
        <a:bodyPr/>
        <a:lstStyle/>
        <a:p>
          <a:endParaRPr lang="en-US" sz="2000"/>
        </a:p>
      </dgm:t>
    </dgm:pt>
    <dgm:pt modelId="{918B1F4E-AEEB-4A9A-939D-74978A4F8954}" type="sibTrans" cxnId="{5B40BC6A-29B6-47E8-BB0D-7D8C6E04B495}">
      <dgm:prSet/>
      <dgm:spPr/>
      <dgm:t>
        <a:bodyPr/>
        <a:lstStyle/>
        <a:p>
          <a:endParaRPr lang="en-US" sz="2000"/>
        </a:p>
      </dgm:t>
    </dgm:pt>
    <dgm:pt modelId="{D0BF8C4E-8881-4033-A517-CB93562DDB6C}">
      <dgm:prSet custT="1"/>
      <dgm:spPr/>
      <dgm:t>
        <a:bodyPr/>
        <a:lstStyle/>
        <a:p>
          <a:r>
            <a:rPr lang="el-GR" sz="2000" b="1" i="0" baseline="0" dirty="0"/>
            <a:t>Εξαίρεση </a:t>
          </a:r>
          <a:endParaRPr lang="en-US" sz="2000" b="1" dirty="0"/>
        </a:p>
      </dgm:t>
    </dgm:pt>
    <dgm:pt modelId="{31D6EAA9-1F4E-4C9E-AC93-4D6ABDDB5D08}" type="parTrans" cxnId="{228272B6-C901-4FB2-800C-4F68ADE7CB7B}">
      <dgm:prSet/>
      <dgm:spPr/>
      <dgm:t>
        <a:bodyPr/>
        <a:lstStyle/>
        <a:p>
          <a:endParaRPr lang="en-US" sz="2000"/>
        </a:p>
      </dgm:t>
    </dgm:pt>
    <dgm:pt modelId="{11FB0969-95DD-4BAB-9476-85DECCD8B218}" type="sibTrans" cxnId="{228272B6-C901-4FB2-800C-4F68ADE7CB7B}">
      <dgm:prSet/>
      <dgm:spPr/>
      <dgm:t>
        <a:bodyPr/>
        <a:lstStyle/>
        <a:p>
          <a:endParaRPr lang="en-US" sz="2000"/>
        </a:p>
      </dgm:t>
    </dgm:pt>
    <dgm:pt modelId="{DA182C6E-3F1F-4445-80CD-C4652B6F2B36}">
      <dgm:prSet custT="1"/>
      <dgm:spPr/>
      <dgm:t>
        <a:bodyPr/>
        <a:lstStyle/>
        <a:p>
          <a:r>
            <a:rPr lang="el-GR" sz="1600" b="0" i="0" baseline="0" dirty="0"/>
            <a:t>Άρθρο 4 του Νόμου 13(Ι)/2008</a:t>
          </a:r>
          <a:endParaRPr lang="en-US" sz="1600" b="0" dirty="0"/>
        </a:p>
      </dgm:t>
    </dgm:pt>
    <dgm:pt modelId="{1237AECA-A7D0-493C-B6FD-3C66AAC7AE06}" type="parTrans" cxnId="{01DE6BEE-6C22-4B66-A9F4-88FC21D69799}">
      <dgm:prSet/>
      <dgm:spPr/>
      <dgm:t>
        <a:bodyPr/>
        <a:lstStyle/>
        <a:p>
          <a:endParaRPr lang="en-US" sz="2000"/>
        </a:p>
      </dgm:t>
    </dgm:pt>
    <dgm:pt modelId="{8D5012FF-24F5-4D3B-9852-55BD7FF5582D}" type="sibTrans" cxnId="{01DE6BEE-6C22-4B66-A9F4-88FC21D69799}">
      <dgm:prSet/>
      <dgm:spPr/>
      <dgm:t>
        <a:bodyPr/>
        <a:lstStyle/>
        <a:p>
          <a:endParaRPr lang="en-US" sz="2000"/>
        </a:p>
      </dgm:t>
    </dgm:pt>
    <dgm:pt modelId="{F053F0B2-6D23-43E9-AC36-17CDAC588CF2}">
      <dgm:prSet custT="1"/>
      <dgm:spPr/>
      <dgm:t>
        <a:bodyPr/>
        <a:lstStyle/>
        <a:p>
          <a:r>
            <a:rPr lang="el-GR" sz="2000" b="1" i="0" baseline="0" dirty="0"/>
            <a:t>Στόχος</a:t>
          </a:r>
          <a:endParaRPr lang="en-US" sz="2000" dirty="0"/>
        </a:p>
      </dgm:t>
    </dgm:pt>
    <dgm:pt modelId="{0C859A45-9A45-43E4-A6D5-8F4277204FBC}" type="parTrans" cxnId="{6C3314C3-B64C-4E6C-BF44-7AFD8760B212}">
      <dgm:prSet/>
      <dgm:spPr/>
      <dgm:t>
        <a:bodyPr/>
        <a:lstStyle/>
        <a:p>
          <a:endParaRPr lang="en-US" sz="2000"/>
        </a:p>
      </dgm:t>
    </dgm:pt>
    <dgm:pt modelId="{C35D9C99-7B11-4C90-9410-D8060647B846}" type="sibTrans" cxnId="{6C3314C3-B64C-4E6C-BF44-7AFD8760B212}">
      <dgm:prSet/>
      <dgm:spPr/>
      <dgm:t>
        <a:bodyPr/>
        <a:lstStyle/>
        <a:p>
          <a:endParaRPr lang="en-US" sz="2000"/>
        </a:p>
      </dgm:t>
    </dgm:pt>
    <dgm:pt modelId="{EC1F485B-7C9F-4BEE-817B-B015E7F1FD72}">
      <dgm:prSet custT="1"/>
      <dgm:spPr/>
      <dgm:t>
        <a:bodyPr/>
        <a:lstStyle/>
        <a:p>
          <a:r>
            <a:rPr lang="el-GR" sz="1600" b="0" i="0" baseline="0" dirty="0"/>
            <a:t>Διατήρηση αποτελεσματικού ανταγωνισμού </a:t>
          </a:r>
          <a:r>
            <a:rPr lang="en-US" sz="1600" b="0" i="0" baseline="0" dirty="0">
              <a:sym typeface="Wingdings" panose="05000000000000000000" pitchFamily="2" charset="2"/>
            </a:rPr>
            <a:t> </a:t>
          </a:r>
          <a:r>
            <a:rPr lang="el-GR" sz="1600" b="0" i="0" baseline="0" dirty="0">
              <a:sym typeface="Wingdings" panose="05000000000000000000" pitchFamily="2" charset="2"/>
            </a:rPr>
            <a:t>βέλτιστη κατανομή πόρων και προαγωγή </a:t>
          </a:r>
          <a:r>
            <a:rPr lang="el-GR" sz="1600" b="0" i="0" baseline="0" dirty="0"/>
            <a:t>ευημερίας καταναλωτή</a:t>
          </a:r>
          <a:endParaRPr lang="en-US" sz="1600" b="0" dirty="0"/>
        </a:p>
      </dgm:t>
    </dgm:pt>
    <dgm:pt modelId="{00371968-C192-464A-A507-42CF94E0CA68}" type="parTrans" cxnId="{05153DE1-DA48-4896-BE37-7073E1B8B166}">
      <dgm:prSet/>
      <dgm:spPr/>
      <dgm:t>
        <a:bodyPr/>
        <a:lstStyle/>
        <a:p>
          <a:endParaRPr lang="en-US" sz="2000"/>
        </a:p>
      </dgm:t>
    </dgm:pt>
    <dgm:pt modelId="{6144D8C1-7646-4C6F-8881-83C4FC1F4A6A}" type="sibTrans" cxnId="{05153DE1-DA48-4896-BE37-7073E1B8B166}">
      <dgm:prSet/>
      <dgm:spPr/>
      <dgm:t>
        <a:bodyPr/>
        <a:lstStyle/>
        <a:p>
          <a:endParaRPr lang="en-US" sz="2000"/>
        </a:p>
      </dgm:t>
    </dgm:pt>
    <dgm:pt modelId="{C5CDD475-0733-43E8-A0C5-0295B848A393}">
      <dgm:prSet custT="1"/>
      <dgm:spPr/>
      <dgm:t>
        <a:bodyPr/>
        <a:lstStyle/>
        <a:p>
          <a:r>
            <a:rPr lang="el-GR" sz="1600" b="0" i="0" baseline="0" dirty="0"/>
            <a:t>Άρθρο 101(2) ΣΛΕΕ</a:t>
          </a:r>
          <a:endParaRPr lang="en-US" sz="1600" b="0" dirty="0"/>
        </a:p>
      </dgm:t>
    </dgm:pt>
    <dgm:pt modelId="{61E399D0-ACC4-4D0D-B04B-EE465C1D316B}" type="parTrans" cxnId="{FF180FC4-3FA6-48D2-BF99-7247C84D1A86}">
      <dgm:prSet/>
      <dgm:spPr/>
      <dgm:t>
        <a:bodyPr/>
        <a:lstStyle/>
        <a:p>
          <a:endParaRPr lang="en-US" sz="2000"/>
        </a:p>
      </dgm:t>
    </dgm:pt>
    <dgm:pt modelId="{8D582D5C-70FB-4A19-9499-EC2DBA727718}" type="sibTrans" cxnId="{FF180FC4-3FA6-48D2-BF99-7247C84D1A86}">
      <dgm:prSet/>
      <dgm:spPr/>
      <dgm:t>
        <a:bodyPr/>
        <a:lstStyle/>
        <a:p>
          <a:endParaRPr lang="en-US" sz="2000"/>
        </a:p>
      </dgm:t>
    </dgm:pt>
    <dgm:pt modelId="{DF14EC9F-9A99-496F-A3ED-0F5CD0B04420}">
      <dgm:prSet custT="1"/>
      <dgm:spPr/>
      <dgm:t>
        <a:bodyPr/>
        <a:lstStyle/>
        <a:p>
          <a:r>
            <a:rPr lang="el-GR" sz="1600" b="0" i="0" baseline="0" dirty="0"/>
            <a:t>Άρθρο 101(1) ΣΛΕΕ</a:t>
          </a:r>
          <a:endParaRPr lang="en-US" sz="1600" b="0" dirty="0"/>
        </a:p>
      </dgm:t>
    </dgm:pt>
    <dgm:pt modelId="{CB473D93-D224-423E-A055-DC50B8E8DA32}" type="parTrans" cxnId="{C41CCD61-C09F-45A9-BDD3-E63B157527C0}">
      <dgm:prSet/>
      <dgm:spPr/>
      <dgm:t>
        <a:bodyPr/>
        <a:lstStyle/>
        <a:p>
          <a:endParaRPr lang="en-US" sz="2000"/>
        </a:p>
      </dgm:t>
    </dgm:pt>
    <dgm:pt modelId="{3F9C925B-ED3E-4A8A-A929-317128A7E674}" type="sibTrans" cxnId="{C41CCD61-C09F-45A9-BDD3-E63B157527C0}">
      <dgm:prSet/>
      <dgm:spPr/>
      <dgm:t>
        <a:bodyPr/>
        <a:lstStyle/>
        <a:p>
          <a:endParaRPr lang="en-US" sz="2000"/>
        </a:p>
      </dgm:t>
    </dgm:pt>
    <dgm:pt modelId="{31772CC3-2F87-42B9-8F58-06C10100FA07}">
      <dgm:prSet custT="1"/>
      <dgm:spPr/>
      <dgm:t>
        <a:bodyPr/>
        <a:lstStyle/>
        <a:p>
          <a:r>
            <a:rPr lang="el-GR" sz="1600" b="0" i="0" baseline="0" dirty="0"/>
            <a:t>Άρθρο 101(3) ΣΛΕΕ</a:t>
          </a:r>
          <a:endParaRPr lang="en-US" sz="1600" b="0" dirty="0"/>
        </a:p>
      </dgm:t>
    </dgm:pt>
    <dgm:pt modelId="{D8423AEA-BFC8-410E-A620-AFB30CDC2516}" type="parTrans" cxnId="{4E1CEDD2-EEAF-4F22-8B85-132A9F60BE2F}">
      <dgm:prSet/>
      <dgm:spPr/>
      <dgm:t>
        <a:bodyPr/>
        <a:lstStyle/>
        <a:p>
          <a:endParaRPr lang="en-US" sz="2000"/>
        </a:p>
      </dgm:t>
    </dgm:pt>
    <dgm:pt modelId="{1844326C-E575-4A54-8AC5-1B03FEC428EA}" type="sibTrans" cxnId="{4E1CEDD2-EEAF-4F22-8B85-132A9F60BE2F}">
      <dgm:prSet/>
      <dgm:spPr/>
      <dgm:t>
        <a:bodyPr/>
        <a:lstStyle/>
        <a:p>
          <a:endParaRPr lang="en-US" sz="2000"/>
        </a:p>
      </dgm:t>
    </dgm:pt>
    <dgm:pt modelId="{266E2C12-F37E-4A0E-A373-3AB83C679B4F}" type="pres">
      <dgm:prSet presAssocID="{2F6BED9A-4FB5-448A-9E08-E0005FC9AEFF}" presName="linear" presStyleCnt="0">
        <dgm:presLayoutVars>
          <dgm:dir/>
          <dgm:animLvl val="lvl"/>
          <dgm:resizeHandles val="exact"/>
        </dgm:presLayoutVars>
      </dgm:prSet>
      <dgm:spPr/>
    </dgm:pt>
    <dgm:pt modelId="{02CDA842-FB46-41CF-91EB-BA8BB3D17C29}" type="pres">
      <dgm:prSet presAssocID="{68923C78-EDD1-42D1-B375-6E17685D9FD5}" presName="parentLin" presStyleCnt="0"/>
      <dgm:spPr/>
    </dgm:pt>
    <dgm:pt modelId="{47D1ECBB-8412-49A8-B8D5-1BCC7C54B47D}" type="pres">
      <dgm:prSet presAssocID="{68923C78-EDD1-42D1-B375-6E17685D9FD5}" presName="parentLeftMargin" presStyleLbl="node1" presStyleIdx="0" presStyleCnt="4"/>
      <dgm:spPr/>
    </dgm:pt>
    <dgm:pt modelId="{E37AD339-3C74-4A8F-A33A-484C6EE4CC89}" type="pres">
      <dgm:prSet presAssocID="{68923C78-EDD1-42D1-B375-6E17685D9FD5}" presName="parentText" presStyleLbl="node1" presStyleIdx="0" presStyleCnt="4">
        <dgm:presLayoutVars>
          <dgm:chMax val="0"/>
          <dgm:bulletEnabled val="1"/>
        </dgm:presLayoutVars>
      </dgm:prSet>
      <dgm:spPr/>
    </dgm:pt>
    <dgm:pt modelId="{DD129755-9126-4605-9FDF-E86F784CD696}" type="pres">
      <dgm:prSet presAssocID="{68923C78-EDD1-42D1-B375-6E17685D9FD5}" presName="negativeSpace" presStyleCnt="0"/>
      <dgm:spPr/>
    </dgm:pt>
    <dgm:pt modelId="{41866092-7E39-478E-8CEC-99CCF3FD7ED7}" type="pres">
      <dgm:prSet presAssocID="{68923C78-EDD1-42D1-B375-6E17685D9FD5}" presName="childText" presStyleLbl="conFgAcc1" presStyleIdx="0" presStyleCnt="4">
        <dgm:presLayoutVars>
          <dgm:bulletEnabled val="1"/>
        </dgm:presLayoutVars>
      </dgm:prSet>
      <dgm:spPr/>
    </dgm:pt>
    <dgm:pt modelId="{B4A529BC-2BBE-4D48-A728-4D5A5DD61081}" type="pres">
      <dgm:prSet presAssocID="{E597EFF1-80F3-4DD3-90FB-0A2883B70C60}" presName="spaceBetweenRectangles" presStyleCnt="0"/>
      <dgm:spPr/>
    </dgm:pt>
    <dgm:pt modelId="{34E79C61-829A-41A8-BDA6-540997F209BD}" type="pres">
      <dgm:prSet presAssocID="{A950C37E-D3D6-4572-AECE-BE886E92ECA5}" presName="parentLin" presStyleCnt="0"/>
      <dgm:spPr/>
    </dgm:pt>
    <dgm:pt modelId="{DC54CD88-AA39-44FC-91E7-E3183652C247}" type="pres">
      <dgm:prSet presAssocID="{A950C37E-D3D6-4572-AECE-BE886E92ECA5}" presName="parentLeftMargin" presStyleLbl="node1" presStyleIdx="0" presStyleCnt="4"/>
      <dgm:spPr/>
    </dgm:pt>
    <dgm:pt modelId="{C229BB58-B740-4133-924B-8F8BA6A7BC1F}" type="pres">
      <dgm:prSet presAssocID="{A950C37E-D3D6-4572-AECE-BE886E92ECA5}" presName="parentText" presStyleLbl="node1" presStyleIdx="1" presStyleCnt="4">
        <dgm:presLayoutVars>
          <dgm:chMax val="0"/>
          <dgm:bulletEnabled val="1"/>
        </dgm:presLayoutVars>
      </dgm:prSet>
      <dgm:spPr/>
    </dgm:pt>
    <dgm:pt modelId="{3DB7CA8E-43A1-4AAD-9BD6-FF209CC77188}" type="pres">
      <dgm:prSet presAssocID="{A950C37E-D3D6-4572-AECE-BE886E92ECA5}" presName="negativeSpace" presStyleCnt="0"/>
      <dgm:spPr/>
    </dgm:pt>
    <dgm:pt modelId="{F356F65D-7EA0-4E8E-88EF-EF260199837E}" type="pres">
      <dgm:prSet presAssocID="{A950C37E-D3D6-4572-AECE-BE886E92ECA5}" presName="childText" presStyleLbl="conFgAcc1" presStyleIdx="1" presStyleCnt="4">
        <dgm:presLayoutVars>
          <dgm:bulletEnabled val="1"/>
        </dgm:presLayoutVars>
      </dgm:prSet>
      <dgm:spPr/>
    </dgm:pt>
    <dgm:pt modelId="{7FEB0E93-A95F-4D02-AE6D-D820357B3D0E}" type="pres">
      <dgm:prSet presAssocID="{BF41D0A6-BF12-4538-B3ED-B62BA0AFCB71}" presName="spaceBetweenRectangles" presStyleCnt="0"/>
      <dgm:spPr/>
    </dgm:pt>
    <dgm:pt modelId="{A8280A4F-211A-403F-A8BF-9E6834225557}" type="pres">
      <dgm:prSet presAssocID="{D0BF8C4E-8881-4033-A517-CB93562DDB6C}" presName="parentLin" presStyleCnt="0"/>
      <dgm:spPr/>
    </dgm:pt>
    <dgm:pt modelId="{C970E81C-E724-47DB-B7B2-9129714427E0}" type="pres">
      <dgm:prSet presAssocID="{D0BF8C4E-8881-4033-A517-CB93562DDB6C}" presName="parentLeftMargin" presStyleLbl="node1" presStyleIdx="1" presStyleCnt="4"/>
      <dgm:spPr/>
    </dgm:pt>
    <dgm:pt modelId="{50E99412-94A5-4DD0-BF10-4CB3F57587C0}" type="pres">
      <dgm:prSet presAssocID="{D0BF8C4E-8881-4033-A517-CB93562DDB6C}" presName="parentText" presStyleLbl="node1" presStyleIdx="2" presStyleCnt="4">
        <dgm:presLayoutVars>
          <dgm:chMax val="0"/>
          <dgm:bulletEnabled val="1"/>
        </dgm:presLayoutVars>
      </dgm:prSet>
      <dgm:spPr/>
    </dgm:pt>
    <dgm:pt modelId="{F71460C1-74E4-414F-81A8-113735A0CFD2}" type="pres">
      <dgm:prSet presAssocID="{D0BF8C4E-8881-4033-A517-CB93562DDB6C}" presName="negativeSpace" presStyleCnt="0"/>
      <dgm:spPr/>
    </dgm:pt>
    <dgm:pt modelId="{E22F164A-6D9B-4065-8D27-9D84C1A4050A}" type="pres">
      <dgm:prSet presAssocID="{D0BF8C4E-8881-4033-A517-CB93562DDB6C}" presName="childText" presStyleLbl="conFgAcc1" presStyleIdx="2" presStyleCnt="4">
        <dgm:presLayoutVars>
          <dgm:bulletEnabled val="1"/>
        </dgm:presLayoutVars>
      </dgm:prSet>
      <dgm:spPr/>
    </dgm:pt>
    <dgm:pt modelId="{A8FC199A-8EA0-45E0-BCFB-F00760061D19}" type="pres">
      <dgm:prSet presAssocID="{11FB0969-95DD-4BAB-9476-85DECCD8B218}" presName="spaceBetweenRectangles" presStyleCnt="0"/>
      <dgm:spPr/>
    </dgm:pt>
    <dgm:pt modelId="{F7EA9AE0-BDB2-41E7-B3A7-53CE41A659CA}" type="pres">
      <dgm:prSet presAssocID="{F053F0B2-6D23-43E9-AC36-17CDAC588CF2}" presName="parentLin" presStyleCnt="0"/>
      <dgm:spPr/>
    </dgm:pt>
    <dgm:pt modelId="{C128F0EC-6516-47FE-BDF3-66D906FB09E1}" type="pres">
      <dgm:prSet presAssocID="{F053F0B2-6D23-43E9-AC36-17CDAC588CF2}" presName="parentLeftMargin" presStyleLbl="node1" presStyleIdx="2" presStyleCnt="4"/>
      <dgm:spPr/>
    </dgm:pt>
    <dgm:pt modelId="{2149C8B4-8146-4513-A82D-B4FC5DF5F4B8}" type="pres">
      <dgm:prSet presAssocID="{F053F0B2-6D23-43E9-AC36-17CDAC588CF2}" presName="parentText" presStyleLbl="node1" presStyleIdx="3" presStyleCnt="4">
        <dgm:presLayoutVars>
          <dgm:chMax val="0"/>
          <dgm:bulletEnabled val="1"/>
        </dgm:presLayoutVars>
      </dgm:prSet>
      <dgm:spPr/>
    </dgm:pt>
    <dgm:pt modelId="{34A4BE38-0BDC-4F0D-BB3E-99DB2C927726}" type="pres">
      <dgm:prSet presAssocID="{F053F0B2-6D23-43E9-AC36-17CDAC588CF2}" presName="negativeSpace" presStyleCnt="0"/>
      <dgm:spPr/>
    </dgm:pt>
    <dgm:pt modelId="{7DAF0BD9-6B30-4126-9463-860CBA965C26}" type="pres">
      <dgm:prSet presAssocID="{F053F0B2-6D23-43E9-AC36-17CDAC588CF2}" presName="childText" presStyleLbl="conFgAcc1" presStyleIdx="3" presStyleCnt="4">
        <dgm:presLayoutVars>
          <dgm:bulletEnabled val="1"/>
        </dgm:presLayoutVars>
      </dgm:prSet>
      <dgm:spPr/>
    </dgm:pt>
  </dgm:ptLst>
  <dgm:cxnLst>
    <dgm:cxn modelId="{A863530D-8FD4-4625-B20E-6D997A4E19B7}" type="presOf" srcId="{C5CDD475-0733-43E8-A0C5-0295B848A393}" destId="{F356F65D-7EA0-4E8E-88EF-EF260199837E}" srcOrd="0" destOrd="1" presId="urn:microsoft.com/office/officeart/2005/8/layout/list1"/>
    <dgm:cxn modelId="{E3EEED26-4C41-4549-9A73-053E8A38CE1E}" type="presOf" srcId="{D0BF8C4E-8881-4033-A517-CB93562DDB6C}" destId="{50E99412-94A5-4DD0-BF10-4CB3F57587C0}" srcOrd="1" destOrd="0" presId="urn:microsoft.com/office/officeart/2005/8/layout/list1"/>
    <dgm:cxn modelId="{5A2AAE2E-44D6-485E-B4FE-80D90C7E1501}" type="presOf" srcId="{2F6BED9A-4FB5-448A-9E08-E0005FC9AEFF}" destId="{266E2C12-F37E-4A0E-A373-3AB83C679B4F}" srcOrd="0" destOrd="0" presId="urn:microsoft.com/office/officeart/2005/8/layout/list1"/>
    <dgm:cxn modelId="{0ED7F13A-8589-4F24-A350-DE9FAEB77760}" type="presOf" srcId="{68923C78-EDD1-42D1-B375-6E17685D9FD5}" destId="{47D1ECBB-8412-49A8-B8D5-1BCC7C54B47D}" srcOrd="0" destOrd="0" presId="urn:microsoft.com/office/officeart/2005/8/layout/list1"/>
    <dgm:cxn modelId="{5620D25B-FBC4-4F01-A393-9BCC2F19365F}" type="presOf" srcId="{3F27E366-0217-440F-B942-58C1FFC07409}" destId="{F356F65D-7EA0-4E8E-88EF-EF260199837E}" srcOrd="0" destOrd="0" presId="urn:microsoft.com/office/officeart/2005/8/layout/list1"/>
    <dgm:cxn modelId="{C41CCD61-C09F-45A9-BDD3-E63B157527C0}" srcId="{68923C78-EDD1-42D1-B375-6E17685D9FD5}" destId="{DF14EC9F-9A99-496F-A3ED-0F5CD0B04420}" srcOrd="1" destOrd="0" parTransId="{CB473D93-D224-423E-A055-DC50B8E8DA32}" sibTransId="{3F9C925B-ED3E-4A8A-A929-317128A7E674}"/>
    <dgm:cxn modelId="{B12B6665-754E-4A0F-9988-4B6A8616EC53}" srcId="{2F6BED9A-4FB5-448A-9E08-E0005FC9AEFF}" destId="{A950C37E-D3D6-4572-AECE-BE886E92ECA5}" srcOrd="1" destOrd="0" parTransId="{341C31DE-4734-46B1-8F4C-77A21D8034E9}" sibTransId="{BF41D0A6-BF12-4538-B3ED-B62BA0AFCB71}"/>
    <dgm:cxn modelId="{37585448-664B-431B-8305-F22287B26CB6}" type="presOf" srcId="{0BB2D5A4-8649-4E1C-B1FB-BDDB312DFAC9}" destId="{41866092-7E39-478E-8CEC-99CCF3FD7ED7}" srcOrd="0" destOrd="0" presId="urn:microsoft.com/office/officeart/2005/8/layout/list1"/>
    <dgm:cxn modelId="{5B40BC6A-29B6-47E8-BB0D-7D8C6E04B495}" srcId="{A950C37E-D3D6-4572-AECE-BE886E92ECA5}" destId="{3F27E366-0217-440F-B942-58C1FFC07409}" srcOrd="0" destOrd="0" parTransId="{980B05CF-5FD2-4BEA-93BC-29FAEA423560}" sibTransId="{918B1F4E-AEEB-4A9A-939D-74978A4F8954}"/>
    <dgm:cxn modelId="{0D6ECB4C-88D8-41CF-B5E1-68318D456B6C}" type="presOf" srcId="{F053F0B2-6D23-43E9-AC36-17CDAC588CF2}" destId="{C128F0EC-6516-47FE-BDF3-66D906FB09E1}" srcOrd="0" destOrd="0" presId="urn:microsoft.com/office/officeart/2005/8/layout/list1"/>
    <dgm:cxn modelId="{4DF72D73-EA13-4F3D-8835-642EC3683C71}" type="presOf" srcId="{68923C78-EDD1-42D1-B375-6E17685D9FD5}" destId="{E37AD339-3C74-4A8F-A33A-484C6EE4CC89}" srcOrd="1" destOrd="0" presId="urn:microsoft.com/office/officeart/2005/8/layout/list1"/>
    <dgm:cxn modelId="{DA0BFC74-B50D-4988-801B-D4CA91FDB495}" type="presOf" srcId="{A950C37E-D3D6-4572-AECE-BE886E92ECA5}" destId="{DC54CD88-AA39-44FC-91E7-E3183652C247}" srcOrd="0" destOrd="0" presId="urn:microsoft.com/office/officeart/2005/8/layout/list1"/>
    <dgm:cxn modelId="{FBED9680-D632-4375-84D9-5DD3946D1378}" type="presOf" srcId="{EC1F485B-7C9F-4BEE-817B-B015E7F1FD72}" destId="{7DAF0BD9-6B30-4126-9463-860CBA965C26}" srcOrd="0" destOrd="0" presId="urn:microsoft.com/office/officeart/2005/8/layout/list1"/>
    <dgm:cxn modelId="{837A4582-61C1-4372-A2B9-3B85454534F3}" srcId="{2F6BED9A-4FB5-448A-9E08-E0005FC9AEFF}" destId="{68923C78-EDD1-42D1-B375-6E17685D9FD5}" srcOrd="0" destOrd="0" parTransId="{2E85B6AA-737B-4161-BF92-15F32EB51C6B}" sibTransId="{E597EFF1-80F3-4DD3-90FB-0A2883B70C60}"/>
    <dgm:cxn modelId="{4CCA5184-22B8-430D-AD6B-DA570DDD409E}" type="presOf" srcId="{DF14EC9F-9A99-496F-A3ED-0F5CD0B04420}" destId="{41866092-7E39-478E-8CEC-99CCF3FD7ED7}" srcOrd="0" destOrd="1" presId="urn:microsoft.com/office/officeart/2005/8/layout/list1"/>
    <dgm:cxn modelId="{A8583391-98C5-462C-9837-6E989F5AB056}" type="presOf" srcId="{DA182C6E-3F1F-4445-80CD-C4652B6F2B36}" destId="{E22F164A-6D9B-4065-8D27-9D84C1A4050A}" srcOrd="0" destOrd="0" presId="urn:microsoft.com/office/officeart/2005/8/layout/list1"/>
    <dgm:cxn modelId="{37994599-3415-4F94-B234-93591933ADAB}" type="presOf" srcId="{31772CC3-2F87-42B9-8F58-06C10100FA07}" destId="{E22F164A-6D9B-4065-8D27-9D84C1A4050A}" srcOrd="0" destOrd="1" presId="urn:microsoft.com/office/officeart/2005/8/layout/list1"/>
    <dgm:cxn modelId="{CE90119B-1F71-4946-B969-CC03BF3FA6C7}" srcId="{68923C78-EDD1-42D1-B375-6E17685D9FD5}" destId="{0BB2D5A4-8649-4E1C-B1FB-BDDB312DFAC9}" srcOrd="0" destOrd="0" parTransId="{D3C05FA3-E979-4D20-806D-0AB00A225049}" sibTransId="{F7DC9E79-3708-49D1-A8BC-96C2A322A517}"/>
    <dgm:cxn modelId="{B30D0DB2-65DB-45AC-9DCE-741733DC81BB}" type="presOf" srcId="{D0BF8C4E-8881-4033-A517-CB93562DDB6C}" destId="{C970E81C-E724-47DB-B7B2-9129714427E0}" srcOrd="0" destOrd="0" presId="urn:microsoft.com/office/officeart/2005/8/layout/list1"/>
    <dgm:cxn modelId="{228272B6-C901-4FB2-800C-4F68ADE7CB7B}" srcId="{2F6BED9A-4FB5-448A-9E08-E0005FC9AEFF}" destId="{D0BF8C4E-8881-4033-A517-CB93562DDB6C}" srcOrd="2" destOrd="0" parTransId="{31D6EAA9-1F4E-4C9E-AC93-4D6ABDDB5D08}" sibTransId="{11FB0969-95DD-4BAB-9476-85DECCD8B218}"/>
    <dgm:cxn modelId="{6C3314C3-B64C-4E6C-BF44-7AFD8760B212}" srcId="{2F6BED9A-4FB5-448A-9E08-E0005FC9AEFF}" destId="{F053F0B2-6D23-43E9-AC36-17CDAC588CF2}" srcOrd="3" destOrd="0" parTransId="{0C859A45-9A45-43E4-A6D5-8F4277204FBC}" sibTransId="{C35D9C99-7B11-4C90-9410-D8060647B846}"/>
    <dgm:cxn modelId="{FF180FC4-3FA6-48D2-BF99-7247C84D1A86}" srcId="{A950C37E-D3D6-4572-AECE-BE886E92ECA5}" destId="{C5CDD475-0733-43E8-A0C5-0295B848A393}" srcOrd="1" destOrd="0" parTransId="{61E399D0-ACC4-4D0D-B04B-EE465C1D316B}" sibTransId="{8D582D5C-70FB-4A19-9499-EC2DBA727718}"/>
    <dgm:cxn modelId="{4E1CEDD2-EEAF-4F22-8B85-132A9F60BE2F}" srcId="{D0BF8C4E-8881-4033-A517-CB93562DDB6C}" destId="{31772CC3-2F87-42B9-8F58-06C10100FA07}" srcOrd="1" destOrd="0" parTransId="{D8423AEA-BFC8-410E-A620-AFB30CDC2516}" sibTransId="{1844326C-E575-4A54-8AC5-1B03FEC428EA}"/>
    <dgm:cxn modelId="{A62C02DA-B9A1-4D78-9922-A23BDDE82D5C}" type="presOf" srcId="{A950C37E-D3D6-4572-AECE-BE886E92ECA5}" destId="{C229BB58-B740-4133-924B-8F8BA6A7BC1F}" srcOrd="1" destOrd="0" presId="urn:microsoft.com/office/officeart/2005/8/layout/list1"/>
    <dgm:cxn modelId="{05153DE1-DA48-4896-BE37-7073E1B8B166}" srcId="{F053F0B2-6D23-43E9-AC36-17CDAC588CF2}" destId="{EC1F485B-7C9F-4BEE-817B-B015E7F1FD72}" srcOrd="0" destOrd="0" parTransId="{00371968-C192-464A-A507-42CF94E0CA68}" sibTransId="{6144D8C1-7646-4C6F-8881-83C4FC1F4A6A}"/>
    <dgm:cxn modelId="{E1E2C9E1-9F1D-4336-B9BA-519783398C73}" type="presOf" srcId="{F053F0B2-6D23-43E9-AC36-17CDAC588CF2}" destId="{2149C8B4-8146-4513-A82D-B4FC5DF5F4B8}" srcOrd="1" destOrd="0" presId="urn:microsoft.com/office/officeart/2005/8/layout/list1"/>
    <dgm:cxn modelId="{01DE6BEE-6C22-4B66-A9F4-88FC21D69799}" srcId="{D0BF8C4E-8881-4033-A517-CB93562DDB6C}" destId="{DA182C6E-3F1F-4445-80CD-C4652B6F2B36}" srcOrd="0" destOrd="0" parTransId="{1237AECA-A7D0-493C-B6FD-3C66AAC7AE06}" sibTransId="{8D5012FF-24F5-4D3B-9852-55BD7FF5582D}"/>
    <dgm:cxn modelId="{CCE167DA-8333-4184-A9BC-8A20F39920F9}" type="presParOf" srcId="{266E2C12-F37E-4A0E-A373-3AB83C679B4F}" destId="{02CDA842-FB46-41CF-91EB-BA8BB3D17C29}" srcOrd="0" destOrd="0" presId="urn:microsoft.com/office/officeart/2005/8/layout/list1"/>
    <dgm:cxn modelId="{E97EE041-8E06-4A7C-8C7C-2285638F88C4}" type="presParOf" srcId="{02CDA842-FB46-41CF-91EB-BA8BB3D17C29}" destId="{47D1ECBB-8412-49A8-B8D5-1BCC7C54B47D}" srcOrd="0" destOrd="0" presId="urn:microsoft.com/office/officeart/2005/8/layout/list1"/>
    <dgm:cxn modelId="{8F260E3F-F91E-4024-8E3D-7494941D9179}" type="presParOf" srcId="{02CDA842-FB46-41CF-91EB-BA8BB3D17C29}" destId="{E37AD339-3C74-4A8F-A33A-484C6EE4CC89}" srcOrd="1" destOrd="0" presId="urn:microsoft.com/office/officeart/2005/8/layout/list1"/>
    <dgm:cxn modelId="{D68C12B4-AB80-4C41-BD74-40D5F282BBA0}" type="presParOf" srcId="{266E2C12-F37E-4A0E-A373-3AB83C679B4F}" destId="{DD129755-9126-4605-9FDF-E86F784CD696}" srcOrd="1" destOrd="0" presId="urn:microsoft.com/office/officeart/2005/8/layout/list1"/>
    <dgm:cxn modelId="{E805D288-EF2A-4FE7-8765-A574744E48C1}" type="presParOf" srcId="{266E2C12-F37E-4A0E-A373-3AB83C679B4F}" destId="{41866092-7E39-478E-8CEC-99CCF3FD7ED7}" srcOrd="2" destOrd="0" presId="urn:microsoft.com/office/officeart/2005/8/layout/list1"/>
    <dgm:cxn modelId="{EC911EA5-0DDE-4682-9F9D-F2351EF3CCFB}" type="presParOf" srcId="{266E2C12-F37E-4A0E-A373-3AB83C679B4F}" destId="{B4A529BC-2BBE-4D48-A728-4D5A5DD61081}" srcOrd="3" destOrd="0" presId="urn:microsoft.com/office/officeart/2005/8/layout/list1"/>
    <dgm:cxn modelId="{413A16C9-978F-4401-9F71-4019A3787F33}" type="presParOf" srcId="{266E2C12-F37E-4A0E-A373-3AB83C679B4F}" destId="{34E79C61-829A-41A8-BDA6-540997F209BD}" srcOrd="4" destOrd="0" presId="urn:microsoft.com/office/officeart/2005/8/layout/list1"/>
    <dgm:cxn modelId="{D5F33E4B-8DDB-4FED-AF51-46A2B86EF79B}" type="presParOf" srcId="{34E79C61-829A-41A8-BDA6-540997F209BD}" destId="{DC54CD88-AA39-44FC-91E7-E3183652C247}" srcOrd="0" destOrd="0" presId="urn:microsoft.com/office/officeart/2005/8/layout/list1"/>
    <dgm:cxn modelId="{3DE45ACA-D5BB-4925-A692-C1CA119E5B51}" type="presParOf" srcId="{34E79C61-829A-41A8-BDA6-540997F209BD}" destId="{C229BB58-B740-4133-924B-8F8BA6A7BC1F}" srcOrd="1" destOrd="0" presId="urn:microsoft.com/office/officeart/2005/8/layout/list1"/>
    <dgm:cxn modelId="{2C913685-C325-4F71-B013-747AA05CBEC6}" type="presParOf" srcId="{266E2C12-F37E-4A0E-A373-3AB83C679B4F}" destId="{3DB7CA8E-43A1-4AAD-9BD6-FF209CC77188}" srcOrd="5" destOrd="0" presId="urn:microsoft.com/office/officeart/2005/8/layout/list1"/>
    <dgm:cxn modelId="{825F9EF6-4D67-44CA-93E4-B4F112629839}" type="presParOf" srcId="{266E2C12-F37E-4A0E-A373-3AB83C679B4F}" destId="{F356F65D-7EA0-4E8E-88EF-EF260199837E}" srcOrd="6" destOrd="0" presId="urn:microsoft.com/office/officeart/2005/8/layout/list1"/>
    <dgm:cxn modelId="{32B36615-2C47-489C-B831-4D66351196FD}" type="presParOf" srcId="{266E2C12-F37E-4A0E-A373-3AB83C679B4F}" destId="{7FEB0E93-A95F-4D02-AE6D-D820357B3D0E}" srcOrd="7" destOrd="0" presId="urn:microsoft.com/office/officeart/2005/8/layout/list1"/>
    <dgm:cxn modelId="{FE476EA4-1939-40E6-9A37-71750B82F610}" type="presParOf" srcId="{266E2C12-F37E-4A0E-A373-3AB83C679B4F}" destId="{A8280A4F-211A-403F-A8BF-9E6834225557}" srcOrd="8" destOrd="0" presId="urn:microsoft.com/office/officeart/2005/8/layout/list1"/>
    <dgm:cxn modelId="{FAA64635-9B58-4A88-997A-92EC2183CFF4}" type="presParOf" srcId="{A8280A4F-211A-403F-A8BF-9E6834225557}" destId="{C970E81C-E724-47DB-B7B2-9129714427E0}" srcOrd="0" destOrd="0" presId="urn:microsoft.com/office/officeart/2005/8/layout/list1"/>
    <dgm:cxn modelId="{98D6A97B-1E52-4AEE-80C7-E929D3EB0F41}" type="presParOf" srcId="{A8280A4F-211A-403F-A8BF-9E6834225557}" destId="{50E99412-94A5-4DD0-BF10-4CB3F57587C0}" srcOrd="1" destOrd="0" presId="urn:microsoft.com/office/officeart/2005/8/layout/list1"/>
    <dgm:cxn modelId="{D2D4BC08-2697-4EEC-9F9B-F8C5F8249FC8}" type="presParOf" srcId="{266E2C12-F37E-4A0E-A373-3AB83C679B4F}" destId="{F71460C1-74E4-414F-81A8-113735A0CFD2}" srcOrd="9" destOrd="0" presId="urn:microsoft.com/office/officeart/2005/8/layout/list1"/>
    <dgm:cxn modelId="{6813F038-AD4E-421A-8082-C29A20C0DB59}" type="presParOf" srcId="{266E2C12-F37E-4A0E-A373-3AB83C679B4F}" destId="{E22F164A-6D9B-4065-8D27-9D84C1A4050A}" srcOrd="10" destOrd="0" presId="urn:microsoft.com/office/officeart/2005/8/layout/list1"/>
    <dgm:cxn modelId="{80657C55-19C0-4F6D-B9BA-6C2DFB20EE19}" type="presParOf" srcId="{266E2C12-F37E-4A0E-A373-3AB83C679B4F}" destId="{A8FC199A-8EA0-45E0-BCFB-F00760061D19}" srcOrd="11" destOrd="0" presId="urn:microsoft.com/office/officeart/2005/8/layout/list1"/>
    <dgm:cxn modelId="{8E352CBF-5D65-4F7C-AD5F-80E15AE5823F}" type="presParOf" srcId="{266E2C12-F37E-4A0E-A373-3AB83C679B4F}" destId="{F7EA9AE0-BDB2-41E7-B3A7-53CE41A659CA}" srcOrd="12" destOrd="0" presId="urn:microsoft.com/office/officeart/2005/8/layout/list1"/>
    <dgm:cxn modelId="{0F2FC9B6-C3F6-469F-9BAC-7453DFF0FD15}" type="presParOf" srcId="{F7EA9AE0-BDB2-41E7-B3A7-53CE41A659CA}" destId="{C128F0EC-6516-47FE-BDF3-66D906FB09E1}" srcOrd="0" destOrd="0" presId="urn:microsoft.com/office/officeart/2005/8/layout/list1"/>
    <dgm:cxn modelId="{4DF18AAA-C592-4274-9DCA-40338E2A9DE9}" type="presParOf" srcId="{F7EA9AE0-BDB2-41E7-B3A7-53CE41A659CA}" destId="{2149C8B4-8146-4513-A82D-B4FC5DF5F4B8}" srcOrd="1" destOrd="0" presId="urn:microsoft.com/office/officeart/2005/8/layout/list1"/>
    <dgm:cxn modelId="{6D70484D-54D0-42EC-98C0-1FE9E9D47019}" type="presParOf" srcId="{266E2C12-F37E-4A0E-A373-3AB83C679B4F}" destId="{34A4BE38-0BDC-4F0D-BB3E-99DB2C927726}" srcOrd="13" destOrd="0" presId="urn:microsoft.com/office/officeart/2005/8/layout/list1"/>
    <dgm:cxn modelId="{10EDCAEC-A709-43E4-8C01-5473AF53CD2E}" type="presParOf" srcId="{266E2C12-F37E-4A0E-A373-3AB83C679B4F}" destId="{7DAF0BD9-6B30-4126-9463-860CBA965C26}"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8C5F9D-3CFD-4086-976C-DF6628DFCD1E}"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4119A2BF-6B9A-44EF-84F4-AF21D857F203}">
      <dgm:prSet custT="1"/>
      <dgm:spPr/>
      <dgm:t>
        <a:bodyPr/>
        <a:lstStyle/>
        <a:p>
          <a:r>
            <a:rPr lang="el-GR" sz="2000" b="0" i="0" baseline="0" dirty="0"/>
            <a:t>Δύο ή περισσότερες ανεξάρτητες επιχειρήσεις (οριζόντια / κάθετη σχέση) ή ένωση επιχειρήσεων</a:t>
          </a:r>
          <a:endParaRPr lang="en-US" sz="2000" dirty="0"/>
        </a:p>
      </dgm:t>
    </dgm:pt>
    <dgm:pt modelId="{5BA4B41B-1DC7-4604-BA8D-79B0D401BD83}" type="parTrans" cxnId="{4575176C-0E1E-4605-ADB7-505EC5851E95}">
      <dgm:prSet/>
      <dgm:spPr/>
      <dgm:t>
        <a:bodyPr/>
        <a:lstStyle/>
        <a:p>
          <a:endParaRPr lang="en-US" sz="4800"/>
        </a:p>
      </dgm:t>
    </dgm:pt>
    <dgm:pt modelId="{9A5056B2-C411-4628-B385-BBF9CC24E0CD}" type="sibTrans" cxnId="{4575176C-0E1E-4605-ADB7-505EC5851E95}">
      <dgm:prSet/>
      <dgm:spPr/>
      <dgm:t>
        <a:bodyPr/>
        <a:lstStyle/>
        <a:p>
          <a:endParaRPr lang="en-US" sz="4800"/>
        </a:p>
      </dgm:t>
    </dgm:pt>
    <dgm:pt modelId="{4A6384BA-114A-4097-B83B-0C54E6C9DCAA}">
      <dgm:prSet custT="1"/>
      <dgm:spPr/>
      <dgm:t>
        <a:bodyPr/>
        <a:lstStyle/>
        <a:p>
          <a:r>
            <a:rPr lang="el-GR" sz="2000" b="0" i="0" baseline="0" dirty="0"/>
            <a:t>Σύμπτωση βούλησης (</a:t>
          </a:r>
          <a:r>
            <a:rPr lang="en-US" sz="2000" b="0" i="0" baseline="0" dirty="0"/>
            <a:t>concurrence of wills)</a:t>
          </a:r>
          <a:endParaRPr lang="en-US" sz="2000" dirty="0"/>
        </a:p>
      </dgm:t>
    </dgm:pt>
    <dgm:pt modelId="{6F95341A-479C-43D9-A54C-3406F00028A6}" type="parTrans" cxnId="{1673125B-91AA-4DD8-AEEF-DF828794EAA7}">
      <dgm:prSet/>
      <dgm:spPr/>
      <dgm:t>
        <a:bodyPr/>
        <a:lstStyle/>
        <a:p>
          <a:endParaRPr lang="en-US" sz="4800"/>
        </a:p>
      </dgm:t>
    </dgm:pt>
    <dgm:pt modelId="{721771F6-1CAC-47D0-8018-8243DEEB822A}" type="sibTrans" cxnId="{1673125B-91AA-4DD8-AEEF-DF828794EAA7}">
      <dgm:prSet/>
      <dgm:spPr/>
      <dgm:t>
        <a:bodyPr/>
        <a:lstStyle/>
        <a:p>
          <a:endParaRPr lang="en-US" sz="4800"/>
        </a:p>
      </dgm:t>
    </dgm:pt>
    <dgm:pt modelId="{D54C1D09-2E40-4179-A041-7674A0AA2D65}">
      <dgm:prSet custT="1"/>
      <dgm:spPr/>
      <dgm:t>
        <a:bodyPr/>
        <a:lstStyle/>
        <a:p>
          <a:r>
            <a:rPr lang="el-GR" sz="2000" b="0" i="0" baseline="0" dirty="0"/>
            <a:t>Συμφωνία</a:t>
          </a:r>
          <a:endParaRPr lang="en-US" sz="2000" dirty="0"/>
        </a:p>
      </dgm:t>
    </dgm:pt>
    <dgm:pt modelId="{AC7D6ACE-B199-4683-8F81-BE3A7F73D801}" type="parTrans" cxnId="{B84D1FB0-FE13-4D75-9142-E7AEF6BB6E11}">
      <dgm:prSet/>
      <dgm:spPr/>
      <dgm:t>
        <a:bodyPr/>
        <a:lstStyle/>
        <a:p>
          <a:endParaRPr lang="en-US" sz="4800"/>
        </a:p>
      </dgm:t>
    </dgm:pt>
    <dgm:pt modelId="{364FB0CA-971A-42F6-8337-F33AF87EB0FF}" type="sibTrans" cxnId="{B84D1FB0-FE13-4D75-9142-E7AEF6BB6E11}">
      <dgm:prSet/>
      <dgm:spPr/>
      <dgm:t>
        <a:bodyPr/>
        <a:lstStyle/>
        <a:p>
          <a:endParaRPr lang="en-US" sz="4800"/>
        </a:p>
      </dgm:t>
    </dgm:pt>
    <dgm:pt modelId="{01EC64DE-376C-4316-98FC-680B8B629EBF}">
      <dgm:prSet custT="1"/>
      <dgm:spPr/>
      <dgm:t>
        <a:bodyPr/>
        <a:lstStyle/>
        <a:p>
          <a:r>
            <a:rPr lang="el-GR" sz="2000" b="0" i="0" baseline="0" dirty="0"/>
            <a:t>Εναρμονισμένη πρακτική</a:t>
          </a:r>
          <a:endParaRPr lang="en-US" sz="2000" dirty="0"/>
        </a:p>
      </dgm:t>
    </dgm:pt>
    <dgm:pt modelId="{0AC45870-AC4E-461C-95E5-045F53A175C3}" type="parTrans" cxnId="{2FEA5605-7871-4286-AFBD-D6BCB18A5E04}">
      <dgm:prSet/>
      <dgm:spPr/>
      <dgm:t>
        <a:bodyPr/>
        <a:lstStyle/>
        <a:p>
          <a:endParaRPr lang="en-US" sz="4800"/>
        </a:p>
      </dgm:t>
    </dgm:pt>
    <dgm:pt modelId="{4C64BD5B-8DB7-475B-8F96-A704E5C5A612}" type="sibTrans" cxnId="{2FEA5605-7871-4286-AFBD-D6BCB18A5E04}">
      <dgm:prSet/>
      <dgm:spPr/>
      <dgm:t>
        <a:bodyPr/>
        <a:lstStyle/>
        <a:p>
          <a:endParaRPr lang="en-US" sz="4800"/>
        </a:p>
      </dgm:t>
    </dgm:pt>
    <dgm:pt modelId="{022B7ACF-8639-4D60-B89E-DF3B83C6B064}">
      <dgm:prSet custT="1"/>
      <dgm:spPr/>
      <dgm:t>
        <a:bodyPr/>
        <a:lstStyle/>
        <a:p>
          <a:r>
            <a:rPr lang="el-GR" sz="2000" b="0" i="0" baseline="0" dirty="0"/>
            <a:t>Απόφαση ένωσης επιχειρήσεων</a:t>
          </a:r>
          <a:endParaRPr lang="en-US" sz="2000" dirty="0"/>
        </a:p>
      </dgm:t>
    </dgm:pt>
    <dgm:pt modelId="{FABA578F-1B7D-4EEB-9786-1E9D465495B6}" type="parTrans" cxnId="{D6906FEE-EC49-4569-BF4D-425AF43C55E2}">
      <dgm:prSet/>
      <dgm:spPr/>
      <dgm:t>
        <a:bodyPr/>
        <a:lstStyle/>
        <a:p>
          <a:endParaRPr lang="en-US" sz="4800"/>
        </a:p>
      </dgm:t>
    </dgm:pt>
    <dgm:pt modelId="{7C635F05-E4FA-4640-84B3-2857E0DBF211}" type="sibTrans" cxnId="{D6906FEE-EC49-4569-BF4D-425AF43C55E2}">
      <dgm:prSet/>
      <dgm:spPr/>
      <dgm:t>
        <a:bodyPr/>
        <a:lstStyle/>
        <a:p>
          <a:endParaRPr lang="en-US" sz="4800"/>
        </a:p>
      </dgm:t>
    </dgm:pt>
    <dgm:pt modelId="{F0F3A0DF-6593-4A95-B827-5DDEF78EE5AA}">
      <dgm:prSet custT="1"/>
      <dgm:spPr/>
      <dgm:t>
        <a:bodyPr/>
        <a:lstStyle/>
        <a:p>
          <a:r>
            <a:rPr lang="el-GR" sz="2000" b="0" i="0" baseline="0" dirty="0"/>
            <a:t>Αντικείμενο ή αποτέλεσμα την παρεμπόδιση, περιορισμό ή στρέβλωση του ανταγωνισμού</a:t>
          </a:r>
          <a:endParaRPr lang="en-US" sz="2000" dirty="0"/>
        </a:p>
      </dgm:t>
    </dgm:pt>
    <dgm:pt modelId="{90812079-5835-4C83-9718-A069E17E69D0}" type="parTrans" cxnId="{85824BDA-EE51-4A62-AF98-F5F50ECD99E9}">
      <dgm:prSet/>
      <dgm:spPr/>
      <dgm:t>
        <a:bodyPr/>
        <a:lstStyle/>
        <a:p>
          <a:endParaRPr lang="en-US" sz="4800"/>
        </a:p>
      </dgm:t>
    </dgm:pt>
    <dgm:pt modelId="{0B99B016-1E5B-43F6-837C-9ABC1ABF23CA}" type="sibTrans" cxnId="{85824BDA-EE51-4A62-AF98-F5F50ECD99E9}">
      <dgm:prSet/>
      <dgm:spPr/>
      <dgm:t>
        <a:bodyPr/>
        <a:lstStyle/>
        <a:p>
          <a:endParaRPr lang="en-US" sz="4800"/>
        </a:p>
      </dgm:t>
    </dgm:pt>
    <dgm:pt modelId="{4B634732-42E3-45B9-BE7F-D70F08C4516F}">
      <dgm:prSet custT="1"/>
      <dgm:spPr/>
      <dgm:t>
        <a:bodyPr/>
        <a:lstStyle/>
        <a:p>
          <a:r>
            <a:rPr lang="el-GR" sz="2000" b="0" i="0" baseline="0" dirty="0"/>
            <a:t>Επίδραση στο ενδοενωσιακό εμπόριο (εάν εφαρμόζεται το Άρθρο 101 ΣΛΕΕ)</a:t>
          </a:r>
          <a:endParaRPr lang="en-US" sz="2000" dirty="0"/>
        </a:p>
      </dgm:t>
    </dgm:pt>
    <dgm:pt modelId="{E1DEF95E-5E80-4583-8341-F4CFC691B1A5}" type="parTrans" cxnId="{D198E9D4-5C3D-454A-A563-2FF6E66C9465}">
      <dgm:prSet/>
      <dgm:spPr/>
      <dgm:t>
        <a:bodyPr/>
        <a:lstStyle/>
        <a:p>
          <a:endParaRPr lang="en-US" sz="4800"/>
        </a:p>
      </dgm:t>
    </dgm:pt>
    <dgm:pt modelId="{739BC463-10B2-418D-92C2-4677B152216B}" type="sibTrans" cxnId="{D198E9D4-5C3D-454A-A563-2FF6E66C9465}">
      <dgm:prSet/>
      <dgm:spPr/>
      <dgm:t>
        <a:bodyPr/>
        <a:lstStyle/>
        <a:p>
          <a:endParaRPr lang="en-US" sz="4800"/>
        </a:p>
      </dgm:t>
    </dgm:pt>
    <dgm:pt modelId="{57C55368-38A3-4E45-A663-8ECF2A4F6EEB}" type="pres">
      <dgm:prSet presAssocID="{558C5F9D-3CFD-4086-976C-DF6628DFCD1E}" presName="linear" presStyleCnt="0">
        <dgm:presLayoutVars>
          <dgm:dir/>
          <dgm:animLvl val="lvl"/>
          <dgm:resizeHandles val="exact"/>
        </dgm:presLayoutVars>
      </dgm:prSet>
      <dgm:spPr/>
    </dgm:pt>
    <dgm:pt modelId="{75B44841-6C76-4CF1-9B66-BEB749B43288}" type="pres">
      <dgm:prSet presAssocID="{4119A2BF-6B9A-44EF-84F4-AF21D857F203}" presName="parentLin" presStyleCnt="0"/>
      <dgm:spPr/>
    </dgm:pt>
    <dgm:pt modelId="{A6980B10-C8EF-44EA-A1E4-D354FDAFE61C}" type="pres">
      <dgm:prSet presAssocID="{4119A2BF-6B9A-44EF-84F4-AF21D857F203}" presName="parentLeftMargin" presStyleLbl="node1" presStyleIdx="0" presStyleCnt="4"/>
      <dgm:spPr/>
    </dgm:pt>
    <dgm:pt modelId="{F4F4E274-6C00-49CA-9319-48B80B17B7C1}" type="pres">
      <dgm:prSet presAssocID="{4119A2BF-6B9A-44EF-84F4-AF21D857F203}" presName="parentText" presStyleLbl="node1" presStyleIdx="0" presStyleCnt="4" custScaleY="195246">
        <dgm:presLayoutVars>
          <dgm:chMax val="0"/>
          <dgm:bulletEnabled val="1"/>
        </dgm:presLayoutVars>
      </dgm:prSet>
      <dgm:spPr/>
    </dgm:pt>
    <dgm:pt modelId="{F182A0AC-F250-46C5-AD9D-4FAF1AA25462}" type="pres">
      <dgm:prSet presAssocID="{4119A2BF-6B9A-44EF-84F4-AF21D857F203}" presName="negativeSpace" presStyleCnt="0"/>
      <dgm:spPr/>
    </dgm:pt>
    <dgm:pt modelId="{990E7FA9-50A6-4B28-8B8E-CC02D075CCF5}" type="pres">
      <dgm:prSet presAssocID="{4119A2BF-6B9A-44EF-84F4-AF21D857F203}" presName="childText" presStyleLbl="conFgAcc1" presStyleIdx="0" presStyleCnt="4">
        <dgm:presLayoutVars>
          <dgm:bulletEnabled val="1"/>
        </dgm:presLayoutVars>
      </dgm:prSet>
      <dgm:spPr/>
    </dgm:pt>
    <dgm:pt modelId="{F3BEED3A-1B4A-49F1-878A-18BFF2AE194D}" type="pres">
      <dgm:prSet presAssocID="{9A5056B2-C411-4628-B385-BBF9CC24E0CD}" presName="spaceBetweenRectangles" presStyleCnt="0"/>
      <dgm:spPr/>
    </dgm:pt>
    <dgm:pt modelId="{B35D5949-51CD-42D9-AC26-904D7D18F1DA}" type="pres">
      <dgm:prSet presAssocID="{4A6384BA-114A-4097-B83B-0C54E6C9DCAA}" presName="parentLin" presStyleCnt="0"/>
      <dgm:spPr/>
    </dgm:pt>
    <dgm:pt modelId="{6C5D3ABA-20F6-4190-94D0-F6A9C595B418}" type="pres">
      <dgm:prSet presAssocID="{4A6384BA-114A-4097-B83B-0C54E6C9DCAA}" presName="parentLeftMargin" presStyleLbl="node1" presStyleIdx="0" presStyleCnt="4"/>
      <dgm:spPr/>
    </dgm:pt>
    <dgm:pt modelId="{A93ACEB2-93BF-4A15-89A1-F1A3C16D78B4}" type="pres">
      <dgm:prSet presAssocID="{4A6384BA-114A-4097-B83B-0C54E6C9DCAA}" presName="parentText" presStyleLbl="node1" presStyleIdx="1" presStyleCnt="4" custLinFactNeighborX="-8434" custLinFactNeighborY="1724">
        <dgm:presLayoutVars>
          <dgm:chMax val="0"/>
          <dgm:bulletEnabled val="1"/>
        </dgm:presLayoutVars>
      </dgm:prSet>
      <dgm:spPr/>
    </dgm:pt>
    <dgm:pt modelId="{C650BA6C-BA2B-49BD-9BE7-B8387428B67F}" type="pres">
      <dgm:prSet presAssocID="{4A6384BA-114A-4097-B83B-0C54E6C9DCAA}" presName="negativeSpace" presStyleCnt="0"/>
      <dgm:spPr/>
    </dgm:pt>
    <dgm:pt modelId="{B1CB9967-0F8C-4680-A3F5-2CA2E8DDF30B}" type="pres">
      <dgm:prSet presAssocID="{4A6384BA-114A-4097-B83B-0C54E6C9DCAA}" presName="childText" presStyleLbl="conFgAcc1" presStyleIdx="1" presStyleCnt="4" custLinFactNeighborX="-120" custLinFactNeighborY="-48502">
        <dgm:presLayoutVars>
          <dgm:bulletEnabled val="1"/>
        </dgm:presLayoutVars>
      </dgm:prSet>
      <dgm:spPr/>
    </dgm:pt>
    <dgm:pt modelId="{A1E3FDFE-9C13-4840-AA16-E90E616960F8}" type="pres">
      <dgm:prSet presAssocID="{721771F6-1CAC-47D0-8018-8243DEEB822A}" presName="spaceBetweenRectangles" presStyleCnt="0"/>
      <dgm:spPr/>
    </dgm:pt>
    <dgm:pt modelId="{44C14FC8-20B9-4E2A-BDFB-3895F76620C9}" type="pres">
      <dgm:prSet presAssocID="{F0F3A0DF-6593-4A95-B827-5DDEF78EE5AA}" presName="parentLin" presStyleCnt="0"/>
      <dgm:spPr/>
    </dgm:pt>
    <dgm:pt modelId="{0DC9467E-7542-4805-8361-64DBA4EC5F28}" type="pres">
      <dgm:prSet presAssocID="{F0F3A0DF-6593-4A95-B827-5DDEF78EE5AA}" presName="parentLeftMargin" presStyleLbl="node1" presStyleIdx="1" presStyleCnt="4"/>
      <dgm:spPr/>
    </dgm:pt>
    <dgm:pt modelId="{3698AB61-68CD-43CE-A8BA-AB2C92D29149}" type="pres">
      <dgm:prSet presAssocID="{F0F3A0DF-6593-4A95-B827-5DDEF78EE5AA}" presName="parentText" presStyleLbl="node1" presStyleIdx="2" presStyleCnt="4" custScaleY="149754">
        <dgm:presLayoutVars>
          <dgm:chMax val="0"/>
          <dgm:bulletEnabled val="1"/>
        </dgm:presLayoutVars>
      </dgm:prSet>
      <dgm:spPr/>
    </dgm:pt>
    <dgm:pt modelId="{8A3A3DD1-E178-4E18-BC29-4B544376B063}" type="pres">
      <dgm:prSet presAssocID="{F0F3A0DF-6593-4A95-B827-5DDEF78EE5AA}" presName="negativeSpace" presStyleCnt="0"/>
      <dgm:spPr/>
    </dgm:pt>
    <dgm:pt modelId="{2F79280D-778A-4179-AB7B-0A1E11841F6F}" type="pres">
      <dgm:prSet presAssocID="{F0F3A0DF-6593-4A95-B827-5DDEF78EE5AA}" presName="childText" presStyleLbl="conFgAcc1" presStyleIdx="2" presStyleCnt="4">
        <dgm:presLayoutVars>
          <dgm:bulletEnabled val="1"/>
        </dgm:presLayoutVars>
      </dgm:prSet>
      <dgm:spPr/>
    </dgm:pt>
    <dgm:pt modelId="{893E9BD9-3961-4FE4-A2E2-1C86C0A31DC4}" type="pres">
      <dgm:prSet presAssocID="{0B99B016-1E5B-43F6-837C-9ABC1ABF23CA}" presName="spaceBetweenRectangles" presStyleCnt="0"/>
      <dgm:spPr/>
    </dgm:pt>
    <dgm:pt modelId="{AA4B51A9-5CD2-44C4-945B-081FD2B4C480}" type="pres">
      <dgm:prSet presAssocID="{4B634732-42E3-45B9-BE7F-D70F08C4516F}" presName="parentLin" presStyleCnt="0"/>
      <dgm:spPr/>
    </dgm:pt>
    <dgm:pt modelId="{9FC692FB-4024-47EC-AF00-83C416A5FFBB}" type="pres">
      <dgm:prSet presAssocID="{4B634732-42E3-45B9-BE7F-D70F08C4516F}" presName="parentLeftMargin" presStyleLbl="node1" presStyleIdx="2" presStyleCnt="4"/>
      <dgm:spPr/>
    </dgm:pt>
    <dgm:pt modelId="{F34373B8-6551-4227-A5AD-A4F80CE74AFA}" type="pres">
      <dgm:prSet presAssocID="{4B634732-42E3-45B9-BE7F-D70F08C4516F}" presName="parentText" presStyleLbl="node1" presStyleIdx="3" presStyleCnt="4" custScaleY="128425">
        <dgm:presLayoutVars>
          <dgm:chMax val="0"/>
          <dgm:bulletEnabled val="1"/>
        </dgm:presLayoutVars>
      </dgm:prSet>
      <dgm:spPr/>
    </dgm:pt>
    <dgm:pt modelId="{74133F12-8610-46C3-8855-AC28A43FC39D}" type="pres">
      <dgm:prSet presAssocID="{4B634732-42E3-45B9-BE7F-D70F08C4516F}" presName="negativeSpace" presStyleCnt="0"/>
      <dgm:spPr/>
    </dgm:pt>
    <dgm:pt modelId="{9FB5DED1-711A-471E-9B89-61CC543A952A}" type="pres">
      <dgm:prSet presAssocID="{4B634732-42E3-45B9-BE7F-D70F08C4516F}" presName="childText" presStyleLbl="conFgAcc1" presStyleIdx="3" presStyleCnt="4">
        <dgm:presLayoutVars>
          <dgm:bulletEnabled val="1"/>
        </dgm:presLayoutVars>
      </dgm:prSet>
      <dgm:spPr/>
    </dgm:pt>
  </dgm:ptLst>
  <dgm:cxnLst>
    <dgm:cxn modelId="{2FEA5605-7871-4286-AFBD-D6BCB18A5E04}" srcId="{4A6384BA-114A-4097-B83B-0C54E6C9DCAA}" destId="{01EC64DE-376C-4316-98FC-680B8B629EBF}" srcOrd="1" destOrd="0" parTransId="{0AC45870-AC4E-461C-95E5-045F53A175C3}" sibTransId="{4C64BD5B-8DB7-475B-8F96-A704E5C5A612}"/>
    <dgm:cxn modelId="{B9085B14-CD3E-4B62-9254-088C27AA92CB}" type="presOf" srcId="{4B634732-42E3-45B9-BE7F-D70F08C4516F}" destId="{9FC692FB-4024-47EC-AF00-83C416A5FFBB}" srcOrd="0" destOrd="0" presId="urn:microsoft.com/office/officeart/2005/8/layout/list1"/>
    <dgm:cxn modelId="{352EF636-F4FC-48A3-A3E3-4C299079E8AB}" type="presOf" srcId="{4B634732-42E3-45B9-BE7F-D70F08C4516F}" destId="{F34373B8-6551-4227-A5AD-A4F80CE74AFA}" srcOrd="1" destOrd="0" presId="urn:microsoft.com/office/officeart/2005/8/layout/list1"/>
    <dgm:cxn modelId="{10EBC93B-B323-48A3-9AB2-4413A1A8763D}" type="presOf" srcId="{F0F3A0DF-6593-4A95-B827-5DDEF78EE5AA}" destId="{0DC9467E-7542-4805-8361-64DBA4EC5F28}" srcOrd="0" destOrd="0" presId="urn:microsoft.com/office/officeart/2005/8/layout/list1"/>
    <dgm:cxn modelId="{1673125B-91AA-4DD8-AEEF-DF828794EAA7}" srcId="{558C5F9D-3CFD-4086-976C-DF6628DFCD1E}" destId="{4A6384BA-114A-4097-B83B-0C54E6C9DCAA}" srcOrd="1" destOrd="0" parTransId="{6F95341A-479C-43D9-A54C-3406F00028A6}" sibTransId="{721771F6-1CAC-47D0-8018-8243DEEB822A}"/>
    <dgm:cxn modelId="{4575176C-0E1E-4605-ADB7-505EC5851E95}" srcId="{558C5F9D-3CFD-4086-976C-DF6628DFCD1E}" destId="{4119A2BF-6B9A-44EF-84F4-AF21D857F203}" srcOrd="0" destOrd="0" parTransId="{5BA4B41B-1DC7-4604-BA8D-79B0D401BD83}" sibTransId="{9A5056B2-C411-4628-B385-BBF9CC24E0CD}"/>
    <dgm:cxn modelId="{3693F072-618F-4246-86AD-6867CDD048F3}" type="presOf" srcId="{F0F3A0DF-6593-4A95-B827-5DDEF78EE5AA}" destId="{3698AB61-68CD-43CE-A8BA-AB2C92D29149}" srcOrd="1" destOrd="0" presId="urn:microsoft.com/office/officeart/2005/8/layout/list1"/>
    <dgm:cxn modelId="{579B307B-893D-427D-BEB3-D272C434A33C}" type="presOf" srcId="{558C5F9D-3CFD-4086-976C-DF6628DFCD1E}" destId="{57C55368-38A3-4E45-A663-8ECF2A4F6EEB}" srcOrd="0" destOrd="0" presId="urn:microsoft.com/office/officeart/2005/8/layout/list1"/>
    <dgm:cxn modelId="{7272AF8B-7CBE-43A5-BBF4-97ABD2ED9E9E}" type="presOf" srcId="{4A6384BA-114A-4097-B83B-0C54E6C9DCAA}" destId="{A93ACEB2-93BF-4A15-89A1-F1A3C16D78B4}" srcOrd="1" destOrd="0" presId="urn:microsoft.com/office/officeart/2005/8/layout/list1"/>
    <dgm:cxn modelId="{EDB4E28B-9767-4F49-B445-96D369E0DC7C}" type="presOf" srcId="{4A6384BA-114A-4097-B83B-0C54E6C9DCAA}" destId="{6C5D3ABA-20F6-4190-94D0-F6A9C595B418}" srcOrd="0" destOrd="0" presId="urn:microsoft.com/office/officeart/2005/8/layout/list1"/>
    <dgm:cxn modelId="{B84D1FB0-FE13-4D75-9142-E7AEF6BB6E11}" srcId="{4A6384BA-114A-4097-B83B-0C54E6C9DCAA}" destId="{D54C1D09-2E40-4179-A041-7674A0AA2D65}" srcOrd="0" destOrd="0" parTransId="{AC7D6ACE-B199-4683-8F81-BE3A7F73D801}" sibTransId="{364FB0CA-971A-42F6-8337-F33AF87EB0FF}"/>
    <dgm:cxn modelId="{1E0C63B3-4F9E-4E52-8CE1-940E87A3D394}" type="presOf" srcId="{D54C1D09-2E40-4179-A041-7674A0AA2D65}" destId="{B1CB9967-0F8C-4680-A3F5-2CA2E8DDF30B}" srcOrd="0" destOrd="0" presId="urn:microsoft.com/office/officeart/2005/8/layout/list1"/>
    <dgm:cxn modelId="{86145AB7-9769-4471-9596-4A3095AF3045}" type="presOf" srcId="{022B7ACF-8639-4D60-B89E-DF3B83C6B064}" destId="{B1CB9967-0F8C-4680-A3F5-2CA2E8DDF30B}" srcOrd="0" destOrd="2" presId="urn:microsoft.com/office/officeart/2005/8/layout/list1"/>
    <dgm:cxn modelId="{7F9127D3-C6C3-47C4-8C03-EC5E8B3150B9}" type="presOf" srcId="{4119A2BF-6B9A-44EF-84F4-AF21D857F203}" destId="{F4F4E274-6C00-49CA-9319-48B80B17B7C1}" srcOrd="1" destOrd="0" presId="urn:microsoft.com/office/officeart/2005/8/layout/list1"/>
    <dgm:cxn modelId="{D198E9D4-5C3D-454A-A563-2FF6E66C9465}" srcId="{558C5F9D-3CFD-4086-976C-DF6628DFCD1E}" destId="{4B634732-42E3-45B9-BE7F-D70F08C4516F}" srcOrd="3" destOrd="0" parTransId="{E1DEF95E-5E80-4583-8341-F4CFC691B1A5}" sibTransId="{739BC463-10B2-418D-92C2-4677B152216B}"/>
    <dgm:cxn modelId="{1E6E79D7-4A6C-4F42-963E-7BFEB5A0B192}" type="presOf" srcId="{4119A2BF-6B9A-44EF-84F4-AF21D857F203}" destId="{A6980B10-C8EF-44EA-A1E4-D354FDAFE61C}" srcOrd="0" destOrd="0" presId="urn:microsoft.com/office/officeart/2005/8/layout/list1"/>
    <dgm:cxn modelId="{85824BDA-EE51-4A62-AF98-F5F50ECD99E9}" srcId="{558C5F9D-3CFD-4086-976C-DF6628DFCD1E}" destId="{F0F3A0DF-6593-4A95-B827-5DDEF78EE5AA}" srcOrd="2" destOrd="0" parTransId="{90812079-5835-4C83-9718-A069E17E69D0}" sibTransId="{0B99B016-1E5B-43F6-837C-9ABC1ABF23CA}"/>
    <dgm:cxn modelId="{5B421ADF-4D47-4785-AE0B-64517C59B64A}" type="presOf" srcId="{01EC64DE-376C-4316-98FC-680B8B629EBF}" destId="{B1CB9967-0F8C-4680-A3F5-2CA2E8DDF30B}" srcOrd="0" destOrd="1" presId="urn:microsoft.com/office/officeart/2005/8/layout/list1"/>
    <dgm:cxn modelId="{D6906FEE-EC49-4569-BF4D-425AF43C55E2}" srcId="{4A6384BA-114A-4097-B83B-0C54E6C9DCAA}" destId="{022B7ACF-8639-4D60-B89E-DF3B83C6B064}" srcOrd="2" destOrd="0" parTransId="{FABA578F-1B7D-4EEB-9786-1E9D465495B6}" sibTransId="{7C635F05-E4FA-4640-84B3-2857E0DBF211}"/>
    <dgm:cxn modelId="{DECB52C1-4B84-47D1-AAB7-7893091F148B}" type="presParOf" srcId="{57C55368-38A3-4E45-A663-8ECF2A4F6EEB}" destId="{75B44841-6C76-4CF1-9B66-BEB749B43288}" srcOrd="0" destOrd="0" presId="urn:microsoft.com/office/officeart/2005/8/layout/list1"/>
    <dgm:cxn modelId="{E7D1B2E1-6482-45A8-9D52-C1F99C5BBCCE}" type="presParOf" srcId="{75B44841-6C76-4CF1-9B66-BEB749B43288}" destId="{A6980B10-C8EF-44EA-A1E4-D354FDAFE61C}" srcOrd="0" destOrd="0" presId="urn:microsoft.com/office/officeart/2005/8/layout/list1"/>
    <dgm:cxn modelId="{C4215A50-D0C0-432B-ABEE-260D9665F651}" type="presParOf" srcId="{75B44841-6C76-4CF1-9B66-BEB749B43288}" destId="{F4F4E274-6C00-49CA-9319-48B80B17B7C1}" srcOrd="1" destOrd="0" presId="urn:microsoft.com/office/officeart/2005/8/layout/list1"/>
    <dgm:cxn modelId="{81CEEE3D-6684-4D20-ACD7-635CEC03B76D}" type="presParOf" srcId="{57C55368-38A3-4E45-A663-8ECF2A4F6EEB}" destId="{F182A0AC-F250-46C5-AD9D-4FAF1AA25462}" srcOrd="1" destOrd="0" presId="urn:microsoft.com/office/officeart/2005/8/layout/list1"/>
    <dgm:cxn modelId="{39663CFB-42D5-495D-A0DF-C5B481849285}" type="presParOf" srcId="{57C55368-38A3-4E45-A663-8ECF2A4F6EEB}" destId="{990E7FA9-50A6-4B28-8B8E-CC02D075CCF5}" srcOrd="2" destOrd="0" presId="urn:microsoft.com/office/officeart/2005/8/layout/list1"/>
    <dgm:cxn modelId="{2CB9B869-356B-4042-9DE4-69A967429D88}" type="presParOf" srcId="{57C55368-38A3-4E45-A663-8ECF2A4F6EEB}" destId="{F3BEED3A-1B4A-49F1-878A-18BFF2AE194D}" srcOrd="3" destOrd="0" presId="urn:microsoft.com/office/officeart/2005/8/layout/list1"/>
    <dgm:cxn modelId="{E5011819-F049-49E2-9050-E96A19E7D303}" type="presParOf" srcId="{57C55368-38A3-4E45-A663-8ECF2A4F6EEB}" destId="{B35D5949-51CD-42D9-AC26-904D7D18F1DA}" srcOrd="4" destOrd="0" presId="urn:microsoft.com/office/officeart/2005/8/layout/list1"/>
    <dgm:cxn modelId="{5B7209F4-46E3-4559-BFD2-D28D30F6AAC6}" type="presParOf" srcId="{B35D5949-51CD-42D9-AC26-904D7D18F1DA}" destId="{6C5D3ABA-20F6-4190-94D0-F6A9C595B418}" srcOrd="0" destOrd="0" presId="urn:microsoft.com/office/officeart/2005/8/layout/list1"/>
    <dgm:cxn modelId="{14A49A5B-EC11-4BCF-852E-87D2E9FDF91F}" type="presParOf" srcId="{B35D5949-51CD-42D9-AC26-904D7D18F1DA}" destId="{A93ACEB2-93BF-4A15-89A1-F1A3C16D78B4}" srcOrd="1" destOrd="0" presId="urn:microsoft.com/office/officeart/2005/8/layout/list1"/>
    <dgm:cxn modelId="{30E54670-E34F-498B-8FA4-8D171B088C04}" type="presParOf" srcId="{57C55368-38A3-4E45-A663-8ECF2A4F6EEB}" destId="{C650BA6C-BA2B-49BD-9BE7-B8387428B67F}" srcOrd="5" destOrd="0" presId="urn:microsoft.com/office/officeart/2005/8/layout/list1"/>
    <dgm:cxn modelId="{622E8EE1-F8D6-421B-A93E-9810DD070685}" type="presParOf" srcId="{57C55368-38A3-4E45-A663-8ECF2A4F6EEB}" destId="{B1CB9967-0F8C-4680-A3F5-2CA2E8DDF30B}" srcOrd="6" destOrd="0" presId="urn:microsoft.com/office/officeart/2005/8/layout/list1"/>
    <dgm:cxn modelId="{EA33FEC7-73C7-408E-942C-2C8AFE46AE1C}" type="presParOf" srcId="{57C55368-38A3-4E45-A663-8ECF2A4F6EEB}" destId="{A1E3FDFE-9C13-4840-AA16-E90E616960F8}" srcOrd="7" destOrd="0" presId="urn:microsoft.com/office/officeart/2005/8/layout/list1"/>
    <dgm:cxn modelId="{A2C9F7DD-EE40-4619-A149-E940B93CDB8A}" type="presParOf" srcId="{57C55368-38A3-4E45-A663-8ECF2A4F6EEB}" destId="{44C14FC8-20B9-4E2A-BDFB-3895F76620C9}" srcOrd="8" destOrd="0" presId="urn:microsoft.com/office/officeart/2005/8/layout/list1"/>
    <dgm:cxn modelId="{E625A024-EFE5-480C-8D2B-2F4049FC8AAF}" type="presParOf" srcId="{44C14FC8-20B9-4E2A-BDFB-3895F76620C9}" destId="{0DC9467E-7542-4805-8361-64DBA4EC5F28}" srcOrd="0" destOrd="0" presId="urn:microsoft.com/office/officeart/2005/8/layout/list1"/>
    <dgm:cxn modelId="{BE7F458D-0CB7-4A5F-B509-AD16D58D0633}" type="presParOf" srcId="{44C14FC8-20B9-4E2A-BDFB-3895F76620C9}" destId="{3698AB61-68CD-43CE-A8BA-AB2C92D29149}" srcOrd="1" destOrd="0" presId="urn:microsoft.com/office/officeart/2005/8/layout/list1"/>
    <dgm:cxn modelId="{F9FC4C93-F9ED-4B50-80E1-6D257B56AB4A}" type="presParOf" srcId="{57C55368-38A3-4E45-A663-8ECF2A4F6EEB}" destId="{8A3A3DD1-E178-4E18-BC29-4B544376B063}" srcOrd="9" destOrd="0" presId="urn:microsoft.com/office/officeart/2005/8/layout/list1"/>
    <dgm:cxn modelId="{90674431-37BD-4D61-82AA-37BCFBDCF050}" type="presParOf" srcId="{57C55368-38A3-4E45-A663-8ECF2A4F6EEB}" destId="{2F79280D-778A-4179-AB7B-0A1E11841F6F}" srcOrd="10" destOrd="0" presId="urn:microsoft.com/office/officeart/2005/8/layout/list1"/>
    <dgm:cxn modelId="{F54726C1-53CE-4548-ACAD-9B99F51A5442}" type="presParOf" srcId="{57C55368-38A3-4E45-A663-8ECF2A4F6EEB}" destId="{893E9BD9-3961-4FE4-A2E2-1C86C0A31DC4}" srcOrd="11" destOrd="0" presId="urn:microsoft.com/office/officeart/2005/8/layout/list1"/>
    <dgm:cxn modelId="{288BEFED-3F16-4C6A-A6B5-50C969639285}" type="presParOf" srcId="{57C55368-38A3-4E45-A663-8ECF2A4F6EEB}" destId="{AA4B51A9-5CD2-44C4-945B-081FD2B4C480}" srcOrd="12" destOrd="0" presId="urn:microsoft.com/office/officeart/2005/8/layout/list1"/>
    <dgm:cxn modelId="{5BF889C4-D49A-49BD-A75B-C2F865A7E69A}" type="presParOf" srcId="{AA4B51A9-5CD2-44C4-945B-081FD2B4C480}" destId="{9FC692FB-4024-47EC-AF00-83C416A5FFBB}" srcOrd="0" destOrd="0" presId="urn:microsoft.com/office/officeart/2005/8/layout/list1"/>
    <dgm:cxn modelId="{8048F496-E02C-459A-9CD7-C18A331A8D88}" type="presParOf" srcId="{AA4B51A9-5CD2-44C4-945B-081FD2B4C480}" destId="{F34373B8-6551-4227-A5AD-A4F80CE74AFA}" srcOrd="1" destOrd="0" presId="urn:microsoft.com/office/officeart/2005/8/layout/list1"/>
    <dgm:cxn modelId="{ABFA08D3-7FFF-4E1A-AFE2-E99C39011CA0}" type="presParOf" srcId="{57C55368-38A3-4E45-A663-8ECF2A4F6EEB}" destId="{74133F12-8610-46C3-8855-AC28A43FC39D}" srcOrd="13" destOrd="0" presId="urn:microsoft.com/office/officeart/2005/8/layout/list1"/>
    <dgm:cxn modelId="{9BF702B6-CCE0-4B31-8AAA-436C2444BA81}" type="presParOf" srcId="{57C55368-38A3-4E45-A663-8ECF2A4F6EEB}" destId="{9FB5DED1-711A-471E-9B89-61CC543A952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F9BED7-49FF-4B6D-A392-4AD72C0EAB97}"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6C5EA7BC-5C61-4B4E-89BF-FA20FA3F2086}">
      <dgm:prSet/>
      <dgm:spPr>
        <a:solidFill>
          <a:schemeClr val="tx1">
            <a:lumMod val="65000"/>
            <a:lumOff val="35000"/>
          </a:schemeClr>
        </a:solidFill>
      </dgm:spPr>
      <dgm:t>
        <a:bodyPr/>
        <a:lstStyle/>
        <a:p>
          <a:r>
            <a:rPr lang="el-GR" dirty="0"/>
            <a:t>Κριτήρια αξιολόγησης αυτονομίας δράσης  θυγατρικής εταιρείας</a:t>
          </a:r>
          <a:endParaRPr lang="en-US" dirty="0"/>
        </a:p>
      </dgm:t>
    </dgm:pt>
    <dgm:pt modelId="{4745EFD9-0D09-4369-9290-970E04AE317C}" type="parTrans" cxnId="{DD5A2F1E-1100-41B6-823D-6FFAA0D0DB06}">
      <dgm:prSet/>
      <dgm:spPr/>
      <dgm:t>
        <a:bodyPr/>
        <a:lstStyle/>
        <a:p>
          <a:endParaRPr lang="en-US"/>
        </a:p>
      </dgm:t>
    </dgm:pt>
    <dgm:pt modelId="{0485A72B-5FB9-428E-9E60-101C00207992}" type="sibTrans" cxnId="{DD5A2F1E-1100-41B6-823D-6FFAA0D0DB06}">
      <dgm:prSet/>
      <dgm:spPr/>
      <dgm:t>
        <a:bodyPr/>
        <a:lstStyle/>
        <a:p>
          <a:endParaRPr lang="en-US"/>
        </a:p>
      </dgm:t>
    </dgm:pt>
    <dgm:pt modelId="{B045A85A-9F3F-416D-A220-8C41B66EF637}">
      <dgm:prSet/>
      <dgm:spPr/>
      <dgm:t>
        <a:bodyPr/>
        <a:lstStyle/>
        <a:p>
          <a:r>
            <a:rPr lang="el-GR" dirty="0"/>
            <a:t>Μητρική εταιρεία έχει 100% της θυγατρικής </a:t>
          </a:r>
          <a:r>
            <a:rPr lang="el-GR" dirty="0">
              <a:sym typeface="Wingdings" panose="05000000000000000000" pitchFamily="2" charset="2"/>
            </a:rPr>
            <a:t></a:t>
          </a:r>
          <a:r>
            <a:rPr lang="el-GR" dirty="0"/>
            <a:t> τεκμαίρεται η ύπαρξη ενιαίας οικονομικής οντότητας </a:t>
          </a:r>
          <a:endParaRPr lang="en-US" dirty="0"/>
        </a:p>
      </dgm:t>
    </dgm:pt>
    <dgm:pt modelId="{4C0B42C8-30F3-40D7-BEAC-CADCAE07C2B5}" type="parTrans" cxnId="{117A4056-95F5-42D2-826C-805456B124AA}">
      <dgm:prSet/>
      <dgm:spPr/>
      <dgm:t>
        <a:bodyPr/>
        <a:lstStyle/>
        <a:p>
          <a:endParaRPr lang="en-US" dirty="0"/>
        </a:p>
      </dgm:t>
    </dgm:pt>
    <dgm:pt modelId="{A237D654-37B5-43CB-BFBD-F52CC5ACF444}" type="sibTrans" cxnId="{117A4056-95F5-42D2-826C-805456B124AA}">
      <dgm:prSet/>
      <dgm:spPr/>
      <dgm:t>
        <a:bodyPr/>
        <a:lstStyle/>
        <a:p>
          <a:endParaRPr lang="en-US"/>
        </a:p>
      </dgm:t>
    </dgm:pt>
    <dgm:pt modelId="{E004E1FC-EE7C-4400-922B-3C95FB500214}">
      <dgm:prSet/>
      <dgm:spPr>
        <a:solidFill>
          <a:schemeClr val="accent6">
            <a:lumMod val="75000"/>
          </a:schemeClr>
        </a:solidFill>
      </dgm:spPr>
      <dgm:t>
        <a:bodyPr/>
        <a:lstStyle/>
        <a:p>
          <a:r>
            <a:rPr lang="el-GR" dirty="0"/>
            <a:t>Μητρική εταιρεία έχει &lt; 100% της θυγατρικής </a:t>
          </a:r>
          <a:r>
            <a:rPr lang="el-GR" dirty="0">
              <a:sym typeface="Wingdings" panose="05000000000000000000" pitchFamily="2" charset="2"/>
            </a:rPr>
            <a:t></a:t>
          </a:r>
          <a:r>
            <a:rPr lang="el-GR" dirty="0"/>
            <a:t> εξαρτάται από την ύπαρξη καθοριστικής επιρροής π.χ. διορίζει τα μέλη του ΔΣ, συμβουλεύεται η θυγατρική την μητρική για στρατηγικές εμπορικές αποφάσεις</a:t>
          </a:r>
          <a:endParaRPr lang="en-US" dirty="0"/>
        </a:p>
      </dgm:t>
    </dgm:pt>
    <dgm:pt modelId="{FD9C534F-9297-47F8-91B3-B37263DAF19C}" type="parTrans" cxnId="{0BDE5A49-700B-4363-8B6F-45106EFBD7AE}">
      <dgm:prSet/>
      <dgm:spPr/>
      <dgm:t>
        <a:bodyPr/>
        <a:lstStyle/>
        <a:p>
          <a:endParaRPr lang="en-US" dirty="0"/>
        </a:p>
      </dgm:t>
    </dgm:pt>
    <dgm:pt modelId="{FCC54992-18E4-4D17-B94D-5816EA81BA79}" type="sibTrans" cxnId="{0BDE5A49-700B-4363-8B6F-45106EFBD7AE}">
      <dgm:prSet/>
      <dgm:spPr/>
      <dgm:t>
        <a:bodyPr/>
        <a:lstStyle/>
        <a:p>
          <a:endParaRPr lang="en-US"/>
        </a:p>
      </dgm:t>
    </dgm:pt>
    <dgm:pt modelId="{13EB5D9F-46FE-44B9-98CE-F97E0A404B59}" type="pres">
      <dgm:prSet presAssocID="{69F9BED7-49FF-4B6D-A392-4AD72C0EAB97}" presName="diagram" presStyleCnt="0">
        <dgm:presLayoutVars>
          <dgm:chPref val="1"/>
          <dgm:dir/>
          <dgm:animOne val="branch"/>
          <dgm:animLvl val="lvl"/>
          <dgm:resizeHandles val="exact"/>
        </dgm:presLayoutVars>
      </dgm:prSet>
      <dgm:spPr/>
    </dgm:pt>
    <dgm:pt modelId="{DD5ADB58-6BA2-4A7F-9775-76283CFDE510}" type="pres">
      <dgm:prSet presAssocID="{6C5EA7BC-5C61-4B4E-89BF-FA20FA3F2086}" presName="root1" presStyleCnt="0"/>
      <dgm:spPr/>
    </dgm:pt>
    <dgm:pt modelId="{D8401345-7182-4399-8486-C9F2D8CC3E49}" type="pres">
      <dgm:prSet presAssocID="{6C5EA7BC-5C61-4B4E-89BF-FA20FA3F2086}" presName="LevelOneTextNode" presStyleLbl="node0" presStyleIdx="0" presStyleCnt="1" custScaleX="66774">
        <dgm:presLayoutVars>
          <dgm:chPref val="3"/>
        </dgm:presLayoutVars>
      </dgm:prSet>
      <dgm:spPr/>
    </dgm:pt>
    <dgm:pt modelId="{A4300E17-1CF7-431E-B4F3-54EB7CD7A65C}" type="pres">
      <dgm:prSet presAssocID="{6C5EA7BC-5C61-4B4E-89BF-FA20FA3F2086}" presName="level2hierChild" presStyleCnt="0"/>
      <dgm:spPr/>
    </dgm:pt>
    <dgm:pt modelId="{379C77D7-8BBD-4A07-9A04-806563016FBC}" type="pres">
      <dgm:prSet presAssocID="{4C0B42C8-30F3-40D7-BEAC-CADCAE07C2B5}" presName="conn2-1" presStyleLbl="parChTrans1D2" presStyleIdx="0" presStyleCnt="2"/>
      <dgm:spPr/>
    </dgm:pt>
    <dgm:pt modelId="{BD898A71-9200-43CC-A59C-B770945D3572}" type="pres">
      <dgm:prSet presAssocID="{4C0B42C8-30F3-40D7-BEAC-CADCAE07C2B5}" presName="connTx" presStyleLbl="parChTrans1D2" presStyleIdx="0" presStyleCnt="2"/>
      <dgm:spPr/>
    </dgm:pt>
    <dgm:pt modelId="{4B77018E-7CEA-472B-85FA-A3200B8B3396}" type="pres">
      <dgm:prSet presAssocID="{B045A85A-9F3F-416D-A220-8C41B66EF637}" presName="root2" presStyleCnt="0"/>
      <dgm:spPr/>
    </dgm:pt>
    <dgm:pt modelId="{D69B473E-73CB-452E-A316-C58121B00755}" type="pres">
      <dgm:prSet presAssocID="{B045A85A-9F3F-416D-A220-8C41B66EF637}" presName="LevelTwoTextNode" presStyleLbl="node2" presStyleIdx="0" presStyleCnt="2">
        <dgm:presLayoutVars>
          <dgm:chPref val="3"/>
        </dgm:presLayoutVars>
      </dgm:prSet>
      <dgm:spPr/>
    </dgm:pt>
    <dgm:pt modelId="{1E595C4C-C4EE-45E0-A95A-96836741FA9F}" type="pres">
      <dgm:prSet presAssocID="{B045A85A-9F3F-416D-A220-8C41B66EF637}" presName="level3hierChild" presStyleCnt="0"/>
      <dgm:spPr/>
    </dgm:pt>
    <dgm:pt modelId="{93C7A429-3DBF-4323-AD34-0047C3CEA54E}" type="pres">
      <dgm:prSet presAssocID="{FD9C534F-9297-47F8-91B3-B37263DAF19C}" presName="conn2-1" presStyleLbl="parChTrans1D2" presStyleIdx="1" presStyleCnt="2"/>
      <dgm:spPr/>
    </dgm:pt>
    <dgm:pt modelId="{944309C3-B54C-4C08-BEEE-B5018B15B71D}" type="pres">
      <dgm:prSet presAssocID="{FD9C534F-9297-47F8-91B3-B37263DAF19C}" presName="connTx" presStyleLbl="parChTrans1D2" presStyleIdx="1" presStyleCnt="2"/>
      <dgm:spPr/>
    </dgm:pt>
    <dgm:pt modelId="{F9E8C421-D3C1-4987-8BCB-9A8EE959A07E}" type="pres">
      <dgm:prSet presAssocID="{E004E1FC-EE7C-4400-922B-3C95FB500214}" presName="root2" presStyleCnt="0"/>
      <dgm:spPr/>
    </dgm:pt>
    <dgm:pt modelId="{2D23D871-B021-4F9A-B211-7BD5D57498F5}" type="pres">
      <dgm:prSet presAssocID="{E004E1FC-EE7C-4400-922B-3C95FB500214}" presName="LevelTwoTextNode" presStyleLbl="node2" presStyleIdx="1" presStyleCnt="2">
        <dgm:presLayoutVars>
          <dgm:chPref val="3"/>
        </dgm:presLayoutVars>
      </dgm:prSet>
      <dgm:spPr/>
    </dgm:pt>
    <dgm:pt modelId="{BDAD442C-C06D-43AD-A63C-E1C608C656B2}" type="pres">
      <dgm:prSet presAssocID="{E004E1FC-EE7C-4400-922B-3C95FB500214}" presName="level3hierChild" presStyleCnt="0"/>
      <dgm:spPr/>
    </dgm:pt>
  </dgm:ptLst>
  <dgm:cxnLst>
    <dgm:cxn modelId="{DD5A2F1E-1100-41B6-823D-6FFAA0D0DB06}" srcId="{69F9BED7-49FF-4B6D-A392-4AD72C0EAB97}" destId="{6C5EA7BC-5C61-4B4E-89BF-FA20FA3F2086}" srcOrd="0" destOrd="0" parTransId="{4745EFD9-0D09-4369-9290-970E04AE317C}" sibTransId="{0485A72B-5FB9-428E-9E60-101C00207992}"/>
    <dgm:cxn modelId="{1A5F651F-98E6-4B8A-A58A-B88B1BF9638B}" type="presOf" srcId="{69F9BED7-49FF-4B6D-A392-4AD72C0EAB97}" destId="{13EB5D9F-46FE-44B9-98CE-F97E0A404B59}" srcOrd="0" destOrd="0" presId="urn:microsoft.com/office/officeart/2005/8/layout/hierarchy2"/>
    <dgm:cxn modelId="{46731B39-DF24-451A-926A-A4F807983D4B}" type="presOf" srcId="{4C0B42C8-30F3-40D7-BEAC-CADCAE07C2B5}" destId="{379C77D7-8BBD-4A07-9A04-806563016FBC}" srcOrd="0" destOrd="0" presId="urn:microsoft.com/office/officeart/2005/8/layout/hierarchy2"/>
    <dgm:cxn modelId="{0BDE5A49-700B-4363-8B6F-45106EFBD7AE}" srcId="{6C5EA7BC-5C61-4B4E-89BF-FA20FA3F2086}" destId="{E004E1FC-EE7C-4400-922B-3C95FB500214}" srcOrd="1" destOrd="0" parTransId="{FD9C534F-9297-47F8-91B3-B37263DAF19C}" sibTransId="{FCC54992-18E4-4D17-B94D-5816EA81BA79}"/>
    <dgm:cxn modelId="{D6B3AC52-7518-42DD-844E-EAB998B1ACED}" type="presOf" srcId="{6C5EA7BC-5C61-4B4E-89BF-FA20FA3F2086}" destId="{D8401345-7182-4399-8486-C9F2D8CC3E49}" srcOrd="0" destOrd="0" presId="urn:microsoft.com/office/officeart/2005/8/layout/hierarchy2"/>
    <dgm:cxn modelId="{470CAE53-F3FC-40C7-BF5D-3241E680A62C}" type="presOf" srcId="{B045A85A-9F3F-416D-A220-8C41B66EF637}" destId="{D69B473E-73CB-452E-A316-C58121B00755}" srcOrd="0" destOrd="0" presId="urn:microsoft.com/office/officeart/2005/8/layout/hierarchy2"/>
    <dgm:cxn modelId="{117A4056-95F5-42D2-826C-805456B124AA}" srcId="{6C5EA7BC-5C61-4B4E-89BF-FA20FA3F2086}" destId="{B045A85A-9F3F-416D-A220-8C41B66EF637}" srcOrd="0" destOrd="0" parTransId="{4C0B42C8-30F3-40D7-BEAC-CADCAE07C2B5}" sibTransId="{A237D654-37B5-43CB-BFBD-F52CC5ACF444}"/>
    <dgm:cxn modelId="{9D39FBA0-7127-4B11-893E-310682626ED6}" type="presOf" srcId="{4C0B42C8-30F3-40D7-BEAC-CADCAE07C2B5}" destId="{BD898A71-9200-43CC-A59C-B770945D3572}" srcOrd="1" destOrd="0" presId="urn:microsoft.com/office/officeart/2005/8/layout/hierarchy2"/>
    <dgm:cxn modelId="{0BA172C7-F2D6-483C-B797-A663C95F055F}" type="presOf" srcId="{FD9C534F-9297-47F8-91B3-B37263DAF19C}" destId="{93C7A429-3DBF-4323-AD34-0047C3CEA54E}" srcOrd="0" destOrd="0" presId="urn:microsoft.com/office/officeart/2005/8/layout/hierarchy2"/>
    <dgm:cxn modelId="{E5526DD5-1963-4BE9-A4F3-303E8BFF0533}" type="presOf" srcId="{FD9C534F-9297-47F8-91B3-B37263DAF19C}" destId="{944309C3-B54C-4C08-BEEE-B5018B15B71D}" srcOrd="1" destOrd="0" presId="urn:microsoft.com/office/officeart/2005/8/layout/hierarchy2"/>
    <dgm:cxn modelId="{2EE024FE-672B-45E8-8CF7-9B4061C677E2}" type="presOf" srcId="{E004E1FC-EE7C-4400-922B-3C95FB500214}" destId="{2D23D871-B021-4F9A-B211-7BD5D57498F5}" srcOrd="0" destOrd="0" presId="urn:microsoft.com/office/officeart/2005/8/layout/hierarchy2"/>
    <dgm:cxn modelId="{7627146F-1A1C-4D71-9C5B-1B4CFA51BA41}" type="presParOf" srcId="{13EB5D9F-46FE-44B9-98CE-F97E0A404B59}" destId="{DD5ADB58-6BA2-4A7F-9775-76283CFDE510}" srcOrd="0" destOrd="0" presId="urn:microsoft.com/office/officeart/2005/8/layout/hierarchy2"/>
    <dgm:cxn modelId="{0F4DD264-CF62-497B-BED9-335F7C5BCD17}" type="presParOf" srcId="{DD5ADB58-6BA2-4A7F-9775-76283CFDE510}" destId="{D8401345-7182-4399-8486-C9F2D8CC3E49}" srcOrd="0" destOrd="0" presId="urn:microsoft.com/office/officeart/2005/8/layout/hierarchy2"/>
    <dgm:cxn modelId="{8E0D9D89-2DDA-4CAE-9710-389DAD34E1A0}" type="presParOf" srcId="{DD5ADB58-6BA2-4A7F-9775-76283CFDE510}" destId="{A4300E17-1CF7-431E-B4F3-54EB7CD7A65C}" srcOrd="1" destOrd="0" presId="urn:microsoft.com/office/officeart/2005/8/layout/hierarchy2"/>
    <dgm:cxn modelId="{716EDA3C-CF6F-482A-B140-E399CF2F8EC7}" type="presParOf" srcId="{A4300E17-1CF7-431E-B4F3-54EB7CD7A65C}" destId="{379C77D7-8BBD-4A07-9A04-806563016FBC}" srcOrd="0" destOrd="0" presId="urn:microsoft.com/office/officeart/2005/8/layout/hierarchy2"/>
    <dgm:cxn modelId="{D688AC4B-108D-4D0B-ACE7-452EAB55664C}" type="presParOf" srcId="{379C77D7-8BBD-4A07-9A04-806563016FBC}" destId="{BD898A71-9200-43CC-A59C-B770945D3572}" srcOrd="0" destOrd="0" presId="urn:microsoft.com/office/officeart/2005/8/layout/hierarchy2"/>
    <dgm:cxn modelId="{28F58AC7-EE2B-44A7-8932-169262656EE3}" type="presParOf" srcId="{A4300E17-1CF7-431E-B4F3-54EB7CD7A65C}" destId="{4B77018E-7CEA-472B-85FA-A3200B8B3396}" srcOrd="1" destOrd="0" presId="urn:microsoft.com/office/officeart/2005/8/layout/hierarchy2"/>
    <dgm:cxn modelId="{C75A5625-D540-4C46-92EE-7743B04E404D}" type="presParOf" srcId="{4B77018E-7CEA-472B-85FA-A3200B8B3396}" destId="{D69B473E-73CB-452E-A316-C58121B00755}" srcOrd="0" destOrd="0" presId="urn:microsoft.com/office/officeart/2005/8/layout/hierarchy2"/>
    <dgm:cxn modelId="{12A6145F-A94E-4396-94B0-0057B1BFF52E}" type="presParOf" srcId="{4B77018E-7CEA-472B-85FA-A3200B8B3396}" destId="{1E595C4C-C4EE-45E0-A95A-96836741FA9F}" srcOrd="1" destOrd="0" presId="urn:microsoft.com/office/officeart/2005/8/layout/hierarchy2"/>
    <dgm:cxn modelId="{F9C22C96-63FC-45E8-8C5A-A31440A919DA}" type="presParOf" srcId="{A4300E17-1CF7-431E-B4F3-54EB7CD7A65C}" destId="{93C7A429-3DBF-4323-AD34-0047C3CEA54E}" srcOrd="2" destOrd="0" presId="urn:microsoft.com/office/officeart/2005/8/layout/hierarchy2"/>
    <dgm:cxn modelId="{96E7208E-53E2-43ED-9B4A-327E25F065F6}" type="presParOf" srcId="{93C7A429-3DBF-4323-AD34-0047C3CEA54E}" destId="{944309C3-B54C-4C08-BEEE-B5018B15B71D}" srcOrd="0" destOrd="0" presId="urn:microsoft.com/office/officeart/2005/8/layout/hierarchy2"/>
    <dgm:cxn modelId="{356CDCC1-EF20-4283-B00B-12F90DA11E10}" type="presParOf" srcId="{A4300E17-1CF7-431E-B4F3-54EB7CD7A65C}" destId="{F9E8C421-D3C1-4987-8BCB-9A8EE959A07E}" srcOrd="3" destOrd="0" presId="urn:microsoft.com/office/officeart/2005/8/layout/hierarchy2"/>
    <dgm:cxn modelId="{36263151-A30B-405B-B218-311660F6F6B0}" type="presParOf" srcId="{F9E8C421-D3C1-4987-8BCB-9A8EE959A07E}" destId="{2D23D871-B021-4F9A-B211-7BD5D57498F5}" srcOrd="0" destOrd="0" presId="urn:microsoft.com/office/officeart/2005/8/layout/hierarchy2"/>
    <dgm:cxn modelId="{ACAAB545-467E-4EA9-9F6C-9A5820DD8E80}" type="presParOf" srcId="{F9E8C421-D3C1-4987-8BCB-9A8EE959A07E}" destId="{BDAD442C-C06D-43AD-A63C-E1C608C656B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9736D1-C11B-4B21-94D3-C8992B950F32}"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9954B52C-DE67-4C88-B5F3-87C8D292B488}">
      <dgm:prSet custT="1"/>
      <dgm:spPr/>
      <dgm:t>
        <a:bodyPr/>
        <a:lstStyle/>
        <a:p>
          <a:r>
            <a:rPr lang="el-GR" sz="1600" b="1" dirty="0"/>
            <a:t>Η απόδειξη μιας αντιανταγωνιστικής συμφωνίας πρέπει να στηρίζεται στην άμεση ή έμμεση διαπίστωση της σύμπτωσης των βουλήσεων των επιχειρήσεων όσον αφορά την εφαρμογή μιας συγκεκριμένης πολιτικής στην αγορά, ανεξάρτητα από τον τρόπο έκφρασης της βούλησης</a:t>
          </a:r>
          <a:endParaRPr lang="en-US" sz="1600" b="1" dirty="0"/>
        </a:p>
      </dgm:t>
    </dgm:pt>
    <dgm:pt modelId="{8472C9FD-4990-4B53-ABD9-C64DAC6D1230}" type="parTrans" cxnId="{C8F1A9BC-B28E-4010-8353-8FC22E54FD86}">
      <dgm:prSet/>
      <dgm:spPr/>
      <dgm:t>
        <a:bodyPr/>
        <a:lstStyle/>
        <a:p>
          <a:endParaRPr lang="en-US"/>
        </a:p>
      </dgm:t>
    </dgm:pt>
    <dgm:pt modelId="{BF9A8AC2-6FE3-48A0-B0AF-E149B317E0AA}" type="sibTrans" cxnId="{C8F1A9BC-B28E-4010-8353-8FC22E54FD86}">
      <dgm:prSet/>
      <dgm:spPr/>
      <dgm:t>
        <a:bodyPr/>
        <a:lstStyle/>
        <a:p>
          <a:endParaRPr lang="en-US"/>
        </a:p>
      </dgm:t>
    </dgm:pt>
    <dgm:pt modelId="{79ED73A6-036D-47BB-9614-A07EB3C8EE92}">
      <dgm:prSet custT="1"/>
      <dgm:spPr/>
      <dgm:t>
        <a:bodyPr/>
        <a:lstStyle/>
        <a:p>
          <a:r>
            <a:rPr lang="el-GR" sz="1600" b="1" dirty="0"/>
            <a:t>Η μονομερής συμπεριφορά μπορεί να αποτελέσει τη βάση για συμφωνία όταν γίνεται αποδεκτή ρητά ή σιωπηρά</a:t>
          </a:r>
          <a:endParaRPr lang="en-US" sz="1600" dirty="0"/>
        </a:p>
      </dgm:t>
    </dgm:pt>
    <dgm:pt modelId="{089A89A8-B30B-4896-8208-3F08014211BC}" type="parTrans" cxnId="{B0CE0141-69B7-4B04-896D-6E57C6D703FD}">
      <dgm:prSet/>
      <dgm:spPr/>
      <dgm:t>
        <a:bodyPr/>
        <a:lstStyle/>
        <a:p>
          <a:endParaRPr lang="en-US"/>
        </a:p>
      </dgm:t>
    </dgm:pt>
    <dgm:pt modelId="{92E44ADD-1C82-4D34-B340-376B0F6B6981}" type="sibTrans" cxnId="{B0CE0141-69B7-4B04-896D-6E57C6D703FD}">
      <dgm:prSet/>
      <dgm:spPr/>
      <dgm:t>
        <a:bodyPr/>
        <a:lstStyle/>
        <a:p>
          <a:endParaRPr lang="en-US"/>
        </a:p>
      </dgm:t>
    </dgm:pt>
    <dgm:pt modelId="{57A42D6E-10D3-41A9-8CAC-3249128F7DBF}">
      <dgm:prSet custT="1"/>
      <dgm:spPr/>
      <dgm:t>
        <a:bodyPr/>
        <a:lstStyle/>
        <a:p>
          <a:r>
            <a:rPr lang="el-GR" sz="1600" b="1" dirty="0"/>
            <a:t>Η σιωπηρή αποδοχή εκδηλώνεται όταν η συμπεριφορά του αποδέκτη αποκαλύπτει στήριξη της μονομερούς συμπεριφοράς π.χ. ρητή συμφωνία, συναίνεση, εντύπωση συναίνεσης, μη αποστασιοποίηση</a:t>
          </a:r>
          <a:endParaRPr lang="en-US" sz="1600" dirty="0"/>
        </a:p>
      </dgm:t>
    </dgm:pt>
    <dgm:pt modelId="{E8CDEDAC-CBFD-4A4A-9AAD-593CC7C68F81}" type="parTrans" cxnId="{233DF983-55F4-42C2-9739-E2AABACC5372}">
      <dgm:prSet/>
      <dgm:spPr/>
      <dgm:t>
        <a:bodyPr/>
        <a:lstStyle/>
        <a:p>
          <a:endParaRPr lang="en-US"/>
        </a:p>
      </dgm:t>
    </dgm:pt>
    <dgm:pt modelId="{0E36A70E-C09B-48CC-8554-6D3150970FF1}" type="sibTrans" cxnId="{233DF983-55F4-42C2-9739-E2AABACC5372}">
      <dgm:prSet/>
      <dgm:spPr/>
      <dgm:t>
        <a:bodyPr/>
        <a:lstStyle/>
        <a:p>
          <a:endParaRPr lang="en-US"/>
        </a:p>
      </dgm:t>
    </dgm:pt>
    <dgm:pt modelId="{8ECE2726-300F-4BD8-BA3E-0324B00DA1C2}" type="pres">
      <dgm:prSet presAssocID="{289736D1-C11B-4B21-94D3-C8992B950F32}" presName="Name0" presStyleCnt="0">
        <dgm:presLayoutVars>
          <dgm:chMax val="7"/>
          <dgm:chPref val="7"/>
          <dgm:dir/>
        </dgm:presLayoutVars>
      </dgm:prSet>
      <dgm:spPr/>
    </dgm:pt>
    <dgm:pt modelId="{E2A41138-74F8-4467-A662-20CCCBE0E8E6}" type="pres">
      <dgm:prSet presAssocID="{289736D1-C11B-4B21-94D3-C8992B950F32}" presName="Name1" presStyleCnt="0"/>
      <dgm:spPr/>
    </dgm:pt>
    <dgm:pt modelId="{1813567F-2E16-4C1B-8626-DA848C6C86D1}" type="pres">
      <dgm:prSet presAssocID="{289736D1-C11B-4B21-94D3-C8992B950F32}" presName="cycle" presStyleCnt="0"/>
      <dgm:spPr/>
    </dgm:pt>
    <dgm:pt modelId="{B1626693-1206-437D-A574-3E9A1C6849C2}" type="pres">
      <dgm:prSet presAssocID="{289736D1-C11B-4B21-94D3-C8992B950F32}" presName="srcNode" presStyleLbl="node1" presStyleIdx="0" presStyleCnt="3"/>
      <dgm:spPr/>
    </dgm:pt>
    <dgm:pt modelId="{D50B65FF-6C7A-447B-AE87-F6E1AAF10E9E}" type="pres">
      <dgm:prSet presAssocID="{289736D1-C11B-4B21-94D3-C8992B950F32}" presName="conn" presStyleLbl="parChTrans1D2" presStyleIdx="0" presStyleCnt="1"/>
      <dgm:spPr/>
    </dgm:pt>
    <dgm:pt modelId="{2DEB205D-D376-4C89-8D43-B6F30F219A24}" type="pres">
      <dgm:prSet presAssocID="{289736D1-C11B-4B21-94D3-C8992B950F32}" presName="extraNode" presStyleLbl="node1" presStyleIdx="0" presStyleCnt="3"/>
      <dgm:spPr/>
    </dgm:pt>
    <dgm:pt modelId="{C3742B12-BB84-4ED2-A9CE-AB76C297A404}" type="pres">
      <dgm:prSet presAssocID="{289736D1-C11B-4B21-94D3-C8992B950F32}" presName="dstNode" presStyleLbl="node1" presStyleIdx="0" presStyleCnt="3"/>
      <dgm:spPr/>
    </dgm:pt>
    <dgm:pt modelId="{8B0675B0-6466-4D02-A907-BD127182C42B}" type="pres">
      <dgm:prSet presAssocID="{9954B52C-DE67-4C88-B5F3-87C8D292B488}" presName="text_1" presStyleLbl="node1" presStyleIdx="0" presStyleCnt="3" custScaleY="131034">
        <dgm:presLayoutVars>
          <dgm:bulletEnabled val="1"/>
        </dgm:presLayoutVars>
      </dgm:prSet>
      <dgm:spPr/>
    </dgm:pt>
    <dgm:pt modelId="{4936837C-83A3-4AD4-8B85-3A5438FB4059}" type="pres">
      <dgm:prSet presAssocID="{9954B52C-DE67-4C88-B5F3-87C8D292B488}" presName="accent_1" presStyleCnt="0"/>
      <dgm:spPr/>
    </dgm:pt>
    <dgm:pt modelId="{C49AE9CF-1C76-40E2-9810-903D54839835}" type="pres">
      <dgm:prSet presAssocID="{9954B52C-DE67-4C88-B5F3-87C8D292B488}" presName="accentRepeatNode" presStyleLbl="solidFgAcc1" presStyleIdx="0" presStyleCnt="3"/>
      <dgm:spPr/>
    </dgm:pt>
    <dgm:pt modelId="{34F6BCF8-0018-4D90-9ED8-78DB1B647D8A}" type="pres">
      <dgm:prSet presAssocID="{79ED73A6-036D-47BB-9614-A07EB3C8EE92}" presName="text_2" presStyleLbl="node1" presStyleIdx="1" presStyleCnt="3">
        <dgm:presLayoutVars>
          <dgm:bulletEnabled val="1"/>
        </dgm:presLayoutVars>
      </dgm:prSet>
      <dgm:spPr/>
    </dgm:pt>
    <dgm:pt modelId="{51A630BF-B199-40BD-95E5-613FA4FC2BB8}" type="pres">
      <dgm:prSet presAssocID="{79ED73A6-036D-47BB-9614-A07EB3C8EE92}" presName="accent_2" presStyleCnt="0"/>
      <dgm:spPr/>
    </dgm:pt>
    <dgm:pt modelId="{7FF0DE42-FDA4-4843-A8E0-2E84E897BFCC}" type="pres">
      <dgm:prSet presAssocID="{79ED73A6-036D-47BB-9614-A07EB3C8EE92}" presName="accentRepeatNode" presStyleLbl="solidFgAcc1" presStyleIdx="1" presStyleCnt="3"/>
      <dgm:spPr/>
    </dgm:pt>
    <dgm:pt modelId="{E1356640-35CA-40B9-8C99-DC0231114D67}" type="pres">
      <dgm:prSet presAssocID="{57A42D6E-10D3-41A9-8CAC-3249128F7DBF}" presName="text_3" presStyleLbl="node1" presStyleIdx="2" presStyleCnt="3">
        <dgm:presLayoutVars>
          <dgm:bulletEnabled val="1"/>
        </dgm:presLayoutVars>
      </dgm:prSet>
      <dgm:spPr/>
    </dgm:pt>
    <dgm:pt modelId="{00B37956-EE4D-48FB-ACC0-A26B0D890BF8}" type="pres">
      <dgm:prSet presAssocID="{57A42D6E-10D3-41A9-8CAC-3249128F7DBF}" presName="accent_3" presStyleCnt="0"/>
      <dgm:spPr/>
    </dgm:pt>
    <dgm:pt modelId="{13F7ADFB-7084-49FA-B749-5F5A5A3C937D}" type="pres">
      <dgm:prSet presAssocID="{57A42D6E-10D3-41A9-8CAC-3249128F7DBF}" presName="accentRepeatNode" presStyleLbl="solidFgAcc1" presStyleIdx="2" presStyleCnt="3"/>
      <dgm:spPr/>
    </dgm:pt>
  </dgm:ptLst>
  <dgm:cxnLst>
    <dgm:cxn modelId="{31F56E0C-3C3F-4EED-85ED-9C20B1F498FC}" type="presOf" srcId="{79ED73A6-036D-47BB-9614-A07EB3C8EE92}" destId="{34F6BCF8-0018-4D90-9ED8-78DB1B647D8A}" srcOrd="0" destOrd="0" presId="urn:microsoft.com/office/officeart/2008/layout/VerticalCurvedList"/>
    <dgm:cxn modelId="{B0CE0141-69B7-4B04-896D-6E57C6D703FD}" srcId="{289736D1-C11B-4B21-94D3-C8992B950F32}" destId="{79ED73A6-036D-47BB-9614-A07EB3C8EE92}" srcOrd="1" destOrd="0" parTransId="{089A89A8-B30B-4896-8208-3F08014211BC}" sibTransId="{92E44ADD-1C82-4D34-B340-376B0F6B6981}"/>
    <dgm:cxn modelId="{BF048E81-115E-4467-962D-A3F2935915D2}" type="presOf" srcId="{57A42D6E-10D3-41A9-8CAC-3249128F7DBF}" destId="{E1356640-35CA-40B9-8C99-DC0231114D67}" srcOrd="0" destOrd="0" presId="urn:microsoft.com/office/officeart/2008/layout/VerticalCurvedList"/>
    <dgm:cxn modelId="{233DF983-55F4-42C2-9739-E2AABACC5372}" srcId="{289736D1-C11B-4B21-94D3-C8992B950F32}" destId="{57A42D6E-10D3-41A9-8CAC-3249128F7DBF}" srcOrd="2" destOrd="0" parTransId="{E8CDEDAC-CBFD-4A4A-9AAD-593CC7C68F81}" sibTransId="{0E36A70E-C09B-48CC-8554-6D3150970FF1}"/>
    <dgm:cxn modelId="{B146FBA3-3341-4DB1-95B3-A98D38B96252}" type="presOf" srcId="{9954B52C-DE67-4C88-B5F3-87C8D292B488}" destId="{8B0675B0-6466-4D02-A907-BD127182C42B}" srcOrd="0" destOrd="0" presId="urn:microsoft.com/office/officeart/2008/layout/VerticalCurvedList"/>
    <dgm:cxn modelId="{C8F1A9BC-B28E-4010-8353-8FC22E54FD86}" srcId="{289736D1-C11B-4B21-94D3-C8992B950F32}" destId="{9954B52C-DE67-4C88-B5F3-87C8D292B488}" srcOrd="0" destOrd="0" parTransId="{8472C9FD-4990-4B53-ABD9-C64DAC6D1230}" sibTransId="{BF9A8AC2-6FE3-48A0-B0AF-E149B317E0AA}"/>
    <dgm:cxn modelId="{5DB98AC2-89D1-4E4F-8BAE-B1659A98A399}" type="presOf" srcId="{BF9A8AC2-6FE3-48A0-B0AF-E149B317E0AA}" destId="{D50B65FF-6C7A-447B-AE87-F6E1AAF10E9E}" srcOrd="0" destOrd="0" presId="urn:microsoft.com/office/officeart/2008/layout/VerticalCurvedList"/>
    <dgm:cxn modelId="{056531E3-7CF0-4F80-9E43-23C79F9658A4}" type="presOf" srcId="{289736D1-C11B-4B21-94D3-C8992B950F32}" destId="{8ECE2726-300F-4BD8-BA3E-0324B00DA1C2}" srcOrd="0" destOrd="0" presId="urn:microsoft.com/office/officeart/2008/layout/VerticalCurvedList"/>
    <dgm:cxn modelId="{AB763116-46CB-48C2-A844-833960AB1132}" type="presParOf" srcId="{8ECE2726-300F-4BD8-BA3E-0324B00DA1C2}" destId="{E2A41138-74F8-4467-A662-20CCCBE0E8E6}" srcOrd="0" destOrd="0" presId="urn:microsoft.com/office/officeart/2008/layout/VerticalCurvedList"/>
    <dgm:cxn modelId="{33CC3FE4-B74C-48A4-8067-0EB8B00EFEEC}" type="presParOf" srcId="{E2A41138-74F8-4467-A662-20CCCBE0E8E6}" destId="{1813567F-2E16-4C1B-8626-DA848C6C86D1}" srcOrd="0" destOrd="0" presId="urn:microsoft.com/office/officeart/2008/layout/VerticalCurvedList"/>
    <dgm:cxn modelId="{A6D13476-61D9-4FE1-B5F1-88918E27DCCB}" type="presParOf" srcId="{1813567F-2E16-4C1B-8626-DA848C6C86D1}" destId="{B1626693-1206-437D-A574-3E9A1C6849C2}" srcOrd="0" destOrd="0" presId="urn:microsoft.com/office/officeart/2008/layout/VerticalCurvedList"/>
    <dgm:cxn modelId="{1D4129B8-C200-486B-A4E0-E8CB19229EFA}" type="presParOf" srcId="{1813567F-2E16-4C1B-8626-DA848C6C86D1}" destId="{D50B65FF-6C7A-447B-AE87-F6E1AAF10E9E}" srcOrd="1" destOrd="0" presId="urn:microsoft.com/office/officeart/2008/layout/VerticalCurvedList"/>
    <dgm:cxn modelId="{43904CC8-741B-43CB-8BEF-A4FD13F5F371}" type="presParOf" srcId="{1813567F-2E16-4C1B-8626-DA848C6C86D1}" destId="{2DEB205D-D376-4C89-8D43-B6F30F219A24}" srcOrd="2" destOrd="0" presId="urn:microsoft.com/office/officeart/2008/layout/VerticalCurvedList"/>
    <dgm:cxn modelId="{F3BA22EE-B2BD-48FA-BB51-05148C319829}" type="presParOf" srcId="{1813567F-2E16-4C1B-8626-DA848C6C86D1}" destId="{C3742B12-BB84-4ED2-A9CE-AB76C297A404}" srcOrd="3" destOrd="0" presId="urn:microsoft.com/office/officeart/2008/layout/VerticalCurvedList"/>
    <dgm:cxn modelId="{71EC35DC-59B6-4697-B91D-4D0FA77D53A8}" type="presParOf" srcId="{E2A41138-74F8-4467-A662-20CCCBE0E8E6}" destId="{8B0675B0-6466-4D02-A907-BD127182C42B}" srcOrd="1" destOrd="0" presId="urn:microsoft.com/office/officeart/2008/layout/VerticalCurvedList"/>
    <dgm:cxn modelId="{DD0B6506-7E30-40A5-8053-93A198DE4022}" type="presParOf" srcId="{E2A41138-74F8-4467-A662-20CCCBE0E8E6}" destId="{4936837C-83A3-4AD4-8B85-3A5438FB4059}" srcOrd="2" destOrd="0" presId="urn:microsoft.com/office/officeart/2008/layout/VerticalCurvedList"/>
    <dgm:cxn modelId="{24C65C76-D28E-43F1-B84A-6003E14E1CB3}" type="presParOf" srcId="{4936837C-83A3-4AD4-8B85-3A5438FB4059}" destId="{C49AE9CF-1C76-40E2-9810-903D54839835}" srcOrd="0" destOrd="0" presId="urn:microsoft.com/office/officeart/2008/layout/VerticalCurvedList"/>
    <dgm:cxn modelId="{BC8C02F1-428F-499F-94DA-69339654AD97}" type="presParOf" srcId="{E2A41138-74F8-4467-A662-20CCCBE0E8E6}" destId="{34F6BCF8-0018-4D90-9ED8-78DB1B647D8A}" srcOrd="3" destOrd="0" presId="urn:microsoft.com/office/officeart/2008/layout/VerticalCurvedList"/>
    <dgm:cxn modelId="{D1372B20-1528-4C34-AB52-AAF08EC977E6}" type="presParOf" srcId="{E2A41138-74F8-4467-A662-20CCCBE0E8E6}" destId="{51A630BF-B199-40BD-95E5-613FA4FC2BB8}" srcOrd="4" destOrd="0" presId="urn:microsoft.com/office/officeart/2008/layout/VerticalCurvedList"/>
    <dgm:cxn modelId="{C0B1487F-82BB-412B-80B2-3E05D7F561B8}" type="presParOf" srcId="{51A630BF-B199-40BD-95E5-613FA4FC2BB8}" destId="{7FF0DE42-FDA4-4843-A8E0-2E84E897BFCC}" srcOrd="0" destOrd="0" presId="urn:microsoft.com/office/officeart/2008/layout/VerticalCurvedList"/>
    <dgm:cxn modelId="{D483A05C-A68C-4217-A1A3-2EC0D629AB5B}" type="presParOf" srcId="{E2A41138-74F8-4467-A662-20CCCBE0E8E6}" destId="{E1356640-35CA-40B9-8C99-DC0231114D67}" srcOrd="5" destOrd="0" presId="urn:microsoft.com/office/officeart/2008/layout/VerticalCurvedList"/>
    <dgm:cxn modelId="{6F2506B9-0EA6-4C7D-86EC-8F5208531D16}" type="presParOf" srcId="{E2A41138-74F8-4467-A662-20CCCBE0E8E6}" destId="{00B37956-EE4D-48FB-ACC0-A26B0D890BF8}" srcOrd="6" destOrd="0" presId="urn:microsoft.com/office/officeart/2008/layout/VerticalCurvedList"/>
    <dgm:cxn modelId="{EB006CBE-8DC0-4C25-A5CB-BB4AC970D46F}" type="presParOf" srcId="{00B37956-EE4D-48FB-ACC0-A26B0D890BF8}" destId="{13F7ADFB-7084-49FA-B749-5F5A5A3C937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2EAA4A-874B-48DA-BA86-BA78DA9279AB}" type="doc">
      <dgm:prSet loTypeId="urn:microsoft.com/office/officeart/2005/8/layout/default" loCatId="list" qsTypeId="urn:microsoft.com/office/officeart/2005/8/quickstyle/simple1" qsCatId="simple" csTypeId="urn:microsoft.com/office/officeart/2005/8/colors/accent3_1" csCatId="accent3" phldr="1"/>
      <dgm:spPr/>
      <dgm:t>
        <a:bodyPr/>
        <a:lstStyle/>
        <a:p>
          <a:endParaRPr lang="en-US"/>
        </a:p>
      </dgm:t>
    </dgm:pt>
    <dgm:pt modelId="{CD93F314-3E7B-4B2A-97A9-6B29625FAC17}">
      <dgm:prSet/>
      <dgm:spPr>
        <a:ln>
          <a:solidFill>
            <a:srgbClr val="C00000"/>
          </a:solidFill>
        </a:ln>
      </dgm:spPr>
      <dgm:t>
        <a:bodyPr/>
        <a:lstStyle/>
        <a:p>
          <a:r>
            <a:rPr lang="el-GR" b="1" i="0" u="sng" baseline="0" dirty="0"/>
            <a:t>Οριζόντιες συμπράξεις</a:t>
          </a:r>
          <a:r>
            <a:rPr lang="en-US" b="1" i="0" baseline="0" dirty="0"/>
            <a:t>:</a:t>
          </a:r>
          <a:r>
            <a:rPr lang="el-GR" b="1" i="0" baseline="0" dirty="0"/>
            <a:t> </a:t>
          </a:r>
          <a:r>
            <a:rPr lang="el-GR" b="0" i="0" baseline="0" dirty="0"/>
            <a:t>μεταξύ επιχειρήσεων που δραστηριοποιούνται στο ίδιο επίπεδο της αλυσίδας παραγωγής / διανομής</a:t>
          </a:r>
          <a:endParaRPr lang="en-US" dirty="0"/>
        </a:p>
      </dgm:t>
    </dgm:pt>
    <dgm:pt modelId="{D2D6A239-B732-4C43-AC14-83CB9525AE40}" type="parTrans" cxnId="{DB0AA563-6B8F-4628-9BEB-A0843587BF46}">
      <dgm:prSet/>
      <dgm:spPr/>
      <dgm:t>
        <a:bodyPr/>
        <a:lstStyle/>
        <a:p>
          <a:endParaRPr lang="en-US"/>
        </a:p>
      </dgm:t>
    </dgm:pt>
    <dgm:pt modelId="{B4CB3E70-93C1-476B-B792-C97261B11D04}" type="sibTrans" cxnId="{DB0AA563-6B8F-4628-9BEB-A0843587BF46}">
      <dgm:prSet/>
      <dgm:spPr/>
      <dgm:t>
        <a:bodyPr/>
        <a:lstStyle/>
        <a:p>
          <a:endParaRPr lang="en-US"/>
        </a:p>
      </dgm:t>
    </dgm:pt>
    <dgm:pt modelId="{DA877E7E-B361-4D4D-991F-4B7F16E268F6}">
      <dgm:prSet/>
      <dgm:spPr>
        <a:ln>
          <a:solidFill>
            <a:srgbClr val="C00000"/>
          </a:solidFill>
        </a:ln>
      </dgm:spPr>
      <dgm:t>
        <a:bodyPr/>
        <a:lstStyle/>
        <a:p>
          <a:r>
            <a:rPr lang="el-GR" b="1" i="0" u="sng" baseline="0" dirty="0"/>
            <a:t>Κάθετες συμπράξεις</a:t>
          </a:r>
          <a:r>
            <a:rPr lang="en-US" b="1" i="0" baseline="0" dirty="0"/>
            <a:t>:</a:t>
          </a:r>
          <a:r>
            <a:rPr lang="el-GR" b="1" i="0" baseline="0" dirty="0"/>
            <a:t> </a:t>
          </a:r>
          <a:r>
            <a:rPr lang="el-GR" b="0" i="0" baseline="0" dirty="0"/>
            <a:t>μεταξύ επιχειρήσεων που δραστηριοποιούνται σε διαφορετικό επίπεδο της αλυσίδας παραγωγής / διανομής</a:t>
          </a:r>
          <a:endParaRPr lang="en-US" dirty="0"/>
        </a:p>
      </dgm:t>
    </dgm:pt>
    <dgm:pt modelId="{AC5FD8C7-335A-40CB-874B-4F91FA3757E8}" type="parTrans" cxnId="{66936F04-A2C5-4193-9FBB-EA19BF70CC1C}">
      <dgm:prSet/>
      <dgm:spPr/>
      <dgm:t>
        <a:bodyPr/>
        <a:lstStyle/>
        <a:p>
          <a:endParaRPr lang="en-US"/>
        </a:p>
      </dgm:t>
    </dgm:pt>
    <dgm:pt modelId="{0E27160A-F1BC-4565-B7CC-894F1F113D15}" type="sibTrans" cxnId="{66936F04-A2C5-4193-9FBB-EA19BF70CC1C}">
      <dgm:prSet/>
      <dgm:spPr/>
      <dgm:t>
        <a:bodyPr/>
        <a:lstStyle/>
        <a:p>
          <a:endParaRPr lang="en-US"/>
        </a:p>
      </dgm:t>
    </dgm:pt>
    <dgm:pt modelId="{97A7A2A3-A78F-4684-98A7-CC4B8AE6C452}" type="pres">
      <dgm:prSet presAssocID="{EB2EAA4A-874B-48DA-BA86-BA78DA9279AB}" presName="diagram" presStyleCnt="0">
        <dgm:presLayoutVars>
          <dgm:dir/>
          <dgm:resizeHandles val="exact"/>
        </dgm:presLayoutVars>
      </dgm:prSet>
      <dgm:spPr/>
    </dgm:pt>
    <dgm:pt modelId="{0CE31CA2-44EA-402A-9426-C671AC4EC2A3}" type="pres">
      <dgm:prSet presAssocID="{CD93F314-3E7B-4B2A-97A9-6B29625FAC17}" presName="node" presStyleLbl="node1" presStyleIdx="0" presStyleCnt="2">
        <dgm:presLayoutVars>
          <dgm:bulletEnabled val="1"/>
        </dgm:presLayoutVars>
      </dgm:prSet>
      <dgm:spPr/>
    </dgm:pt>
    <dgm:pt modelId="{5ADD1D8D-F030-4E79-8900-CAE884659701}" type="pres">
      <dgm:prSet presAssocID="{B4CB3E70-93C1-476B-B792-C97261B11D04}" presName="sibTrans" presStyleCnt="0"/>
      <dgm:spPr/>
    </dgm:pt>
    <dgm:pt modelId="{4F1A4CCF-4B20-440D-BDFB-73851E803B80}" type="pres">
      <dgm:prSet presAssocID="{DA877E7E-B361-4D4D-991F-4B7F16E268F6}" presName="node" presStyleLbl="node1" presStyleIdx="1" presStyleCnt="2">
        <dgm:presLayoutVars>
          <dgm:bulletEnabled val="1"/>
        </dgm:presLayoutVars>
      </dgm:prSet>
      <dgm:spPr/>
    </dgm:pt>
  </dgm:ptLst>
  <dgm:cxnLst>
    <dgm:cxn modelId="{66936F04-A2C5-4193-9FBB-EA19BF70CC1C}" srcId="{EB2EAA4A-874B-48DA-BA86-BA78DA9279AB}" destId="{DA877E7E-B361-4D4D-991F-4B7F16E268F6}" srcOrd="1" destOrd="0" parTransId="{AC5FD8C7-335A-40CB-874B-4F91FA3757E8}" sibTransId="{0E27160A-F1BC-4565-B7CC-894F1F113D15}"/>
    <dgm:cxn modelId="{CBEBC82B-2199-4866-8D18-BF5FCBE70CB1}" type="presOf" srcId="{EB2EAA4A-874B-48DA-BA86-BA78DA9279AB}" destId="{97A7A2A3-A78F-4684-98A7-CC4B8AE6C452}" srcOrd="0" destOrd="0" presId="urn:microsoft.com/office/officeart/2005/8/layout/default"/>
    <dgm:cxn modelId="{DB0AA563-6B8F-4628-9BEB-A0843587BF46}" srcId="{EB2EAA4A-874B-48DA-BA86-BA78DA9279AB}" destId="{CD93F314-3E7B-4B2A-97A9-6B29625FAC17}" srcOrd="0" destOrd="0" parTransId="{D2D6A239-B732-4C43-AC14-83CB9525AE40}" sibTransId="{B4CB3E70-93C1-476B-B792-C97261B11D04}"/>
    <dgm:cxn modelId="{EC6FD2A1-F61B-41B8-BF24-C3893266EC92}" type="presOf" srcId="{DA877E7E-B361-4D4D-991F-4B7F16E268F6}" destId="{4F1A4CCF-4B20-440D-BDFB-73851E803B80}" srcOrd="0" destOrd="0" presId="urn:microsoft.com/office/officeart/2005/8/layout/default"/>
    <dgm:cxn modelId="{0AA32FB7-DBCE-4A2A-A06B-E6D447FC6D00}" type="presOf" srcId="{CD93F314-3E7B-4B2A-97A9-6B29625FAC17}" destId="{0CE31CA2-44EA-402A-9426-C671AC4EC2A3}" srcOrd="0" destOrd="0" presId="urn:microsoft.com/office/officeart/2005/8/layout/default"/>
    <dgm:cxn modelId="{4B14825F-53C0-4523-9214-82B1B7860C6D}" type="presParOf" srcId="{97A7A2A3-A78F-4684-98A7-CC4B8AE6C452}" destId="{0CE31CA2-44EA-402A-9426-C671AC4EC2A3}" srcOrd="0" destOrd="0" presId="urn:microsoft.com/office/officeart/2005/8/layout/default"/>
    <dgm:cxn modelId="{59398563-C5FC-4EED-8F8E-0943E82784E1}" type="presParOf" srcId="{97A7A2A3-A78F-4684-98A7-CC4B8AE6C452}" destId="{5ADD1D8D-F030-4E79-8900-CAE884659701}" srcOrd="1" destOrd="0" presId="urn:microsoft.com/office/officeart/2005/8/layout/default"/>
    <dgm:cxn modelId="{157E2870-B5B0-41A4-8E85-DF95F5AEA29E}" type="presParOf" srcId="{97A7A2A3-A78F-4684-98A7-CC4B8AE6C452}" destId="{4F1A4CCF-4B20-440D-BDFB-73851E803B80}" srcOrd="2" destOrd="0" presId="urn:microsoft.com/office/officeart/2005/8/layout/defaul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F2AD25E-6663-4383-A761-CBA196DB8F0B}"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9FFE30A4-9889-4DF9-8CA7-79D9623B6050}">
      <dgm:prSet custT="1"/>
      <dgm:spPr/>
      <dgm:t>
        <a:bodyPr/>
        <a:lstStyle/>
        <a:p>
          <a:r>
            <a:rPr lang="el-GR" sz="2000" b="1" i="0" baseline="0" dirty="0"/>
            <a:t>Αντικείμενο</a:t>
          </a:r>
          <a:r>
            <a:rPr lang="el-GR" sz="1800" b="1" i="0" baseline="0" dirty="0"/>
            <a:t> </a:t>
          </a:r>
          <a:endParaRPr lang="en-US" sz="1800" dirty="0"/>
        </a:p>
      </dgm:t>
    </dgm:pt>
    <dgm:pt modelId="{D1D89C14-1FDF-4AEB-A85C-500563F20071}" type="parTrans" cxnId="{240D9FF1-78D9-4757-B6B7-3D9BF84D6979}">
      <dgm:prSet/>
      <dgm:spPr/>
      <dgm:t>
        <a:bodyPr/>
        <a:lstStyle/>
        <a:p>
          <a:endParaRPr lang="en-US" sz="2000"/>
        </a:p>
      </dgm:t>
    </dgm:pt>
    <dgm:pt modelId="{9EE8A45F-1EB5-44E9-B428-73CE46E37D91}" type="sibTrans" cxnId="{240D9FF1-78D9-4757-B6B7-3D9BF84D6979}">
      <dgm:prSet/>
      <dgm:spPr/>
      <dgm:t>
        <a:bodyPr/>
        <a:lstStyle/>
        <a:p>
          <a:endParaRPr lang="en-US" sz="2000"/>
        </a:p>
      </dgm:t>
    </dgm:pt>
    <dgm:pt modelId="{81553E9A-0D0B-43DB-B331-203E90BDE9FA}">
      <dgm:prSet custT="1"/>
      <dgm:spPr/>
      <dgm:t>
        <a:bodyPr/>
        <a:lstStyle/>
        <a:p>
          <a:r>
            <a:rPr lang="el-GR" sz="1400" b="0" i="0" baseline="0" dirty="0"/>
            <a:t>Η φύση της συντονισμένης συμπεριφοράς των επιχειρήσεων είναι ικανή να περιορίσει επαρκώς τον ανταγωνισμό (</a:t>
          </a:r>
          <a:r>
            <a:rPr lang="el-GR" sz="1400" b="0" i="1" baseline="0" dirty="0">
              <a:solidFill>
                <a:schemeClr val="accent2"/>
              </a:solidFill>
            </a:rPr>
            <a:t>Υπόθεση </a:t>
          </a:r>
          <a:r>
            <a:rPr lang="en-US" sz="1400" b="0" i="1" baseline="0" dirty="0">
              <a:solidFill>
                <a:schemeClr val="accent2"/>
              </a:solidFill>
            </a:rPr>
            <a:t>Cartes Bancaires</a:t>
          </a:r>
          <a:r>
            <a:rPr lang="en-US" sz="1400" b="0" i="0" baseline="0" dirty="0"/>
            <a:t>)</a:t>
          </a:r>
          <a:endParaRPr lang="en-US" sz="1400" dirty="0"/>
        </a:p>
      </dgm:t>
    </dgm:pt>
    <dgm:pt modelId="{EDB1C610-F5C4-43BC-A702-F33ED2CF69C1}" type="parTrans" cxnId="{A475D951-1B7E-465D-A965-67906F57277E}">
      <dgm:prSet/>
      <dgm:spPr/>
      <dgm:t>
        <a:bodyPr/>
        <a:lstStyle/>
        <a:p>
          <a:endParaRPr lang="en-US" sz="2000"/>
        </a:p>
      </dgm:t>
    </dgm:pt>
    <dgm:pt modelId="{97B1F57D-5FAB-4FC8-BA2C-E6E283E5B680}" type="sibTrans" cxnId="{A475D951-1B7E-465D-A965-67906F57277E}">
      <dgm:prSet/>
      <dgm:spPr/>
      <dgm:t>
        <a:bodyPr/>
        <a:lstStyle/>
        <a:p>
          <a:endParaRPr lang="en-US" sz="2000"/>
        </a:p>
      </dgm:t>
    </dgm:pt>
    <dgm:pt modelId="{1C0FF7FE-DEF4-4C13-8491-4008D1E3B81E}">
      <dgm:prSet custT="1"/>
      <dgm:spPr/>
      <dgm:t>
        <a:bodyPr/>
        <a:lstStyle/>
        <a:p>
          <a:r>
            <a:rPr lang="el-GR" sz="1400" b="0" i="0" baseline="0" dirty="0"/>
            <a:t>Δεν απαιτείται να αποδειχθούν συγκεκριμένες επιπτώσεις στην αγορά</a:t>
          </a:r>
          <a:endParaRPr lang="en-US" sz="1400" dirty="0"/>
        </a:p>
      </dgm:t>
    </dgm:pt>
    <dgm:pt modelId="{5696DD1E-C104-4741-8354-A52DFCC433F0}" type="parTrans" cxnId="{AA9B2F31-B4E4-4218-92EE-F31B53E90F40}">
      <dgm:prSet/>
      <dgm:spPr/>
      <dgm:t>
        <a:bodyPr/>
        <a:lstStyle/>
        <a:p>
          <a:endParaRPr lang="en-US" sz="2000"/>
        </a:p>
      </dgm:t>
    </dgm:pt>
    <dgm:pt modelId="{BDB61756-715E-4C0B-84C5-6AECF6D809A1}" type="sibTrans" cxnId="{AA9B2F31-B4E4-4218-92EE-F31B53E90F40}">
      <dgm:prSet/>
      <dgm:spPr/>
      <dgm:t>
        <a:bodyPr/>
        <a:lstStyle/>
        <a:p>
          <a:endParaRPr lang="en-US" sz="2000"/>
        </a:p>
      </dgm:t>
    </dgm:pt>
    <dgm:pt modelId="{E52940EB-835A-4214-8EF7-7BCCDAC7B51A}">
      <dgm:prSet custT="1"/>
      <dgm:spPr/>
      <dgm:t>
        <a:bodyPr/>
        <a:lstStyle/>
        <a:p>
          <a:r>
            <a:rPr lang="el-GR" sz="1400" b="0" i="0" baseline="0" dirty="0"/>
            <a:t>Λαμβάνεται υπόψη το νομικό / οικονομικό πλαίσιο εντός του οποίου εκδηλώνεται</a:t>
          </a:r>
          <a:endParaRPr lang="en-US" sz="1400" dirty="0"/>
        </a:p>
      </dgm:t>
    </dgm:pt>
    <dgm:pt modelId="{FFF7DDA8-8101-435B-8E45-E775145452EA}" type="parTrans" cxnId="{EFC86C90-9D8A-4D36-A4A0-46D04847275F}">
      <dgm:prSet/>
      <dgm:spPr/>
      <dgm:t>
        <a:bodyPr/>
        <a:lstStyle/>
        <a:p>
          <a:endParaRPr lang="en-US" sz="2000"/>
        </a:p>
      </dgm:t>
    </dgm:pt>
    <dgm:pt modelId="{A43A4CC9-45F1-4FE4-A963-993B99FDAAC0}" type="sibTrans" cxnId="{EFC86C90-9D8A-4D36-A4A0-46D04847275F}">
      <dgm:prSet/>
      <dgm:spPr/>
      <dgm:t>
        <a:bodyPr/>
        <a:lstStyle/>
        <a:p>
          <a:endParaRPr lang="en-US" sz="2000"/>
        </a:p>
      </dgm:t>
    </dgm:pt>
    <dgm:pt modelId="{504E8770-014A-44FD-BA73-164E0CC9851C}">
      <dgm:prSet custT="1"/>
      <dgm:spPr/>
      <dgm:t>
        <a:bodyPr/>
        <a:lstStyle/>
        <a:p>
          <a:r>
            <a:rPr lang="el-GR" sz="1400" b="0" i="0" baseline="0" dirty="0"/>
            <a:t>Παραδείγματα</a:t>
          </a:r>
          <a:r>
            <a:rPr lang="en-US" sz="1400" b="0" i="0" baseline="0" dirty="0"/>
            <a:t>:</a:t>
          </a:r>
          <a:r>
            <a:rPr lang="el-GR" sz="1400" b="0" i="0" baseline="0" dirty="0"/>
            <a:t> καθορισμός τιμών, περιορισμός παραγωγής, νόθευση διαγωνισμών</a:t>
          </a:r>
          <a:endParaRPr lang="en-US" sz="1400" dirty="0"/>
        </a:p>
      </dgm:t>
    </dgm:pt>
    <dgm:pt modelId="{B94826F9-643C-4E79-BA0C-D5524BC42E9C}" type="parTrans" cxnId="{FDC33C47-208A-45EE-8DEC-7670C76E2D9E}">
      <dgm:prSet/>
      <dgm:spPr/>
      <dgm:t>
        <a:bodyPr/>
        <a:lstStyle/>
        <a:p>
          <a:endParaRPr lang="en-US" sz="2000"/>
        </a:p>
      </dgm:t>
    </dgm:pt>
    <dgm:pt modelId="{ED12959D-519A-4BC6-92B0-B897B5EC1A5F}" type="sibTrans" cxnId="{FDC33C47-208A-45EE-8DEC-7670C76E2D9E}">
      <dgm:prSet/>
      <dgm:spPr/>
      <dgm:t>
        <a:bodyPr/>
        <a:lstStyle/>
        <a:p>
          <a:endParaRPr lang="en-US" sz="2000"/>
        </a:p>
      </dgm:t>
    </dgm:pt>
    <dgm:pt modelId="{67AE60D0-A42F-4FF2-9059-07856F6D7ABB}">
      <dgm:prSet custT="1"/>
      <dgm:spPr/>
      <dgm:t>
        <a:bodyPr/>
        <a:lstStyle/>
        <a:p>
          <a:r>
            <a:rPr lang="el-GR" sz="1800" b="1" i="0" baseline="0" dirty="0"/>
            <a:t>Αποτέλεσμα </a:t>
          </a:r>
          <a:endParaRPr lang="en-US" sz="1800" dirty="0"/>
        </a:p>
      </dgm:t>
    </dgm:pt>
    <dgm:pt modelId="{7EA0B514-F35F-47FD-9462-AE144DF8E21B}" type="parTrans" cxnId="{7D3D38BF-E819-46EF-8A91-B09CCF37D8F0}">
      <dgm:prSet/>
      <dgm:spPr/>
      <dgm:t>
        <a:bodyPr/>
        <a:lstStyle/>
        <a:p>
          <a:endParaRPr lang="en-US" sz="2000"/>
        </a:p>
      </dgm:t>
    </dgm:pt>
    <dgm:pt modelId="{3552812D-1B8B-440C-92E6-FA091735B485}" type="sibTrans" cxnId="{7D3D38BF-E819-46EF-8A91-B09CCF37D8F0}">
      <dgm:prSet/>
      <dgm:spPr/>
      <dgm:t>
        <a:bodyPr/>
        <a:lstStyle/>
        <a:p>
          <a:endParaRPr lang="en-US" sz="2000"/>
        </a:p>
      </dgm:t>
    </dgm:pt>
    <dgm:pt modelId="{70EB5F4A-A887-490A-B2B2-028BD684B72A}">
      <dgm:prSet custT="1"/>
      <dgm:spPr/>
      <dgm:t>
        <a:bodyPr/>
        <a:lstStyle/>
        <a:p>
          <a:r>
            <a:rPr lang="el-GR" sz="1400" b="0" i="0" baseline="0" dirty="0"/>
            <a:t>Εντοπισμός στοιχείων που δείχνουν περιορισμό / στρέβλωση του ανταγωνισμού </a:t>
          </a:r>
          <a:endParaRPr lang="en-US" sz="1400" dirty="0"/>
        </a:p>
      </dgm:t>
    </dgm:pt>
    <dgm:pt modelId="{8395B019-3031-459E-A160-E8553B4F401F}" type="parTrans" cxnId="{03EA270A-2E3B-4852-A1A9-CC6989CD1C1E}">
      <dgm:prSet/>
      <dgm:spPr/>
      <dgm:t>
        <a:bodyPr/>
        <a:lstStyle/>
        <a:p>
          <a:endParaRPr lang="en-US" sz="2000"/>
        </a:p>
      </dgm:t>
    </dgm:pt>
    <dgm:pt modelId="{0806A639-3130-43EB-AAE2-B19E59DA31D8}" type="sibTrans" cxnId="{03EA270A-2E3B-4852-A1A9-CC6989CD1C1E}">
      <dgm:prSet/>
      <dgm:spPr/>
      <dgm:t>
        <a:bodyPr/>
        <a:lstStyle/>
        <a:p>
          <a:endParaRPr lang="en-US" sz="2000"/>
        </a:p>
      </dgm:t>
    </dgm:pt>
    <dgm:pt modelId="{61A2525B-DF1D-4FD0-9BFE-A9B8EDBC54E5}">
      <dgm:prSet custT="1"/>
      <dgm:spPr/>
      <dgm:t>
        <a:bodyPr/>
        <a:lstStyle/>
        <a:p>
          <a:r>
            <a:rPr lang="el-GR" sz="1400" b="0" i="0" baseline="0" dirty="0"/>
            <a:t>Αισθητός αντίκτυπος σε παραμέτρους του ανταγωνισμού π.χ. τιμές, παραγωγή</a:t>
          </a:r>
          <a:endParaRPr lang="en-US" sz="1400" dirty="0"/>
        </a:p>
      </dgm:t>
    </dgm:pt>
    <dgm:pt modelId="{5FA2F131-74D4-4617-A9E3-51814D58F035}" type="parTrans" cxnId="{47D2E0F1-222F-4FA1-8F01-4D36D7EF6C9B}">
      <dgm:prSet/>
      <dgm:spPr/>
      <dgm:t>
        <a:bodyPr/>
        <a:lstStyle/>
        <a:p>
          <a:endParaRPr lang="en-US" sz="2000"/>
        </a:p>
      </dgm:t>
    </dgm:pt>
    <dgm:pt modelId="{607379A5-B39F-44E1-B8B5-A97A0C712C5E}" type="sibTrans" cxnId="{47D2E0F1-222F-4FA1-8F01-4D36D7EF6C9B}">
      <dgm:prSet/>
      <dgm:spPr/>
      <dgm:t>
        <a:bodyPr/>
        <a:lstStyle/>
        <a:p>
          <a:endParaRPr lang="en-US" sz="2000"/>
        </a:p>
      </dgm:t>
    </dgm:pt>
    <dgm:pt modelId="{632EAFCF-6DAB-4FEE-866A-D6B7036AC554}">
      <dgm:prSet custT="1"/>
      <dgm:spPr/>
      <dgm:t>
        <a:bodyPr/>
        <a:lstStyle/>
        <a:p>
          <a:r>
            <a:rPr lang="el-GR" sz="1400" b="0" i="0" baseline="0" dirty="0"/>
            <a:t>Συνεκτιμάται το νομικό και οικονομικό πλαίσιο και η πραγματική διαγωγή των επιχειρήσεων </a:t>
          </a:r>
          <a:r>
            <a:rPr lang="el-GR" sz="1400" b="0" i="0" baseline="0" dirty="0">
              <a:solidFill>
                <a:srgbClr val="C00000"/>
              </a:solidFill>
              <a:sym typeface="Wingdings" panose="05000000000000000000" pitchFamily="2" charset="2"/>
            </a:rPr>
            <a:t></a:t>
          </a:r>
          <a:r>
            <a:rPr lang="el-GR" sz="1400" b="0" i="0" baseline="0" dirty="0"/>
            <a:t> σημείο αναφοράς το πως θα λειτουργούσε η αγορά χωρίς τη συντονισμένη δράση</a:t>
          </a:r>
          <a:endParaRPr lang="en-US" sz="1400" dirty="0"/>
        </a:p>
      </dgm:t>
    </dgm:pt>
    <dgm:pt modelId="{055CF361-DFFD-4C50-ABDE-E81F2A055603}" type="parTrans" cxnId="{BAF48B52-CA37-4308-993F-7EA213AE32EF}">
      <dgm:prSet/>
      <dgm:spPr/>
      <dgm:t>
        <a:bodyPr/>
        <a:lstStyle/>
        <a:p>
          <a:endParaRPr lang="en-US" sz="2000"/>
        </a:p>
      </dgm:t>
    </dgm:pt>
    <dgm:pt modelId="{496D969C-A666-4D48-8BDB-D267741EA328}" type="sibTrans" cxnId="{BAF48B52-CA37-4308-993F-7EA213AE32EF}">
      <dgm:prSet/>
      <dgm:spPr/>
      <dgm:t>
        <a:bodyPr/>
        <a:lstStyle/>
        <a:p>
          <a:endParaRPr lang="en-US" sz="2000"/>
        </a:p>
      </dgm:t>
    </dgm:pt>
    <dgm:pt modelId="{6E1C91D6-8566-429A-8E64-6A5D52235384}">
      <dgm:prSet custT="1"/>
      <dgm:spPr/>
      <dgm:t>
        <a:bodyPr/>
        <a:lstStyle/>
        <a:p>
          <a:r>
            <a:rPr lang="el-GR" sz="1400" dirty="0"/>
            <a:t>Συσταλτική ερμηνεία</a:t>
          </a:r>
          <a:endParaRPr lang="en-US" sz="1400" dirty="0"/>
        </a:p>
      </dgm:t>
    </dgm:pt>
    <dgm:pt modelId="{AE887EC1-B1DB-4459-A706-A51091873E15}" type="parTrans" cxnId="{38500C0C-F1B9-4B41-8AF1-D01608913D9F}">
      <dgm:prSet/>
      <dgm:spPr/>
      <dgm:t>
        <a:bodyPr/>
        <a:lstStyle/>
        <a:p>
          <a:endParaRPr lang="en-US" sz="1800"/>
        </a:p>
      </dgm:t>
    </dgm:pt>
    <dgm:pt modelId="{6AF6B6E0-3C40-4879-830D-E2E8881D55BB}" type="sibTrans" cxnId="{38500C0C-F1B9-4B41-8AF1-D01608913D9F}">
      <dgm:prSet/>
      <dgm:spPr/>
      <dgm:t>
        <a:bodyPr/>
        <a:lstStyle/>
        <a:p>
          <a:endParaRPr lang="en-US" sz="1800"/>
        </a:p>
      </dgm:t>
    </dgm:pt>
    <dgm:pt modelId="{92B5B39C-C383-4B71-9729-611A133D8A2E}">
      <dgm:prSet custT="1"/>
      <dgm:spPr/>
      <dgm:t>
        <a:bodyPr/>
        <a:lstStyle/>
        <a:p>
          <a:r>
            <a:rPr lang="el-GR" sz="1400" dirty="0"/>
            <a:t>Πρόσφατη υπόθεση</a:t>
          </a:r>
          <a:r>
            <a:rPr lang="en-US" sz="1400" dirty="0"/>
            <a:t>: </a:t>
          </a:r>
          <a:r>
            <a:rPr lang="en-US" sz="1400" i="1" dirty="0">
              <a:solidFill>
                <a:srgbClr val="C00000"/>
              </a:solidFill>
            </a:rPr>
            <a:t>Budabest bank </a:t>
          </a:r>
          <a:r>
            <a:rPr lang="en-US" sz="1400" dirty="0"/>
            <a:t>(</a:t>
          </a:r>
          <a:r>
            <a:rPr lang="en-US" sz="1400" b="0" i="0" dirty="0"/>
            <a:t>C‑228/18)</a:t>
          </a:r>
          <a:r>
            <a:rPr lang="el-GR" sz="1400" b="0" i="0" dirty="0"/>
            <a:t> «</a:t>
          </a:r>
          <a:r>
            <a:rPr lang="el-GR" sz="1400" b="0" i="1" dirty="0"/>
            <a:t>χαρακτηρισμός μιας συμφωνίας ως εκ του αντικειμένου περιοριστικής του ανταγωνισμού, χωρίς να απαιτείται ανάλυση των αποτελεσμάτων της, </a:t>
          </a:r>
          <a:r>
            <a:rPr lang="el-GR" sz="1400" b="1" i="1" dirty="0"/>
            <a:t>πρέπει να υπάρχει αρκούντως αξιόπιστη και σταθερή σχετική πείρα ώστε να μπορεί να θεωρηθεί ότι η συμφωνία αυτή είναι, ως εκ της φύσεώς της, βλαπτική για την ομαλή λειτουργία του ανταγωνισμού</a:t>
          </a:r>
          <a:r>
            <a:rPr lang="el-GR" sz="1400" b="0" i="0" dirty="0"/>
            <a:t>»</a:t>
          </a:r>
          <a:endParaRPr lang="en-US" sz="1400" dirty="0"/>
        </a:p>
      </dgm:t>
    </dgm:pt>
    <dgm:pt modelId="{967F64C7-18FA-4DE6-8CEC-C546A2093BF6}" type="parTrans" cxnId="{D0AC66F2-BF20-4626-9EB0-B5F37E152ED0}">
      <dgm:prSet/>
      <dgm:spPr/>
      <dgm:t>
        <a:bodyPr/>
        <a:lstStyle/>
        <a:p>
          <a:endParaRPr lang="en-US" sz="1800"/>
        </a:p>
      </dgm:t>
    </dgm:pt>
    <dgm:pt modelId="{56D52C76-F09B-4CA3-B0F2-DF5EB907C09E}" type="sibTrans" cxnId="{D0AC66F2-BF20-4626-9EB0-B5F37E152ED0}">
      <dgm:prSet/>
      <dgm:spPr/>
      <dgm:t>
        <a:bodyPr/>
        <a:lstStyle/>
        <a:p>
          <a:endParaRPr lang="en-US" sz="1800"/>
        </a:p>
      </dgm:t>
    </dgm:pt>
    <dgm:pt modelId="{6D81C9B5-0292-450A-A5F1-C564E4337395}" type="pres">
      <dgm:prSet presAssocID="{2F2AD25E-6663-4383-A761-CBA196DB8F0B}" presName="linear" presStyleCnt="0">
        <dgm:presLayoutVars>
          <dgm:dir/>
          <dgm:animLvl val="lvl"/>
          <dgm:resizeHandles val="exact"/>
        </dgm:presLayoutVars>
      </dgm:prSet>
      <dgm:spPr/>
    </dgm:pt>
    <dgm:pt modelId="{0FB279EA-F075-485F-9CB7-3EE1B9AB2511}" type="pres">
      <dgm:prSet presAssocID="{9FFE30A4-9889-4DF9-8CA7-79D9623B6050}" presName="parentLin" presStyleCnt="0"/>
      <dgm:spPr/>
    </dgm:pt>
    <dgm:pt modelId="{E0746F9B-DD6D-4841-A131-58BF7BCF9892}" type="pres">
      <dgm:prSet presAssocID="{9FFE30A4-9889-4DF9-8CA7-79D9623B6050}" presName="parentLeftMargin" presStyleLbl="node1" presStyleIdx="0" presStyleCnt="2"/>
      <dgm:spPr/>
    </dgm:pt>
    <dgm:pt modelId="{6F354A98-22D7-49B9-9CB1-DA1E6C9A5545}" type="pres">
      <dgm:prSet presAssocID="{9FFE30A4-9889-4DF9-8CA7-79D9623B6050}" presName="parentText" presStyleLbl="node1" presStyleIdx="0" presStyleCnt="2" custLinFactNeighborX="-5141" custLinFactNeighborY="7629">
        <dgm:presLayoutVars>
          <dgm:chMax val="0"/>
          <dgm:bulletEnabled val="1"/>
        </dgm:presLayoutVars>
      </dgm:prSet>
      <dgm:spPr/>
    </dgm:pt>
    <dgm:pt modelId="{D040519D-81C4-46DA-95E2-FBEE95D3F6B8}" type="pres">
      <dgm:prSet presAssocID="{9FFE30A4-9889-4DF9-8CA7-79D9623B6050}" presName="negativeSpace" presStyleCnt="0"/>
      <dgm:spPr/>
    </dgm:pt>
    <dgm:pt modelId="{879F5431-75F6-4099-98E8-C01456CACA49}" type="pres">
      <dgm:prSet presAssocID="{9FFE30A4-9889-4DF9-8CA7-79D9623B6050}" presName="childText" presStyleLbl="conFgAcc1" presStyleIdx="0" presStyleCnt="2">
        <dgm:presLayoutVars>
          <dgm:bulletEnabled val="1"/>
        </dgm:presLayoutVars>
      </dgm:prSet>
      <dgm:spPr/>
    </dgm:pt>
    <dgm:pt modelId="{F301AC95-7B5B-4C4B-8F67-D6F6F0BE4034}" type="pres">
      <dgm:prSet presAssocID="{9EE8A45F-1EB5-44E9-B428-73CE46E37D91}" presName="spaceBetweenRectangles" presStyleCnt="0"/>
      <dgm:spPr/>
    </dgm:pt>
    <dgm:pt modelId="{B5BDA2A5-04D3-4368-8409-F7668B228C6E}" type="pres">
      <dgm:prSet presAssocID="{67AE60D0-A42F-4FF2-9059-07856F6D7ABB}" presName="parentLin" presStyleCnt="0"/>
      <dgm:spPr/>
    </dgm:pt>
    <dgm:pt modelId="{26B097BE-9B78-48D9-8FFD-802AF0CCCB5F}" type="pres">
      <dgm:prSet presAssocID="{67AE60D0-A42F-4FF2-9059-07856F6D7ABB}" presName="parentLeftMargin" presStyleLbl="node1" presStyleIdx="0" presStyleCnt="2"/>
      <dgm:spPr/>
    </dgm:pt>
    <dgm:pt modelId="{3486037B-D6AC-4F5D-B06F-6C14FD6A8670}" type="pres">
      <dgm:prSet presAssocID="{67AE60D0-A42F-4FF2-9059-07856F6D7ABB}" presName="parentText" presStyleLbl="node1" presStyleIdx="1" presStyleCnt="2" custScaleY="186889">
        <dgm:presLayoutVars>
          <dgm:chMax val="0"/>
          <dgm:bulletEnabled val="1"/>
        </dgm:presLayoutVars>
      </dgm:prSet>
      <dgm:spPr/>
    </dgm:pt>
    <dgm:pt modelId="{5C1E7A4E-D81A-4B11-958A-0DDE216D9CBE}" type="pres">
      <dgm:prSet presAssocID="{67AE60D0-A42F-4FF2-9059-07856F6D7ABB}" presName="negativeSpace" presStyleCnt="0"/>
      <dgm:spPr/>
    </dgm:pt>
    <dgm:pt modelId="{60EE749A-B776-4C73-A117-5D5CED9FDD1D}" type="pres">
      <dgm:prSet presAssocID="{67AE60D0-A42F-4FF2-9059-07856F6D7ABB}" presName="childText" presStyleLbl="conFgAcc1" presStyleIdx="1" presStyleCnt="2">
        <dgm:presLayoutVars>
          <dgm:bulletEnabled val="1"/>
        </dgm:presLayoutVars>
      </dgm:prSet>
      <dgm:spPr/>
    </dgm:pt>
  </dgm:ptLst>
  <dgm:cxnLst>
    <dgm:cxn modelId="{8B513F09-3D60-41DB-BF61-3F158C2F7588}" type="presOf" srcId="{632EAFCF-6DAB-4FEE-866A-D6B7036AC554}" destId="{60EE749A-B776-4C73-A117-5D5CED9FDD1D}" srcOrd="0" destOrd="2" presId="urn:microsoft.com/office/officeart/2005/8/layout/list1"/>
    <dgm:cxn modelId="{03EA270A-2E3B-4852-A1A9-CC6989CD1C1E}" srcId="{67AE60D0-A42F-4FF2-9059-07856F6D7ABB}" destId="{70EB5F4A-A887-490A-B2B2-028BD684B72A}" srcOrd="0" destOrd="0" parTransId="{8395B019-3031-459E-A160-E8553B4F401F}" sibTransId="{0806A639-3130-43EB-AAE2-B19E59DA31D8}"/>
    <dgm:cxn modelId="{38500C0C-F1B9-4B41-8AF1-D01608913D9F}" srcId="{9FFE30A4-9889-4DF9-8CA7-79D9623B6050}" destId="{6E1C91D6-8566-429A-8E64-6A5D52235384}" srcOrd="3" destOrd="0" parTransId="{AE887EC1-B1DB-4459-A706-A51091873E15}" sibTransId="{6AF6B6E0-3C40-4879-830D-E2E8881D55BB}"/>
    <dgm:cxn modelId="{AA9B2F31-B4E4-4218-92EE-F31B53E90F40}" srcId="{9FFE30A4-9889-4DF9-8CA7-79D9623B6050}" destId="{1C0FF7FE-DEF4-4C13-8491-4008D1E3B81E}" srcOrd="1" destOrd="0" parTransId="{5696DD1E-C104-4741-8354-A52DFCC433F0}" sibTransId="{BDB61756-715E-4C0B-84C5-6AECF6D809A1}"/>
    <dgm:cxn modelId="{FDC33C47-208A-45EE-8DEC-7670C76E2D9E}" srcId="{9FFE30A4-9889-4DF9-8CA7-79D9623B6050}" destId="{504E8770-014A-44FD-BA73-164E0CC9851C}" srcOrd="4" destOrd="0" parTransId="{B94826F9-643C-4E79-BA0C-D5524BC42E9C}" sibTransId="{ED12959D-519A-4BC6-92B0-B897B5EC1A5F}"/>
    <dgm:cxn modelId="{44444749-EDCC-41BC-A210-F66A1EB8DA2E}" type="presOf" srcId="{6E1C91D6-8566-429A-8E64-6A5D52235384}" destId="{879F5431-75F6-4099-98E8-C01456CACA49}" srcOrd="0" destOrd="3" presId="urn:microsoft.com/office/officeart/2005/8/layout/list1"/>
    <dgm:cxn modelId="{7E1CEE6D-A716-4E6B-9799-FAA04CDD4B8C}" type="presOf" srcId="{61A2525B-DF1D-4FD0-9BFE-A9B8EDBC54E5}" destId="{60EE749A-B776-4C73-A117-5D5CED9FDD1D}" srcOrd="0" destOrd="1" presId="urn:microsoft.com/office/officeart/2005/8/layout/list1"/>
    <dgm:cxn modelId="{A475D951-1B7E-465D-A965-67906F57277E}" srcId="{9FFE30A4-9889-4DF9-8CA7-79D9623B6050}" destId="{81553E9A-0D0B-43DB-B331-203E90BDE9FA}" srcOrd="0" destOrd="0" parTransId="{EDB1C610-F5C4-43BC-A702-F33ED2CF69C1}" sibTransId="{97B1F57D-5FAB-4FC8-BA2C-E6E283E5B680}"/>
    <dgm:cxn modelId="{BAF48B52-CA37-4308-993F-7EA213AE32EF}" srcId="{67AE60D0-A42F-4FF2-9059-07856F6D7ABB}" destId="{632EAFCF-6DAB-4FEE-866A-D6B7036AC554}" srcOrd="2" destOrd="0" parTransId="{055CF361-DFFD-4C50-ABDE-E81F2A055603}" sibTransId="{496D969C-A666-4D48-8BDB-D267741EA328}"/>
    <dgm:cxn modelId="{E862F977-2E0A-4D05-A217-6E3D601B3995}" type="presOf" srcId="{9FFE30A4-9889-4DF9-8CA7-79D9623B6050}" destId="{6F354A98-22D7-49B9-9CB1-DA1E6C9A5545}" srcOrd="1" destOrd="0" presId="urn:microsoft.com/office/officeart/2005/8/layout/list1"/>
    <dgm:cxn modelId="{D482C487-BEF7-4626-AACB-4A793BBF35AB}" type="presOf" srcId="{70EB5F4A-A887-490A-B2B2-028BD684B72A}" destId="{60EE749A-B776-4C73-A117-5D5CED9FDD1D}" srcOrd="0" destOrd="0" presId="urn:microsoft.com/office/officeart/2005/8/layout/list1"/>
    <dgm:cxn modelId="{014F718C-2076-4224-BC59-28331CB6E9BB}" type="presOf" srcId="{92B5B39C-C383-4B71-9729-611A133D8A2E}" destId="{879F5431-75F6-4099-98E8-C01456CACA49}" srcOrd="0" destOrd="5" presId="urn:microsoft.com/office/officeart/2005/8/layout/list1"/>
    <dgm:cxn modelId="{EFC86C90-9D8A-4D36-A4A0-46D04847275F}" srcId="{9FFE30A4-9889-4DF9-8CA7-79D9623B6050}" destId="{E52940EB-835A-4214-8EF7-7BCCDAC7B51A}" srcOrd="2" destOrd="0" parTransId="{FFF7DDA8-8101-435B-8E45-E775145452EA}" sibTransId="{A43A4CC9-45F1-4FE4-A963-993B99FDAAC0}"/>
    <dgm:cxn modelId="{276AD1A3-8651-46B9-8DEF-74D0F4ADE714}" type="presOf" srcId="{504E8770-014A-44FD-BA73-164E0CC9851C}" destId="{879F5431-75F6-4099-98E8-C01456CACA49}" srcOrd="0" destOrd="4" presId="urn:microsoft.com/office/officeart/2005/8/layout/list1"/>
    <dgm:cxn modelId="{0D3B36A4-7F5D-4194-810F-92A99C1AF801}" type="presOf" srcId="{9FFE30A4-9889-4DF9-8CA7-79D9623B6050}" destId="{E0746F9B-DD6D-4841-A131-58BF7BCF9892}" srcOrd="0" destOrd="0" presId="urn:microsoft.com/office/officeart/2005/8/layout/list1"/>
    <dgm:cxn modelId="{DC5BD5AC-EA92-48B9-BFD3-D5145F1BE9E5}" type="presOf" srcId="{E52940EB-835A-4214-8EF7-7BCCDAC7B51A}" destId="{879F5431-75F6-4099-98E8-C01456CACA49}" srcOrd="0" destOrd="2" presId="urn:microsoft.com/office/officeart/2005/8/layout/list1"/>
    <dgm:cxn modelId="{6ED589B1-A13F-4CE0-951B-1E9130591273}" type="presOf" srcId="{1C0FF7FE-DEF4-4C13-8491-4008D1E3B81E}" destId="{879F5431-75F6-4099-98E8-C01456CACA49}" srcOrd="0" destOrd="1" presId="urn:microsoft.com/office/officeart/2005/8/layout/list1"/>
    <dgm:cxn modelId="{7D3D38BF-E819-46EF-8A91-B09CCF37D8F0}" srcId="{2F2AD25E-6663-4383-A761-CBA196DB8F0B}" destId="{67AE60D0-A42F-4FF2-9059-07856F6D7ABB}" srcOrd="1" destOrd="0" parTransId="{7EA0B514-F35F-47FD-9462-AE144DF8E21B}" sibTransId="{3552812D-1B8B-440C-92E6-FA091735B485}"/>
    <dgm:cxn modelId="{ED6999BF-6274-4F37-A7C9-A450A075C605}" type="presOf" srcId="{2F2AD25E-6663-4383-A761-CBA196DB8F0B}" destId="{6D81C9B5-0292-450A-A5F1-C564E4337395}" srcOrd="0" destOrd="0" presId="urn:microsoft.com/office/officeart/2005/8/layout/list1"/>
    <dgm:cxn modelId="{A0B2E0C3-6AEE-4B95-AD72-ACE0D42F75D0}" type="presOf" srcId="{67AE60D0-A42F-4FF2-9059-07856F6D7ABB}" destId="{3486037B-D6AC-4F5D-B06F-6C14FD6A8670}" srcOrd="1" destOrd="0" presId="urn:microsoft.com/office/officeart/2005/8/layout/list1"/>
    <dgm:cxn modelId="{E15ABCC7-407D-4CFF-A591-CF212A040EC4}" type="presOf" srcId="{67AE60D0-A42F-4FF2-9059-07856F6D7ABB}" destId="{26B097BE-9B78-48D9-8FFD-802AF0CCCB5F}" srcOrd="0" destOrd="0" presId="urn:microsoft.com/office/officeart/2005/8/layout/list1"/>
    <dgm:cxn modelId="{240D9FF1-78D9-4757-B6B7-3D9BF84D6979}" srcId="{2F2AD25E-6663-4383-A761-CBA196DB8F0B}" destId="{9FFE30A4-9889-4DF9-8CA7-79D9623B6050}" srcOrd="0" destOrd="0" parTransId="{D1D89C14-1FDF-4AEB-A85C-500563F20071}" sibTransId="{9EE8A45F-1EB5-44E9-B428-73CE46E37D91}"/>
    <dgm:cxn modelId="{47D2E0F1-222F-4FA1-8F01-4D36D7EF6C9B}" srcId="{67AE60D0-A42F-4FF2-9059-07856F6D7ABB}" destId="{61A2525B-DF1D-4FD0-9BFE-A9B8EDBC54E5}" srcOrd="1" destOrd="0" parTransId="{5FA2F131-74D4-4617-A9E3-51814D58F035}" sibTransId="{607379A5-B39F-44E1-B8B5-A97A0C712C5E}"/>
    <dgm:cxn modelId="{D0AC66F2-BF20-4626-9EB0-B5F37E152ED0}" srcId="{9FFE30A4-9889-4DF9-8CA7-79D9623B6050}" destId="{92B5B39C-C383-4B71-9729-611A133D8A2E}" srcOrd="5" destOrd="0" parTransId="{967F64C7-18FA-4DE6-8CEC-C546A2093BF6}" sibTransId="{56D52C76-F09B-4CA3-B0F2-DF5EB907C09E}"/>
    <dgm:cxn modelId="{886F65F7-1553-4114-9970-8A866D705ED5}" type="presOf" srcId="{81553E9A-0D0B-43DB-B331-203E90BDE9FA}" destId="{879F5431-75F6-4099-98E8-C01456CACA49}" srcOrd="0" destOrd="0" presId="urn:microsoft.com/office/officeart/2005/8/layout/list1"/>
    <dgm:cxn modelId="{E25395F7-B889-45B5-ABDE-DB26D4D6F94F}" type="presParOf" srcId="{6D81C9B5-0292-450A-A5F1-C564E4337395}" destId="{0FB279EA-F075-485F-9CB7-3EE1B9AB2511}" srcOrd="0" destOrd="0" presId="urn:microsoft.com/office/officeart/2005/8/layout/list1"/>
    <dgm:cxn modelId="{19C8FAB3-4747-4F56-85D0-B504BC252E3D}" type="presParOf" srcId="{0FB279EA-F075-485F-9CB7-3EE1B9AB2511}" destId="{E0746F9B-DD6D-4841-A131-58BF7BCF9892}" srcOrd="0" destOrd="0" presId="urn:microsoft.com/office/officeart/2005/8/layout/list1"/>
    <dgm:cxn modelId="{64602D1E-B82F-4D9A-88B3-EBD995418843}" type="presParOf" srcId="{0FB279EA-F075-485F-9CB7-3EE1B9AB2511}" destId="{6F354A98-22D7-49B9-9CB1-DA1E6C9A5545}" srcOrd="1" destOrd="0" presId="urn:microsoft.com/office/officeart/2005/8/layout/list1"/>
    <dgm:cxn modelId="{4ED971E3-A616-47BB-94C8-237594894B26}" type="presParOf" srcId="{6D81C9B5-0292-450A-A5F1-C564E4337395}" destId="{D040519D-81C4-46DA-95E2-FBEE95D3F6B8}" srcOrd="1" destOrd="0" presId="urn:microsoft.com/office/officeart/2005/8/layout/list1"/>
    <dgm:cxn modelId="{D97DF1C1-BB4E-4EAF-BB46-C085FD4D7D58}" type="presParOf" srcId="{6D81C9B5-0292-450A-A5F1-C564E4337395}" destId="{879F5431-75F6-4099-98E8-C01456CACA49}" srcOrd="2" destOrd="0" presId="urn:microsoft.com/office/officeart/2005/8/layout/list1"/>
    <dgm:cxn modelId="{BD691AE8-ECF5-489A-8C34-B5B45D3C6EE3}" type="presParOf" srcId="{6D81C9B5-0292-450A-A5F1-C564E4337395}" destId="{F301AC95-7B5B-4C4B-8F67-D6F6F0BE4034}" srcOrd="3" destOrd="0" presId="urn:microsoft.com/office/officeart/2005/8/layout/list1"/>
    <dgm:cxn modelId="{A38FFB07-9FF1-42E4-B673-1969900D621A}" type="presParOf" srcId="{6D81C9B5-0292-450A-A5F1-C564E4337395}" destId="{B5BDA2A5-04D3-4368-8409-F7668B228C6E}" srcOrd="4" destOrd="0" presId="urn:microsoft.com/office/officeart/2005/8/layout/list1"/>
    <dgm:cxn modelId="{6877B93D-3FC8-4D9F-80F5-55F8598596BA}" type="presParOf" srcId="{B5BDA2A5-04D3-4368-8409-F7668B228C6E}" destId="{26B097BE-9B78-48D9-8FFD-802AF0CCCB5F}" srcOrd="0" destOrd="0" presId="urn:microsoft.com/office/officeart/2005/8/layout/list1"/>
    <dgm:cxn modelId="{40BBB442-85BA-45F0-9D98-B93210D6964C}" type="presParOf" srcId="{B5BDA2A5-04D3-4368-8409-F7668B228C6E}" destId="{3486037B-D6AC-4F5D-B06F-6C14FD6A8670}" srcOrd="1" destOrd="0" presId="urn:microsoft.com/office/officeart/2005/8/layout/list1"/>
    <dgm:cxn modelId="{45C2ABCE-3490-41AF-9BFD-B32B0EA6AC57}" type="presParOf" srcId="{6D81C9B5-0292-450A-A5F1-C564E4337395}" destId="{5C1E7A4E-D81A-4B11-958A-0DDE216D9CBE}" srcOrd="5" destOrd="0" presId="urn:microsoft.com/office/officeart/2005/8/layout/list1"/>
    <dgm:cxn modelId="{80DFD599-323B-4AC3-AC6C-56F6C01FC725}" type="presParOf" srcId="{6D81C9B5-0292-450A-A5F1-C564E4337395}" destId="{60EE749A-B776-4C73-A117-5D5CED9FDD1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308277-E763-4B30-AA8E-BAD95F8104C5}"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366F81EF-2DB2-4224-8F30-63A49BDC8C72}">
      <dgm:prSet/>
      <dgm:spPr/>
      <dgm:t>
        <a:bodyPr/>
        <a:lstStyle/>
        <a:p>
          <a:r>
            <a:rPr lang="el-GR" dirty="0"/>
            <a:t>Εικονικές προσφορές (</a:t>
          </a:r>
          <a:r>
            <a:rPr lang="en-US" dirty="0"/>
            <a:t>cover bidding)</a:t>
          </a:r>
        </a:p>
      </dgm:t>
    </dgm:pt>
    <dgm:pt modelId="{98DF93E0-D288-44EB-A4E6-3C950E3D63ED}" type="parTrans" cxnId="{34C999BA-D639-4EC0-ADE9-64FC23341681}">
      <dgm:prSet/>
      <dgm:spPr/>
      <dgm:t>
        <a:bodyPr/>
        <a:lstStyle/>
        <a:p>
          <a:endParaRPr lang="en-US"/>
        </a:p>
      </dgm:t>
    </dgm:pt>
    <dgm:pt modelId="{7636443A-CFF2-41B6-8F87-EAEAF2E80482}" type="sibTrans" cxnId="{34C999BA-D639-4EC0-ADE9-64FC23341681}">
      <dgm:prSet/>
      <dgm:spPr/>
      <dgm:t>
        <a:bodyPr/>
        <a:lstStyle/>
        <a:p>
          <a:endParaRPr lang="en-US"/>
        </a:p>
      </dgm:t>
    </dgm:pt>
    <dgm:pt modelId="{1A715CEA-C6AD-40A4-8693-44D3F40AD915}">
      <dgm:prSet/>
      <dgm:spPr/>
      <dgm:t>
        <a:bodyPr/>
        <a:lstStyle/>
        <a:p>
          <a:r>
            <a:rPr lang="el-GR" dirty="0"/>
            <a:t>Υποβολή υψηλότερης προσφοράς από προκαθορισμένο επιτυχόν προσφοροδότη ή με όρους που είναι γνωστό ότι δεν θα γίνουν αποδεκτοί</a:t>
          </a:r>
          <a:endParaRPr lang="en-US" dirty="0"/>
        </a:p>
      </dgm:t>
    </dgm:pt>
    <dgm:pt modelId="{837500F1-B433-4BD8-A1B6-E786444D0B10}" type="parTrans" cxnId="{E6654E07-265F-42B4-B111-2D554413C697}">
      <dgm:prSet/>
      <dgm:spPr/>
      <dgm:t>
        <a:bodyPr/>
        <a:lstStyle/>
        <a:p>
          <a:endParaRPr lang="en-US"/>
        </a:p>
      </dgm:t>
    </dgm:pt>
    <dgm:pt modelId="{1C13661A-D109-408D-85E6-4510C9919AA6}" type="sibTrans" cxnId="{E6654E07-265F-42B4-B111-2D554413C697}">
      <dgm:prSet/>
      <dgm:spPr/>
      <dgm:t>
        <a:bodyPr/>
        <a:lstStyle/>
        <a:p>
          <a:endParaRPr lang="en-US"/>
        </a:p>
      </dgm:t>
    </dgm:pt>
    <dgm:pt modelId="{F91CC3F0-9AD1-4DFC-8651-BF4892EB2432}">
      <dgm:prSet/>
      <dgm:spPr/>
      <dgm:t>
        <a:bodyPr/>
        <a:lstStyle/>
        <a:p>
          <a:r>
            <a:rPr lang="el-GR" dirty="0"/>
            <a:t>Καταστολή προσφοράς (</a:t>
          </a:r>
          <a:r>
            <a:rPr lang="en-US" dirty="0"/>
            <a:t>bid suppression)</a:t>
          </a:r>
          <a:r>
            <a:rPr lang="el-GR" dirty="0"/>
            <a:t> </a:t>
          </a:r>
          <a:endParaRPr lang="en-US" dirty="0"/>
        </a:p>
      </dgm:t>
    </dgm:pt>
    <dgm:pt modelId="{A3B3EFF3-6A26-4684-80E0-83D1AFBE8D60}" type="parTrans" cxnId="{03A87CA6-364E-4109-A257-6BCF59BEE0D3}">
      <dgm:prSet/>
      <dgm:spPr/>
      <dgm:t>
        <a:bodyPr/>
        <a:lstStyle/>
        <a:p>
          <a:endParaRPr lang="en-US"/>
        </a:p>
      </dgm:t>
    </dgm:pt>
    <dgm:pt modelId="{AD0BBF48-5499-4F6F-B403-20A0B6D5DA28}" type="sibTrans" cxnId="{03A87CA6-364E-4109-A257-6BCF59BEE0D3}">
      <dgm:prSet/>
      <dgm:spPr/>
      <dgm:t>
        <a:bodyPr/>
        <a:lstStyle/>
        <a:p>
          <a:endParaRPr lang="en-US"/>
        </a:p>
      </dgm:t>
    </dgm:pt>
    <dgm:pt modelId="{5CABA21F-275F-40D1-94C3-9A91362C53B0}">
      <dgm:prSet/>
      <dgm:spPr/>
      <dgm:t>
        <a:bodyPr/>
        <a:lstStyle/>
        <a:p>
          <a:r>
            <a:rPr lang="el-GR" dirty="0"/>
            <a:t>Μη υποβολή προσφοράς από μία ή περισσότερες επιχειρήσεις</a:t>
          </a:r>
          <a:endParaRPr lang="en-US" dirty="0"/>
        </a:p>
      </dgm:t>
    </dgm:pt>
    <dgm:pt modelId="{A49872E1-4A2D-4E56-8CF9-391144C2F7E7}" type="parTrans" cxnId="{E9978451-8009-4703-91B3-DD4CF7AE13DE}">
      <dgm:prSet/>
      <dgm:spPr/>
      <dgm:t>
        <a:bodyPr/>
        <a:lstStyle/>
        <a:p>
          <a:endParaRPr lang="en-US"/>
        </a:p>
      </dgm:t>
    </dgm:pt>
    <dgm:pt modelId="{3B9B05FF-9821-4B4B-BB30-A446A2B0E5A2}" type="sibTrans" cxnId="{E9978451-8009-4703-91B3-DD4CF7AE13DE}">
      <dgm:prSet/>
      <dgm:spPr/>
      <dgm:t>
        <a:bodyPr/>
        <a:lstStyle/>
        <a:p>
          <a:endParaRPr lang="en-US"/>
        </a:p>
      </dgm:t>
    </dgm:pt>
    <dgm:pt modelId="{054ABAF4-03A1-41D9-B230-13241B3396B3}">
      <dgm:prSet/>
      <dgm:spPr/>
      <dgm:t>
        <a:bodyPr/>
        <a:lstStyle/>
        <a:p>
          <a:r>
            <a:rPr lang="el-GR" dirty="0"/>
            <a:t>Εκ περιτροπής προσφορές (</a:t>
          </a:r>
          <a:r>
            <a:rPr lang="en-US" dirty="0"/>
            <a:t>bid rotation)</a:t>
          </a:r>
        </a:p>
      </dgm:t>
    </dgm:pt>
    <dgm:pt modelId="{1BCE556E-AABD-4BE4-A40F-BF25604FF091}" type="parTrans" cxnId="{1396730E-75BE-405C-B096-00969EC7F91D}">
      <dgm:prSet/>
      <dgm:spPr/>
      <dgm:t>
        <a:bodyPr/>
        <a:lstStyle/>
        <a:p>
          <a:endParaRPr lang="en-US"/>
        </a:p>
      </dgm:t>
    </dgm:pt>
    <dgm:pt modelId="{68888003-7145-473C-A8ED-1056118D45EB}" type="sibTrans" cxnId="{1396730E-75BE-405C-B096-00969EC7F91D}">
      <dgm:prSet/>
      <dgm:spPr/>
      <dgm:t>
        <a:bodyPr/>
        <a:lstStyle/>
        <a:p>
          <a:endParaRPr lang="en-US"/>
        </a:p>
      </dgm:t>
    </dgm:pt>
    <dgm:pt modelId="{8EF67C9D-4DB6-40E6-AFEB-8F164A1C976C}">
      <dgm:prSet/>
      <dgm:spPr/>
      <dgm:t>
        <a:bodyPr/>
        <a:lstStyle/>
        <a:p>
          <a:r>
            <a:rPr lang="el-GR" dirty="0"/>
            <a:t>Υποβολή επιτυχούσας προσφοράς με καθορισμένη σειρά</a:t>
          </a:r>
          <a:endParaRPr lang="en-US" dirty="0"/>
        </a:p>
      </dgm:t>
    </dgm:pt>
    <dgm:pt modelId="{13C59F2F-6FDB-4232-BD99-FD1C594A650D}" type="parTrans" cxnId="{A9AC6F84-D33B-43F1-9D6B-958B1A4F447C}">
      <dgm:prSet/>
      <dgm:spPr/>
      <dgm:t>
        <a:bodyPr/>
        <a:lstStyle/>
        <a:p>
          <a:endParaRPr lang="en-US"/>
        </a:p>
      </dgm:t>
    </dgm:pt>
    <dgm:pt modelId="{618D2955-AE84-4D2D-970D-D15DEB71DA05}" type="sibTrans" cxnId="{A9AC6F84-D33B-43F1-9D6B-958B1A4F447C}">
      <dgm:prSet/>
      <dgm:spPr/>
      <dgm:t>
        <a:bodyPr/>
        <a:lstStyle/>
        <a:p>
          <a:endParaRPr lang="en-US"/>
        </a:p>
      </dgm:t>
    </dgm:pt>
    <dgm:pt modelId="{FCF5E061-A7EA-4765-990D-A908ADE1DF70}">
      <dgm:prSet/>
      <dgm:spPr/>
      <dgm:t>
        <a:bodyPr/>
        <a:lstStyle/>
        <a:p>
          <a:r>
            <a:rPr lang="el-GR" dirty="0"/>
            <a:t>Κατανομή αγοράς (</a:t>
          </a:r>
          <a:r>
            <a:rPr lang="en-US" dirty="0"/>
            <a:t>market allocation)</a:t>
          </a:r>
        </a:p>
      </dgm:t>
    </dgm:pt>
    <dgm:pt modelId="{715C76E8-CA98-4F3E-BE6D-58F3065E1FE8}" type="parTrans" cxnId="{B73DDC02-5356-4285-B961-A78A4D93EE91}">
      <dgm:prSet/>
      <dgm:spPr/>
      <dgm:t>
        <a:bodyPr/>
        <a:lstStyle/>
        <a:p>
          <a:endParaRPr lang="en-US"/>
        </a:p>
      </dgm:t>
    </dgm:pt>
    <dgm:pt modelId="{429EEA42-9D12-432F-931A-41DDD8A0247C}" type="sibTrans" cxnId="{B73DDC02-5356-4285-B961-A78A4D93EE91}">
      <dgm:prSet/>
      <dgm:spPr/>
      <dgm:t>
        <a:bodyPr/>
        <a:lstStyle/>
        <a:p>
          <a:endParaRPr lang="en-US"/>
        </a:p>
      </dgm:t>
    </dgm:pt>
    <dgm:pt modelId="{1F0E84A5-025B-4DC3-9140-DBF2C0D9CC24}">
      <dgm:prSet/>
      <dgm:spPr/>
      <dgm:t>
        <a:bodyPr/>
        <a:lstStyle/>
        <a:p>
          <a:r>
            <a:rPr lang="el-GR" dirty="0"/>
            <a:t>Καταμερισμός αγοράς (γεωγραφική, τύπο πελάτη, πελάτη)</a:t>
          </a:r>
          <a:endParaRPr lang="en-US" dirty="0"/>
        </a:p>
      </dgm:t>
    </dgm:pt>
    <dgm:pt modelId="{81F775B6-4AD2-4BB6-A23F-4CF6FDB7EF5C}" type="parTrans" cxnId="{00A14B68-E2E8-4D2D-A06D-DCE359B84C55}">
      <dgm:prSet/>
      <dgm:spPr/>
      <dgm:t>
        <a:bodyPr/>
        <a:lstStyle/>
        <a:p>
          <a:endParaRPr lang="en-US"/>
        </a:p>
      </dgm:t>
    </dgm:pt>
    <dgm:pt modelId="{E1A991BB-2F0B-4F32-B520-F2239995942A}" type="sibTrans" cxnId="{00A14B68-E2E8-4D2D-A06D-DCE359B84C55}">
      <dgm:prSet/>
      <dgm:spPr/>
      <dgm:t>
        <a:bodyPr/>
        <a:lstStyle/>
        <a:p>
          <a:endParaRPr lang="en-US"/>
        </a:p>
      </dgm:t>
    </dgm:pt>
    <dgm:pt modelId="{B7583DFC-E75D-4B47-BA98-79A6D3AD89A6}">
      <dgm:prSet/>
      <dgm:spPr/>
      <dgm:t>
        <a:bodyPr/>
        <a:lstStyle/>
        <a:p>
          <a:r>
            <a:rPr lang="el-GR" dirty="0"/>
            <a:t>Υπεργολαβική (</a:t>
          </a:r>
          <a:r>
            <a:rPr lang="en-US" dirty="0"/>
            <a:t>subcontract bid)</a:t>
          </a:r>
        </a:p>
      </dgm:t>
    </dgm:pt>
    <dgm:pt modelId="{4E840C2A-5AE9-452A-BD5B-37C60DC7505F}" type="parTrans" cxnId="{F5EE4430-C857-427E-B95B-FD98AC1DDA25}">
      <dgm:prSet/>
      <dgm:spPr/>
      <dgm:t>
        <a:bodyPr/>
        <a:lstStyle/>
        <a:p>
          <a:endParaRPr lang="en-US"/>
        </a:p>
      </dgm:t>
    </dgm:pt>
    <dgm:pt modelId="{13729DA8-2ADA-46EB-AD82-50ACB60797F7}" type="sibTrans" cxnId="{F5EE4430-C857-427E-B95B-FD98AC1DDA25}">
      <dgm:prSet/>
      <dgm:spPr/>
      <dgm:t>
        <a:bodyPr/>
        <a:lstStyle/>
        <a:p>
          <a:endParaRPr lang="en-US"/>
        </a:p>
      </dgm:t>
    </dgm:pt>
    <dgm:pt modelId="{82F11C09-8DDD-491C-9153-A20A7ADD38DD}" type="pres">
      <dgm:prSet presAssocID="{07308277-E763-4B30-AA8E-BAD95F8104C5}" presName="linear" presStyleCnt="0">
        <dgm:presLayoutVars>
          <dgm:animLvl val="lvl"/>
          <dgm:resizeHandles val="exact"/>
        </dgm:presLayoutVars>
      </dgm:prSet>
      <dgm:spPr/>
    </dgm:pt>
    <dgm:pt modelId="{31EAFF15-991B-498E-ACCE-9D954DEB3AD0}" type="pres">
      <dgm:prSet presAssocID="{366F81EF-2DB2-4224-8F30-63A49BDC8C72}" presName="parentText" presStyleLbl="node1" presStyleIdx="0" presStyleCnt="5">
        <dgm:presLayoutVars>
          <dgm:chMax val="0"/>
          <dgm:bulletEnabled val="1"/>
        </dgm:presLayoutVars>
      </dgm:prSet>
      <dgm:spPr/>
    </dgm:pt>
    <dgm:pt modelId="{B0B938F0-58FA-467E-A01A-E8CFD7A08457}" type="pres">
      <dgm:prSet presAssocID="{366F81EF-2DB2-4224-8F30-63A49BDC8C72}" presName="childText" presStyleLbl="revTx" presStyleIdx="0" presStyleCnt="4">
        <dgm:presLayoutVars>
          <dgm:bulletEnabled val="1"/>
        </dgm:presLayoutVars>
      </dgm:prSet>
      <dgm:spPr/>
    </dgm:pt>
    <dgm:pt modelId="{C5FDDDF8-BF76-4EC2-B666-1E7606FB4D0F}" type="pres">
      <dgm:prSet presAssocID="{F91CC3F0-9AD1-4DFC-8651-BF4892EB2432}" presName="parentText" presStyleLbl="node1" presStyleIdx="1" presStyleCnt="5">
        <dgm:presLayoutVars>
          <dgm:chMax val="0"/>
          <dgm:bulletEnabled val="1"/>
        </dgm:presLayoutVars>
      </dgm:prSet>
      <dgm:spPr/>
    </dgm:pt>
    <dgm:pt modelId="{40F9D87E-E79F-44EA-857A-8A8C859EEEFD}" type="pres">
      <dgm:prSet presAssocID="{F91CC3F0-9AD1-4DFC-8651-BF4892EB2432}" presName="childText" presStyleLbl="revTx" presStyleIdx="1" presStyleCnt="4">
        <dgm:presLayoutVars>
          <dgm:bulletEnabled val="1"/>
        </dgm:presLayoutVars>
      </dgm:prSet>
      <dgm:spPr/>
    </dgm:pt>
    <dgm:pt modelId="{31712347-8F9C-4EC6-B23A-06A9E82CF0C9}" type="pres">
      <dgm:prSet presAssocID="{054ABAF4-03A1-41D9-B230-13241B3396B3}" presName="parentText" presStyleLbl="node1" presStyleIdx="2" presStyleCnt="5">
        <dgm:presLayoutVars>
          <dgm:chMax val="0"/>
          <dgm:bulletEnabled val="1"/>
        </dgm:presLayoutVars>
      </dgm:prSet>
      <dgm:spPr/>
    </dgm:pt>
    <dgm:pt modelId="{62876CDF-E71A-4406-BFDD-752AF857A393}" type="pres">
      <dgm:prSet presAssocID="{054ABAF4-03A1-41D9-B230-13241B3396B3}" presName="childText" presStyleLbl="revTx" presStyleIdx="2" presStyleCnt="4">
        <dgm:presLayoutVars>
          <dgm:bulletEnabled val="1"/>
        </dgm:presLayoutVars>
      </dgm:prSet>
      <dgm:spPr/>
    </dgm:pt>
    <dgm:pt modelId="{9323177F-D910-44D6-A748-52A57019D9FC}" type="pres">
      <dgm:prSet presAssocID="{FCF5E061-A7EA-4765-990D-A908ADE1DF70}" presName="parentText" presStyleLbl="node1" presStyleIdx="3" presStyleCnt="5">
        <dgm:presLayoutVars>
          <dgm:chMax val="0"/>
          <dgm:bulletEnabled val="1"/>
        </dgm:presLayoutVars>
      </dgm:prSet>
      <dgm:spPr/>
    </dgm:pt>
    <dgm:pt modelId="{DFDCD45A-D45D-4E22-9E61-25C27C57A2E0}" type="pres">
      <dgm:prSet presAssocID="{FCF5E061-A7EA-4765-990D-A908ADE1DF70}" presName="childText" presStyleLbl="revTx" presStyleIdx="3" presStyleCnt="4">
        <dgm:presLayoutVars>
          <dgm:bulletEnabled val="1"/>
        </dgm:presLayoutVars>
      </dgm:prSet>
      <dgm:spPr/>
    </dgm:pt>
    <dgm:pt modelId="{A94C28FD-80FE-40B3-AC1B-71189DB97E17}" type="pres">
      <dgm:prSet presAssocID="{B7583DFC-E75D-4B47-BA98-79A6D3AD89A6}" presName="parentText" presStyleLbl="node1" presStyleIdx="4" presStyleCnt="5">
        <dgm:presLayoutVars>
          <dgm:chMax val="0"/>
          <dgm:bulletEnabled val="1"/>
        </dgm:presLayoutVars>
      </dgm:prSet>
      <dgm:spPr/>
    </dgm:pt>
  </dgm:ptLst>
  <dgm:cxnLst>
    <dgm:cxn modelId="{B73DDC02-5356-4285-B961-A78A4D93EE91}" srcId="{07308277-E763-4B30-AA8E-BAD95F8104C5}" destId="{FCF5E061-A7EA-4765-990D-A908ADE1DF70}" srcOrd="3" destOrd="0" parTransId="{715C76E8-CA98-4F3E-BE6D-58F3065E1FE8}" sibTransId="{429EEA42-9D12-432F-931A-41DDD8A0247C}"/>
    <dgm:cxn modelId="{A9D6A706-A937-4824-B570-73C9E3AD185B}" type="presOf" srcId="{054ABAF4-03A1-41D9-B230-13241B3396B3}" destId="{31712347-8F9C-4EC6-B23A-06A9E82CF0C9}" srcOrd="0" destOrd="0" presId="urn:microsoft.com/office/officeart/2005/8/layout/vList2"/>
    <dgm:cxn modelId="{E6654E07-265F-42B4-B111-2D554413C697}" srcId="{366F81EF-2DB2-4224-8F30-63A49BDC8C72}" destId="{1A715CEA-C6AD-40A4-8693-44D3F40AD915}" srcOrd="0" destOrd="0" parTransId="{837500F1-B433-4BD8-A1B6-E786444D0B10}" sibTransId="{1C13661A-D109-408D-85E6-4510C9919AA6}"/>
    <dgm:cxn modelId="{A529BF09-5CD2-4A15-AC43-EAAFB29B54E6}" type="presOf" srcId="{1F0E84A5-025B-4DC3-9140-DBF2C0D9CC24}" destId="{DFDCD45A-D45D-4E22-9E61-25C27C57A2E0}" srcOrd="0" destOrd="0" presId="urn:microsoft.com/office/officeart/2005/8/layout/vList2"/>
    <dgm:cxn modelId="{AAB5CD0D-F1FC-4016-BCF8-3E1F6DEE559F}" type="presOf" srcId="{366F81EF-2DB2-4224-8F30-63A49BDC8C72}" destId="{31EAFF15-991B-498E-ACCE-9D954DEB3AD0}" srcOrd="0" destOrd="0" presId="urn:microsoft.com/office/officeart/2005/8/layout/vList2"/>
    <dgm:cxn modelId="{1396730E-75BE-405C-B096-00969EC7F91D}" srcId="{07308277-E763-4B30-AA8E-BAD95F8104C5}" destId="{054ABAF4-03A1-41D9-B230-13241B3396B3}" srcOrd="2" destOrd="0" parTransId="{1BCE556E-AABD-4BE4-A40F-BF25604FF091}" sibTransId="{68888003-7145-473C-A8ED-1056118D45EB}"/>
    <dgm:cxn modelId="{D84C9F22-B4F1-4D62-A94E-0CA5C8293031}" type="presOf" srcId="{B7583DFC-E75D-4B47-BA98-79A6D3AD89A6}" destId="{A94C28FD-80FE-40B3-AC1B-71189DB97E17}" srcOrd="0" destOrd="0" presId="urn:microsoft.com/office/officeart/2005/8/layout/vList2"/>
    <dgm:cxn modelId="{F5EE4430-C857-427E-B95B-FD98AC1DDA25}" srcId="{07308277-E763-4B30-AA8E-BAD95F8104C5}" destId="{B7583DFC-E75D-4B47-BA98-79A6D3AD89A6}" srcOrd="4" destOrd="0" parTransId="{4E840C2A-5AE9-452A-BD5B-37C60DC7505F}" sibTransId="{13729DA8-2ADA-46EB-AD82-50ACB60797F7}"/>
    <dgm:cxn modelId="{9262B05D-596F-4D3C-A302-6E40066706D1}" type="presOf" srcId="{1A715CEA-C6AD-40A4-8693-44D3F40AD915}" destId="{B0B938F0-58FA-467E-A01A-E8CFD7A08457}" srcOrd="0" destOrd="0" presId="urn:microsoft.com/office/officeart/2005/8/layout/vList2"/>
    <dgm:cxn modelId="{D8C3A564-BE86-4B3B-A61F-724FAF199D70}" type="presOf" srcId="{07308277-E763-4B30-AA8E-BAD95F8104C5}" destId="{82F11C09-8DDD-491C-9153-A20A7ADD38DD}" srcOrd="0" destOrd="0" presId="urn:microsoft.com/office/officeart/2005/8/layout/vList2"/>
    <dgm:cxn modelId="{00A14B68-E2E8-4D2D-A06D-DCE359B84C55}" srcId="{FCF5E061-A7EA-4765-990D-A908ADE1DF70}" destId="{1F0E84A5-025B-4DC3-9140-DBF2C0D9CC24}" srcOrd="0" destOrd="0" parTransId="{81F775B6-4AD2-4BB6-A23F-4CF6FDB7EF5C}" sibTransId="{E1A991BB-2F0B-4F32-B520-F2239995942A}"/>
    <dgm:cxn modelId="{E9978451-8009-4703-91B3-DD4CF7AE13DE}" srcId="{F91CC3F0-9AD1-4DFC-8651-BF4892EB2432}" destId="{5CABA21F-275F-40D1-94C3-9A91362C53B0}" srcOrd="0" destOrd="0" parTransId="{A49872E1-4A2D-4E56-8CF9-391144C2F7E7}" sibTransId="{3B9B05FF-9821-4B4B-BB30-A446A2B0E5A2}"/>
    <dgm:cxn modelId="{A9AC6F84-D33B-43F1-9D6B-958B1A4F447C}" srcId="{054ABAF4-03A1-41D9-B230-13241B3396B3}" destId="{8EF67C9D-4DB6-40E6-AFEB-8F164A1C976C}" srcOrd="0" destOrd="0" parTransId="{13C59F2F-6FDB-4232-BD99-FD1C594A650D}" sibTransId="{618D2955-AE84-4D2D-970D-D15DEB71DA05}"/>
    <dgm:cxn modelId="{03A87CA6-364E-4109-A257-6BCF59BEE0D3}" srcId="{07308277-E763-4B30-AA8E-BAD95F8104C5}" destId="{F91CC3F0-9AD1-4DFC-8651-BF4892EB2432}" srcOrd="1" destOrd="0" parTransId="{A3B3EFF3-6A26-4684-80E0-83D1AFBE8D60}" sibTransId="{AD0BBF48-5499-4F6F-B403-20A0B6D5DA28}"/>
    <dgm:cxn modelId="{B1D2BFAD-6E39-4A25-8F86-C17AF90712A9}" type="presOf" srcId="{FCF5E061-A7EA-4765-990D-A908ADE1DF70}" destId="{9323177F-D910-44D6-A748-52A57019D9FC}" srcOrd="0" destOrd="0" presId="urn:microsoft.com/office/officeart/2005/8/layout/vList2"/>
    <dgm:cxn modelId="{34C999BA-D639-4EC0-ADE9-64FC23341681}" srcId="{07308277-E763-4B30-AA8E-BAD95F8104C5}" destId="{366F81EF-2DB2-4224-8F30-63A49BDC8C72}" srcOrd="0" destOrd="0" parTransId="{98DF93E0-D288-44EB-A4E6-3C950E3D63ED}" sibTransId="{7636443A-CFF2-41B6-8F87-EAEAF2E80482}"/>
    <dgm:cxn modelId="{92C046CA-990E-45E0-8DCC-FEB84338C3AF}" type="presOf" srcId="{5CABA21F-275F-40D1-94C3-9A91362C53B0}" destId="{40F9D87E-E79F-44EA-857A-8A8C859EEEFD}" srcOrd="0" destOrd="0" presId="urn:microsoft.com/office/officeart/2005/8/layout/vList2"/>
    <dgm:cxn modelId="{550DF0CA-DC86-422D-9021-67CF8FF39534}" type="presOf" srcId="{8EF67C9D-4DB6-40E6-AFEB-8F164A1C976C}" destId="{62876CDF-E71A-4406-BFDD-752AF857A393}" srcOrd="0" destOrd="0" presId="urn:microsoft.com/office/officeart/2005/8/layout/vList2"/>
    <dgm:cxn modelId="{2320D7EC-8979-44BA-9E99-1ED798B2C26D}" type="presOf" srcId="{F91CC3F0-9AD1-4DFC-8651-BF4892EB2432}" destId="{C5FDDDF8-BF76-4EC2-B666-1E7606FB4D0F}" srcOrd="0" destOrd="0" presId="urn:microsoft.com/office/officeart/2005/8/layout/vList2"/>
    <dgm:cxn modelId="{AB763989-BFF3-45E1-BA38-AC44095D753F}" type="presParOf" srcId="{82F11C09-8DDD-491C-9153-A20A7ADD38DD}" destId="{31EAFF15-991B-498E-ACCE-9D954DEB3AD0}" srcOrd="0" destOrd="0" presId="urn:microsoft.com/office/officeart/2005/8/layout/vList2"/>
    <dgm:cxn modelId="{85B860FE-87F4-44E7-866B-9F3C6C49C653}" type="presParOf" srcId="{82F11C09-8DDD-491C-9153-A20A7ADD38DD}" destId="{B0B938F0-58FA-467E-A01A-E8CFD7A08457}" srcOrd="1" destOrd="0" presId="urn:microsoft.com/office/officeart/2005/8/layout/vList2"/>
    <dgm:cxn modelId="{0E1C372A-B1A4-42B8-A199-17F61983D5C3}" type="presParOf" srcId="{82F11C09-8DDD-491C-9153-A20A7ADD38DD}" destId="{C5FDDDF8-BF76-4EC2-B666-1E7606FB4D0F}" srcOrd="2" destOrd="0" presId="urn:microsoft.com/office/officeart/2005/8/layout/vList2"/>
    <dgm:cxn modelId="{063D2BAB-3AAD-4849-A93F-01A05BDCE1AC}" type="presParOf" srcId="{82F11C09-8DDD-491C-9153-A20A7ADD38DD}" destId="{40F9D87E-E79F-44EA-857A-8A8C859EEEFD}" srcOrd="3" destOrd="0" presId="urn:microsoft.com/office/officeart/2005/8/layout/vList2"/>
    <dgm:cxn modelId="{BFFF4060-1CA7-4D90-8BDD-821CDC858E78}" type="presParOf" srcId="{82F11C09-8DDD-491C-9153-A20A7ADD38DD}" destId="{31712347-8F9C-4EC6-B23A-06A9E82CF0C9}" srcOrd="4" destOrd="0" presId="urn:microsoft.com/office/officeart/2005/8/layout/vList2"/>
    <dgm:cxn modelId="{03F761FB-5760-4A66-97F3-C1FCA8E8988C}" type="presParOf" srcId="{82F11C09-8DDD-491C-9153-A20A7ADD38DD}" destId="{62876CDF-E71A-4406-BFDD-752AF857A393}" srcOrd="5" destOrd="0" presId="urn:microsoft.com/office/officeart/2005/8/layout/vList2"/>
    <dgm:cxn modelId="{596751A0-42DE-4064-82EF-25A252FC23C3}" type="presParOf" srcId="{82F11C09-8DDD-491C-9153-A20A7ADD38DD}" destId="{9323177F-D910-44D6-A748-52A57019D9FC}" srcOrd="6" destOrd="0" presId="urn:microsoft.com/office/officeart/2005/8/layout/vList2"/>
    <dgm:cxn modelId="{CA228FF7-DCE7-40BB-BD4D-628389183A6E}" type="presParOf" srcId="{82F11C09-8DDD-491C-9153-A20A7ADD38DD}" destId="{DFDCD45A-D45D-4E22-9E61-25C27C57A2E0}" srcOrd="7" destOrd="0" presId="urn:microsoft.com/office/officeart/2005/8/layout/vList2"/>
    <dgm:cxn modelId="{FDDAED2C-2C52-43F4-A91F-274BEC2547A6}" type="presParOf" srcId="{82F11C09-8DDD-491C-9153-A20A7ADD38DD}" destId="{A94C28FD-80FE-40B3-AC1B-71189DB97E1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28EDB08-CA39-4FE2-83C6-0F2A72223D00}"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9645CFA2-3D54-4D08-B94A-CE793B8ED3AA}">
      <dgm:prSet/>
      <dgm:spPr/>
      <dgm:t>
        <a:bodyPr/>
        <a:lstStyle/>
        <a:p>
          <a:r>
            <a:rPr lang="el-GR" b="1" dirty="0"/>
            <a:t>Φύση και χαρακτηριστικά ανταλλαγής πληροφοριών</a:t>
          </a:r>
          <a:endParaRPr lang="en-US" dirty="0"/>
        </a:p>
      </dgm:t>
    </dgm:pt>
    <dgm:pt modelId="{1F47C629-EEA1-4FBE-BE57-6D7F31045572}" type="parTrans" cxnId="{5C5268DB-91C2-47DA-86B7-BD08CB82E8D7}">
      <dgm:prSet/>
      <dgm:spPr/>
      <dgm:t>
        <a:bodyPr/>
        <a:lstStyle/>
        <a:p>
          <a:endParaRPr lang="en-US"/>
        </a:p>
      </dgm:t>
    </dgm:pt>
    <dgm:pt modelId="{FA3D24A0-9D13-4937-AA49-E95466FCDE43}" type="sibTrans" cxnId="{5C5268DB-91C2-47DA-86B7-BD08CB82E8D7}">
      <dgm:prSet/>
      <dgm:spPr/>
      <dgm:t>
        <a:bodyPr/>
        <a:lstStyle/>
        <a:p>
          <a:endParaRPr lang="en-US"/>
        </a:p>
      </dgm:t>
    </dgm:pt>
    <dgm:pt modelId="{15E01A69-5A2E-4FF5-B4B5-D6CA495497C2}">
      <dgm:prSet/>
      <dgm:spPr/>
      <dgm:t>
        <a:bodyPr/>
        <a:lstStyle/>
        <a:p>
          <a:r>
            <a:rPr lang="el-GR" dirty="0"/>
            <a:t>Στρατηγικές πληροφορίες ή μη (π.χ. τιμές, ποσότητες, κατάλογοι πελατών, κόστος παραγωγής, κύκλος εργασιών, επενδύσεις, τεχνολογίες) </a:t>
          </a:r>
          <a:endParaRPr lang="en-US" dirty="0"/>
        </a:p>
      </dgm:t>
    </dgm:pt>
    <dgm:pt modelId="{A7FB7E13-1C7B-4511-A61F-95991AF83F66}" type="parTrans" cxnId="{E0FA753C-F882-4C74-A65A-B983A77D8F30}">
      <dgm:prSet/>
      <dgm:spPr/>
      <dgm:t>
        <a:bodyPr/>
        <a:lstStyle/>
        <a:p>
          <a:endParaRPr lang="en-US"/>
        </a:p>
      </dgm:t>
    </dgm:pt>
    <dgm:pt modelId="{61018D41-589D-4363-B132-5568D544049C}" type="sibTrans" cxnId="{E0FA753C-F882-4C74-A65A-B983A77D8F30}">
      <dgm:prSet/>
      <dgm:spPr/>
      <dgm:t>
        <a:bodyPr/>
        <a:lstStyle/>
        <a:p>
          <a:endParaRPr lang="en-US"/>
        </a:p>
      </dgm:t>
    </dgm:pt>
    <dgm:pt modelId="{C9111873-9817-447D-A25A-9AAB6C309CE7}">
      <dgm:prSet/>
      <dgm:spPr/>
      <dgm:t>
        <a:bodyPr/>
        <a:lstStyle/>
        <a:p>
          <a:r>
            <a:rPr lang="el-GR" dirty="0"/>
            <a:t>Συγκεντρωτικά ή εξατομικευμένα δεδομένα </a:t>
          </a:r>
          <a:endParaRPr lang="en-US" dirty="0"/>
        </a:p>
      </dgm:t>
    </dgm:pt>
    <dgm:pt modelId="{A3020C42-73DC-4F68-8F5F-A9AAB6D34A1D}" type="parTrans" cxnId="{2C76FA8A-5C79-4476-955F-6E962AE55B40}">
      <dgm:prSet/>
      <dgm:spPr/>
      <dgm:t>
        <a:bodyPr/>
        <a:lstStyle/>
        <a:p>
          <a:endParaRPr lang="en-US"/>
        </a:p>
      </dgm:t>
    </dgm:pt>
    <dgm:pt modelId="{F5F306BA-1600-4989-AA83-F38E727982A4}" type="sibTrans" cxnId="{2C76FA8A-5C79-4476-955F-6E962AE55B40}">
      <dgm:prSet/>
      <dgm:spPr/>
      <dgm:t>
        <a:bodyPr/>
        <a:lstStyle/>
        <a:p>
          <a:endParaRPr lang="en-US"/>
        </a:p>
      </dgm:t>
    </dgm:pt>
    <dgm:pt modelId="{70B897A8-34F9-493A-9CD6-8B739C39F48D}">
      <dgm:prSet/>
      <dgm:spPr/>
      <dgm:t>
        <a:bodyPr/>
        <a:lstStyle/>
        <a:p>
          <a:r>
            <a:rPr lang="el-GR" dirty="0"/>
            <a:t>Δημόσια διαθέσιμες πληροφορίες ή μη</a:t>
          </a:r>
          <a:endParaRPr lang="en-US" dirty="0"/>
        </a:p>
      </dgm:t>
    </dgm:pt>
    <dgm:pt modelId="{10BAB374-5BE7-4BA4-A607-CCF7645D093C}" type="parTrans" cxnId="{B6809E35-99A1-4879-8394-ECA2A673BEE0}">
      <dgm:prSet/>
      <dgm:spPr/>
      <dgm:t>
        <a:bodyPr/>
        <a:lstStyle/>
        <a:p>
          <a:endParaRPr lang="en-US"/>
        </a:p>
      </dgm:t>
    </dgm:pt>
    <dgm:pt modelId="{3E526C30-3755-4A0F-8654-514DD1A16CD6}" type="sibTrans" cxnId="{B6809E35-99A1-4879-8394-ECA2A673BEE0}">
      <dgm:prSet/>
      <dgm:spPr/>
      <dgm:t>
        <a:bodyPr/>
        <a:lstStyle/>
        <a:p>
          <a:endParaRPr lang="en-US"/>
        </a:p>
      </dgm:t>
    </dgm:pt>
    <dgm:pt modelId="{F91BD912-808C-4806-BBD2-6137DFFAB6B9}">
      <dgm:prSet/>
      <dgm:spPr/>
      <dgm:t>
        <a:bodyPr/>
        <a:lstStyle/>
        <a:p>
          <a:r>
            <a:rPr lang="el-GR" dirty="0"/>
            <a:t>Ιστορικότητα / παλαιότητα δεδομένων</a:t>
          </a:r>
          <a:endParaRPr lang="en-US" dirty="0"/>
        </a:p>
      </dgm:t>
    </dgm:pt>
    <dgm:pt modelId="{AEC89A78-3E2B-4B83-9524-9C3745F66209}" type="parTrans" cxnId="{3C20F5CA-4047-4FAD-AF60-201DA2424EE0}">
      <dgm:prSet/>
      <dgm:spPr/>
      <dgm:t>
        <a:bodyPr/>
        <a:lstStyle/>
        <a:p>
          <a:endParaRPr lang="en-US"/>
        </a:p>
      </dgm:t>
    </dgm:pt>
    <dgm:pt modelId="{05374479-7817-498D-B421-C9AC685399B3}" type="sibTrans" cxnId="{3C20F5CA-4047-4FAD-AF60-201DA2424EE0}">
      <dgm:prSet/>
      <dgm:spPr/>
      <dgm:t>
        <a:bodyPr/>
        <a:lstStyle/>
        <a:p>
          <a:endParaRPr lang="en-US"/>
        </a:p>
      </dgm:t>
    </dgm:pt>
    <dgm:pt modelId="{ABF76457-F981-4C4E-A57B-110188B72FBA}">
      <dgm:prSet/>
      <dgm:spPr/>
      <dgm:t>
        <a:bodyPr/>
        <a:lstStyle/>
        <a:p>
          <a:r>
            <a:rPr lang="el-GR" dirty="0"/>
            <a:t>Συχνότητα ανταλλαγής</a:t>
          </a:r>
          <a:endParaRPr lang="en-US" dirty="0"/>
        </a:p>
      </dgm:t>
    </dgm:pt>
    <dgm:pt modelId="{3F1ECB07-1878-4DAC-A5AD-113A55486838}" type="parTrans" cxnId="{A3AC6C5B-2382-4211-B7CF-A3FE49A109B5}">
      <dgm:prSet/>
      <dgm:spPr/>
      <dgm:t>
        <a:bodyPr/>
        <a:lstStyle/>
        <a:p>
          <a:endParaRPr lang="en-US"/>
        </a:p>
      </dgm:t>
    </dgm:pt>
    <dgm:pt modelId="{44D758EC-9D24-4E82-B281-3C72152B64BF}" type="sibTrans" cxnId="{A3AC6C5B-2382-4211-B7CF-A3FE49A109B5}">
      <dgm:prSet/>
      <dgm:spPr/>
      <dgm:t>
        <a:bodyPr/>
        <a:lstStyle/>
        <a:p>
          <a:endParaRPr lang="en-US"/>
        </a:p>
      </dgm:t>
    </dgm:pt>
    <dgm:pt modelId="{1E6056F7-00B5-4E99-AC93-571117F817CC}">
      <dgm:prSet/>
      <dgm:spPr/>
      <dgm:t>
        <a:bodyPr/>
        <a:lstStyle/>
        <a:p>
          <a:r>
            <a:rPr lang="el-GR" dirty="0"/>
            <a:t>Δημόσια ανταλλαγή πληροφοριών</a:t>
          </a:r>
          <a:endParaRPr lang="en-US" dirty="0"/>
        </a:p>
      </dgm:t>
    </dgm:pt>
    <dgm:pt modelId="{02C09B5B-7FDA-44E0-A447-264C7C358542}" type="parTrans" cxnId="{C1339A75-D694-48D8-B9C1-04833AB391AB}">
      <dgm:prSet/>
      <dgm:spPr/>
      <dgm:t>
        <a:bodyPr/>
        <a:lstStyle/>
        <a:p>
          <a:endParaRPr lang="en-US"/>
        </a:p>
      </dgm:t>
    </dgm:pt>
    <dgm:pt modelId="{0BC20292-F170-447C-819E-E30A17289472}" type="sibTrans" cxnId="{C1339A75-D694-48D8-B9C1-04833AB391AB}">
      <dgm:prSet/>
      <dgm:spPr/>
      <dgm:t>
        <a:bodyPr/>
        <a:lstStyle/>
        <a:p>
          <a:endParaRPr lang="en-US"/>
        </a:p>
      </dgm:t>
    </dgm:pt>
    <dgm:pt modelId="{1D194763-B0CD-4B6E-ABE7-07255C24A492}">
      <dgm:prSet/>
      <dgm:spPr/>
      <dgm:t>
        <a:bodyPr/>
        <a:lstStyle/>
        <a:p>
          <a:r>
            <a:rPr lang="el-GR" b="1" dirty="0"/>
            <a:t>Χαρακτηριστικά αγοράς </a:t>
          </a:r>
          <a:endParaRPr lang="en-US" dirty="0"/>
        </a:p>
      </dgm:t>
    </dgm:pt>
    <dgm:pt modelId="{435FB0BA-BDBD-4DA6-A0B7-F21D8E372E58}" type="parTrans" cxnId="{BA569DED-22E0-4F0D-B319-5BB56861A430}">
      <dgm:prSet/>
      <dgm:spPr/>
      <dgm:t>
        <a:bodyPr/>
        <a:lstStyle/>
        <a:p>
          <a:endParaRPr lang="en-US"/>
        </a:p>
      </dgm:t>
    </dgm:pt>
    <dgm:pt modelId="{2E95438D-53E4-48CB-8F37-E80F777754AA}" type="sibTrans" cxnId="{BA569DED-22E0-4F0D-B319-5BB56861A430}">
      <dgm:prSet/>
      <dgm:spPr/>
      <dgm:t>
        <a:bodyPr/>
        <a:lstStyle/>
        <a:p>
          <a:endParaRPr lang="en-US"/>
        </a:p>
      </dgm:t>
    </dgm:pt>
    <dgm:pt modelId="{D4866F5A-59D0-476D-BADC-61EC18FA3537}">
      <dgm:prSet/>
      <dgm:spPr/>
      <dgm:t>
        <a:bodyPr/>
        <a:lstStyle/>
        <a:p>
          <a:r>
            <a:rPr lang="el-GR" dirty="0"/>
            <a:t>Βαθμός συγκέντρωσης </a:t>
          </a:r>
          <a:endParaRPr lang="en-US" dirty="0"/>
        </a:p>
      </dgm:t>
    </dgm:pt>
    <dgm:pt modelId="{456DA5B5-7202-400E-A1FF-DDE150BE0DB1}" type="parTrans" cxnId="{641149F0-7E1D-4C14-A768-BB8EED43301D}">
      <dgm:prSet/>
      <dgm:spPr/>
      <dgm:t>
        <a:bodyPr/>
        <a:lstStyle/>
        <a:p>
          <a:endParaRPr lang="en-US"/>
        </a:p>
      </dgm:t>
    </dgm:pt>
    <dgm:pt modelId="{16BC4CDA-A6A6-4836-894E-259B151AE585}" type="sibTrans" cxnId="{641149F0-7E1D-4C14-A768-BB8EED43301D}">
      <dgm:prSet/>
      <dgm:spPr/>
      <dgm:t>
        <a:bodyPr/>
        <a:lstStyle/>
        <a:p>
          <a:endParaRPr lang="en-US"/>
        </a:p>
      </dgm:t>
    </dgm:pt>
    <dgm:pt modelId="{738A1C2D-CBE7-457C-91A1-3A1B06452A02}">
      <dgm:prSet/>
      <dgm:spPr/>
      <dgm:t>
        <a:bodyPr/>
        <a:lstStyle/>
        <a:p>
          <a:r>
            <a:rPr lang="el-GR" dirty="0"/>
            <a:t>Διαφάνεια </a:t>
          </a:r>
          <a:endParaRPr lang="en-US" dirty="0"/>
        </a:p>
      </dgm:t>
    </dgm:pt>
    <dgm:pt modelId="{38DDAB40-FAD1-4AB3-9E1E-D4E2ACC51D8A}" type="parTrans" cxnId="{25C9515D-FCBC-4934-A8DA-08900A81C520}">
      <dgm:prSet/>
      <dgm:spPr/>
      <dgm:t>
        <a:bodyPr/>
        <a:lstStyle/>
        <a:p>
          <a:endParaRPr lang="en-US"/>
        </a:p>
      </dgm:t>
    </dgm:pt>
    <dgm:pt modelId="{66A0DB79-929C-4D38-9169-0BDB1BE4AB76}" type="sibTrans" cxnId="{25C9515D-FCBC-4934-A8DA-08900A81C520}">
      <dgm:prSet/>
      <dgm:spPr/>
      <dgm:t>
        <a:bodyPr/>
        <a:lstStyle/>
        <a:p>
          <a:endParaRPr lang="en-US"/>
        </a:p>
      </dgm:t>
    </dgm:pt>
    <dgm:pt modelId="{ADC72B3E-95FC-493F-97B0-41C6DFBC571A}">
      <dgm:prSet/>
      <dgm:spPr/>
      <dgm:t>
        <a:bodyPr/>
        <a:lstStyle/>
        <a:p>
          <a:r>
            <a:rPr lang="el-GR" dirty="0"/>
            <a:t>Σταθερότητα ζήτησης </a:t>
          </a:r>
          <a:endParaRPr lang="en-US" dirty="0"/>
        </a:p>
      </dgm:t>
    </dgm:pt>
    <dgm:pt modelId="{72A5DB1F-B0FB-45E7-86CD-07305398F54B}" type="parTrans" cxnId="{9A06834F-4221-4DDE-89B0-AC2C888961D0}">
      <dgm:prSet/>
      <dgm:spPr/>
      <dgm:t>
        <a:bodyPr/>
        <a:lstStyle/>
        <a:p>
          <a:endParaRPr lang="en-US"/>
        </a:p>
      </dgm:t>
    </dgm:pt>
    <dgm:pt modelId="{351EB70F-FF3E-471A-A83E-D3DA36AC92C0}" type="sibTrans" cxnId="{9A06834F-4221-4DDE-89B0-AC2C888961D0}">
      <dgm:prSet/>
      <dgm:spPr/>
      <dgm:t>
        <a:bodyPr/>
        <a:lstStyle/>
        <a:p>
          <a:endParaRPr lang="en-US"/>
        </a:p>
      </dgm:t>
    </dgm:pt>
    <dgm:pt modelId="{2830B2DA-5ED1-43A9-963B-633F0E96B6FD}">
      <dgm:prSet/>
      <dgm:spPr/>
      <dgm:t>
        <a:bodyPr/>
        <a:lstStyle/>
        <a:p>
          <a:r>
            <a:rPr lang="el-GR" dirty="0"/>
            <a:t>Συμμετρία </a:t>
          </a:r>
          <a:endParaRPr lang="en-US" dirty="0"/>
        </a:p>
      </dgm:t>
    </dgm:pt>
    <dgm:pt modelId="{86C38020-0786-4055-A037-83AA087AC716}" type="parTrans" cxnId="{CC0AB21D-AF16-4BDA-8674-0CBB1E7B54B7}">
      <dgm:prSet/>
      <dgm:spPr/>
      <dgm:t>
        <a:bodyPr/>
        <a:lstStyle/>
        <a:p>
          <a:endParaRPr lang="en-US"/>
        </a:p>
      </dgm:t>
    </dgm:pt>
    <dgm:pt modelId="{4B51FFF5-A08D-4B33-902B-A76016162C1F}" type="sibTrans" cxnId="{CC0AB21D-AF16-4BDA-8674-0CBB1E7B54B7}">
      <dgm:prSet/>
      <dgm:spPr/>
      <dgm:t>
        <a:bodyPr/>
        <a:lstStyle/>
        <a:p>
          <a:endParaRPr lang="en-US"/>
        </a:p>
      </dgm:t>
    </dgm:pt>
    <dgm:pt modelId="{EF37A2CD-64F0-4857-844B-6151BC0BEA31}" type="pres">
      <dgm:prSet presAssocID="{128EDB08-CA39-4FE2-83C6-0F2A72223D00}" presName="linear" presStyleCnt="0">
        <dgm:presLayoutVars>
          <dgm:animLvl val="lvl"/>
          <dgm:resizeHandles val="exact"/>
        </dgm:presLayoutVars>
      </dgm:prSet>
      <dgm:spPr/>
    </dgm:pt>
    <dgm:pt modelId="{11218130-3C88-4D20-AD1D-BDA0E23B1A0F}" type="pres">
      <dgm:prSet presAssocID="{9645CFA2-3D54-4D08-B94A-CE793B8ED3AA}" presName="parentText" presStyleLbl="node1" presStyleIdx="0" presStyleCnt="2">
        <dgm:presLayoutVars>
          <dgm:chMax val="0"/>
          <dgm:bulletEnabled val="1"/>
        </dgm:presLayoutVars>
      </dgm:prSet>
      <dgm:spPr/>
    </dgm:pt>
    <dgm:pt modelId="{909F4BCA-D773-4315-A685-5BE26235FABC}" type="pres">
      <dgm:prSet presAssocID="{9645CFA2-3D54-4D08-B94A-CE793B8ED3AA}" presName="childText" presStyleLbl="revTx" presStyleIdx="0" presStyleCnt="2">
        <dgm:presLayoutVars>
          <dgm:bulletEnabled val="1"/>
        </dgm:presLayoutVars>
      </dgm:prSet>
      <dgm:spPr/>
    </dgm:pt>
    <dgm:pt modelId="{9E4F3B4A-28D7-40E9-82D5-FEAB64767739}" type="pres">
      <dgm:prSet presAssocID="{1D194763-B0CD-4B6E-ABE7-07255C24A492}" presName="parentText" presStyleLbl="node1" presStyleIdx="1" presStyleCnt="2">
        <dgm:presLayoutVars>
          <dgm:chMax val="0"/>
          <dgm:bulletEnabled val="1"/>
        </dgm:presLayoutVars>
      </dgm:prSet>
      <dgm:spPr/>
    </dgm:pt>
    <dgm:pt modelId="{EE42130D-2386-4173-AC5E-13B464EC9D13}" type="pres">
      <dgm:prSet presAssocID="{1D194763-B0CD-4B6E-ABE7-07255C24A492}" presName="childText" presStyleLbl="revTx" presStyleIdx="1" presStyleCnt="2">
        <dgm:presLayoutVars>
          <dgm:bulletEnabled val="1"/>
        </dgm:presLayoutVars>
      </dgm:prSet>
      <dgm:spPr/>
    </dgm:pt>
  </dgm:ptLst>
  <dgm:cxnLst>
    <dgm:cxn modelId="{AB3D1F17-B04F-425F-B124-C7EF821B067A}" type="presOf" srcId="{2830B2DA-5ED1-43A9-963B-633F0E96B6FD}" destId="{EE42130D-2386-4173-AC5E-13B464EC9D13}" srcOrd="0" destOrd="3" presId="urn:microsoft.com/office/officeart/2005/8/layout/vList2"/>
    <dgm:cxn modelId="{CC0AB21D-AF16-4BDA-8674-0CBB1E7B54B7}" srcId="{1D194763-B0CD-4B6E-ABE7-07255C24A492}" destId="{2830B2DA-5ED1-43A9-963B-633F0E96B6FD}" srcOrd="3" destOrd="0" parTransId="{86C38020-0786-4055-A037-83AA087AC716}" sibTransId="{4B51FFF5-A08D-4B33-902B-A76016162C1F}"/>
    <dgm:cxn modelId="{DB33CA26-0405-4C5E-8C46-D387CBBFA298}" type="presOf" srcId="{D4866F5A-59D0-476D-BADC-61EC18FA3537}" destId="{EE42130D-2386-4173-AC5E-13B464EC9D13}" srcOrd="0" destOrd="0" presId="urn:microsoft.com/office/officeart/2005/8/layout/vList2"/>
    <dgm:cxn modelId="{B6809E35-99A1-4879-8394-ECA2A673BEE0}" srcId="{9645CFA2-3D54-4D08-B94A-CE793B8ED3AA}" destId="{70B897A8-34F9-493A-9CD6-8B739C39F48D}" srcOrd="2" destOrd="0" parTransId="{10BAB374-5BE7-4BA4-A607-CCF7645D093C}" sibTransId="{3E526C30-3755-4A0F-8654-514DD1A16CD6}"/>
    <dgm:cxn modelId="{E0FA753C-F882-4C74-A65A-B983A77D8F30}" srcId="{9645CFA2-3D54-4D08-B94A-CE793B8ED3AA}" destId="{15E01A69-5A2E-4FF5-B4B5-D6CA495497C2}" srcOrd="0" destOrd="0" parTransId="{A7FB7E13-1C7B-4511-A61F-95991AF83F66}" sibTransId="{61018D41-589D-4363-B132-5568D544049C}"/>
    <dgm:cxn modelId="{A3AC6C5B-2382-4211-B7CF-A3FE49A109B5}" srcId="{9645CFA2-3D54-4D08-B94A-CE793B8ED3AA}" destId="{ABF76457-F981-4C4E-A57B-110188B72FBA}" srcOrd="4" destOrd="0" parTransId="{3F1ECB07-1878-4DAC-A5AD-113A55486838}" sibTransId="{44D758EC-9D24-4E82-B281-3C72152B64BF}"/>
    <dgm:cxn modelId="{25C9515D-FCBC-4934-A8DA-08900A81C520}" srcId="{1D194763-B0CD-4B6E-ABE7-07255C24A492}" destId="{738A1C2D-CBE7-457C-91A1-3A1B06452A02}" srcOrd="1" destOrd="0" parTransId="{38DDAB40-FAD1-4AB3-9E1E-D4E2ACC51D8A}" sibTransId="{66A0DB79-929C-4D38-9169-0BDB1BE4AB76}"/>
    <dgm:cxn modelId="{8231A15D-EF57-4C16-96F7-D00E5A53D980}" type="presOf" srcId="{9645CFA2-3D54-4D08-B94A-CE793B8ED3AA}" destId="{11218130-3C88-4D20-AD1D-BDA0E23B1A0F}" srcOrd="0" destOrd="0" presId="urn:microsoft.com/office/officeart/2005/8/layout/vList2"/>
    <dgm:cxn modelId="{B482945F-8298-40D9-A13C-0AC2547D5638}" type="presOf" srcId="{738A1C2D-CBE7-457C-91A1-3A1B06452A02}" destId="{EE42130D-2386-4173-AC5E-13B464EC9D13}" srcOrd="0" destOrd="1" presId="urn:microsoft.com/office/officeart/2005/8/layout/vList2"/>
    <dgm:cxn modelId="{95F3C060-C2B5-4210-8809-75670BD6879F}" type="presOf" srcId="{F91BD912-808C-4806-BBD2-6137DFFAB6B9}" destId="{909F4BCA-D773-4315-A685-5BE26235FABC}" srcOrd="0" destOrd="3" presId="urn:microsoft.com/office/officeart/2005/8/layout/vList2"/>
    <dgm:cxn modelId="{9A06834F-4221-4DDE-89B0-AC2C888961D0}" srcId="{1D194763-B0CD-4B6E-ABE7-07255C24A492}" destId="{ADC72B3E-95FC-493F-97B0-41C6DFBC571A}" srcOrd="2" destOrd="0" parTransId="{72A5DB1F-B0FB-45E7-86CD-07305398F54B}" sibTransId="{351EB70F-FF3E-471A-A83E-D3DA36AC92C0}"/>
    <dgm:cxn modelId="{C1339A75-D694-48D8-B9C1-04833AB391AB}" srcId="{9645CFA2-3D54-4D08-B94A-CE793B8ED3AA}" destId="{1E6056F7-00B5-4E99-AC93-571117F817CC}" srcOrd="5" destOrd="0" parTransId="{02C09B5B-7FDA-44E0-A447-264C7C358542}" sibTransId="{0BC20292-F170-447C-819E-E30A17289472}"/>
    <dgm:cxn modelId="{4A5D007E-4748-4C32-83D8-E77C5B891ECF}" type="presOf" srcId="{15E01A69-5A2E-4FF5-B4B5-D6CA495497C2}" destId="{909F4BCA-D773-4315-A685-5BE26235FABC}" srcOrd="0" destOrd="0" presId="urn:microsoft.com/office/officeart/2005/8/layout/vList2"/>
    <dgm:cxn modelId="{7BCA4283-0200-4EE5-9278-A60E434EE57D}" type="presOf" srcId="{ADC72B3E-95FC-493F-97B0-41C6DFBC571A}" destId="{EE42130D-2386-4173-AC5E-13B464EC9D13}" srcOrd="0" destOrd="2" presId="urn:microsoft.com/office/officeart/2005/8/layout/vList2"/>
    <dgm:cxn modelId="{2C76FA8A-5C79-4476-955F-6E962AE55B40}" srcId="{9645CFA2-3D54-4D08-B94A-CE793B8ED3AA}" destId="{C9111873-9817-447D-A25A-9AAB6C309CE7}" srcOrd="1" destOrd="0" parTransId="{A3020C42-73DC-4F68-8F5F-A9AAB6D34A1D}" sibTransId="{F5F306BA-1600-4989-AA83-F38E727982A4}"/>
    <dgm:cxn modelId="{C51C9191-A755-49A0-8885-50EA0ADB7371}" type="presOf" srcId="{1D194763-B0CD-4B6E-ABE7-07255C24A492}" destId="{9E4F3B4A-28D7-40E9-82D5-FEAB64767739}" srcOrd="0" destOrd="0" presId="urn:microsoft.com/office/officeart/2005/8/layout/vList2"/>
    <dgm:cxn modelId="{7473D296-4C66-48E3-85B9-227446105C61}" type="presOf" srcId="{C9111873-9817-447D-A25A-9AAB6C309CE7}" destId="{909F4BCA-D773-4315-A685-5BE26235FABC}" srcOrd="0" destOrd="1" presId="urn:microsoft.com/office/officeart/2005/8/layout/vList2"/>
    <dgm:cxn modelId="{3E87C7B6-E808-483E-AFA6-1D8D605677BC}" type="presOf" srcId="{70B897A8-34F9-493A-9CD6-8B739C39F48D}" destId="{909F4BCA-D773-4315-A685-5BE26235FABC}" srcOrd="0" destOrd="2" presId="urn:microsoft.com/office/officeart/2005/8/layout/vList2"/>
    <dgm:cxn modelId="{AB4366B8-E9F5-4C67-BDB6-33226988F986}" type="presOf" srcId="{1E6056F7-00B5-4E99-AC93-571117F817CC}" destId="{909F4BCA-D773-4315-A685-5BE26235FABC}" srcOrd="0" destOrd="5" presId="urn:microsoft.com/office/officeart/2005/8/layout/vList2"/>
    <dgm:cxn modelId="{3260FBBD-FA8E-4B3C-8311-1F14C7106F54}" type="presOf" srcId="{128EDB08-CA39-4FE2-83C6-0F2A72223D00}" destId="{EF37A2CD-64F0-4857-844B-6151BC0BEA31}" srcOrd="0" destOrd="0" presId="urn:microsoft.com/office/officeart/2005/8/layout/vList2"/>
    <dgm:cxn modelId="{3C20F5CA-4047-4FAD-AF60-201DA2424EE0}" srcId="{9645CFA2-3D54-4D08-B94A-CE793B8ED3AA}" destId="{F91BD912-808C-4806-BBD2-6137DFFAB6B9}" srcOrd="3" destOrd="0" parTransId="{AEC89A78-3E2B-4B83-9524-9C3745F66209}" sibTransId="{05374479-7817-498D-B421-C9AC685399B3}"/>
    <dgm:cxn modelId="{5C5268DB-91C2-47DA-86B7-BD08CB82E8D7}" srcId="{128EDB08-CA39-4FE2-83C6-0F2A72223D00}" destId="{9645CFA2-3D54-4D08-B94A-CE793B8ED3AA}" srcOrd="0" destOrd="0" parTransId="{1F47C629-EEA1-4FBE-BE57-6D7F31045572}" sibTransId="{FA3D24A0-9D13-4937-AA49-E95466FCDE43}"/>
    <dgm:cxn modelId="{B3085ADC-BD31-4AE2-B523-D39A14410AE3}" type="presOf" srcId="{ABF76457-F981-4C4E-A57B-110188B72FBA}" destId="{909F4BCA-D773-4315-A685-5BE26235FABC}" srcOrd="0" destOrd="4" presId="urn:microsoft.com/office/officeart/2005/8/layout/vList2"/>
    <dgm:cxn modelId="{BA569DED-22E0-4F0D-B319-5BB56861A430}" srcId="{128EDB08-CA39-4FE2-83C6-0F2A72223D00}" destId="{1D194763-B0CD-4B6E-ABE7-07255C24A492}" srcOrd="1" destOrd="0" parTransId="{435FB0BA-BDBD-4DA6-A0B7-F21D8E372E58}" sibTransId="{2E95438D-53E4-48CB-8F37-E80F777754AA}"/>
    <dgm:cxn modelId="{641149F0-7E1D-4C14-A768-BB8EED43301D}" srcId="{1D194763-B0CD-4B6E-ABE7-07255C24A492}" destId="{D4866F5A-59D0-476D-BADC-61EC18FA3537}" srcOrd="0" destOrd="0" parTransId="{456DA5B5-7202-400E-A1FF-DDE150BE0DB1}" sibTransId="{16BC4CDA-A6A6-4836-894E-259B151AE585}"/>
    <dgm:cxn modelId="{CD043B89-F970-4846-9288-A25D9BDC1987}" type="presParOf" srcId="{EF37A2CD-64F0-4857-844B-6151BC0BEA31}" destId="{11218130-3C88-4D20-AD1D-BDA0E23B1A0F}" srcOrd="0" destOrd="0" presId="urn:microsoft.com/office/officeart/2005/8/layout/vList2"/>
    <dgm:cxn modelId="{9568C1F6-8C0D-4B2E-AEE8-E550F835733A}" type="presParOf" srcId="{EF37A2CD-64F0-4857-844B-6151BC0BEA31}" destId="{909F4BCA-D773-4315-A685-5BE26235FABC}" srcOrd="1" destOrd="0" presId="urn:microsoft.com/office/officeart/2005/8/layout/vList2"/>
    <dgm:cxn modelId="{E5949DD1-8952-4DB6-A2EA-B201EA3C53DE}" type="presParOf" srcId="{EF37A2CD-64F0-4857-844B-6151BC0BEA31}" destId="{9E4F3B4A-28D7-40E9-82D5-FEAB64767739}" srcOrd="2" destOrd="0" presId="urn:microsoft.com/office/officeart/2005/8/layout/vList2"/>
    <dgm:cxn modelId="{EA6E924D-C238-434A-B8C2-49378FB05575}" type="presParOf" srcId="{EF37A2CD-64F0-4857-844B-6151BC0BEA31}" destId="{EE42130D-2386-4173-AC5E-13B464EC9D1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DF739-DCEE-4034-852C-800E3501B949}">
      <dsp:nvSpPr>
        <dsp:cNvPr id="0" name=""/>
        <dsp:cNvSpPr/>
      </dsp:nvSpPr>
      <dsp:spPr>
        <a:xfrm>
          <a:off x="848915" y="1934"/>
          <a:ext cx="2207865" cy="132471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dirty="0"/>
            <a:t>Απαγορευτικός κανόνας</a:t>
          </a:r>
          <a:endParaRPr lang="en-US" sz="1500" kern="1200" dirty="0"/>
        </a:p>
      </dsp:txBody>
      <dsp:txXfrm>
        <a:off x="848915" y="1934"/>
        <a:ext cx="2207865" cy="1324719"/>
      </dsp:txXfrm>
    </dsp:sp>
    <dsp:sp modelId="{E3D9FED3-D064-47C6-9ABA-B8BF05A49045}">
      <dsp:nvSpPr>
        <dsp:cNvPr id="0" name=""/>
        <dsp:cNvSpPr/>
      </dsp:nvSpPr>
      <dsp:spPr>
        <a:xfrm>
          <a:off x="3277567" y="1934"/>
          <a:ext cx="2207865" cy="132471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dirty="0"/>
            <a:t>Βασικές έννοιες</a:t>
          </a:r>
          <a:r>
            <a:rPr lang="en-US" sz="1500" kern="1200" dirty="0"/>
            <a:t>: </a:t>
          </a:r>
          <a:r>
            <a:rPr lang="el-GR" sz="1500" kern="1200" dirty="0"/>
            <a:t>επιχείρηση, οικονομική δραστηριότητα, συμφωνία εναρμονισμένη πρακτική, ένωση επιχειρήσεων</a:t>
          </a:r>
          <a:endParaRPr lang="en-US" sz="1500" kern="1200" dirty="0"/>
        </a:p>
      </dsp:txBody>
      <dsp:txXfrm>
        <a:off x="3277567" y="1934"/>
        <a:ext cx="2207865" cy="1324719"/>
      </dsp:txXfrm>
    </dsp:sp>
    <dsp:sp modelId="{34E012F8-4C73-4D13-94E0-8201C670AC85}">
      <dsp:nvSpPr>
        <dsp:cNvPr id="0" name=""/>
        <dsp:cNvSpPr/>
      </dsp:nvSpPr>
      <dsp:spPr>
        <a:xfrm>
          <a:off x="5706219" y="1934"/>
          <a:ext cx="2207865" cy="132471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dirty="0"/>
            <a:t>Περιορισμός του ανταγωνισμού</a:t>
          </a:r>
          <a:r>
            <a:rPr lang="en-US" sz="1500" kern="1200" dirty="0"/>
            <a:t>: </a:t>
          </a:r>
          <a:r>
            <a:rPr lang="el-GR" sz="1500" kern="1200" dirty="0"/>
            <a:t>Αντικείμενο </a:t>
          </a:r>
          <a:r>
            <a:rPr lang="en-US" sz="1500" kern="1200" dirty="0"/>
            <a:t>v</a:t>
          </a:r>
          <a:r>
            <a:rPr lang="el-GR" sz="1500" kern="1200" dirty="0"/>
            <a:t>. Αποτέλεσμα</a:t>
          </a:r>
          <a:endParaRPr lang="en-US" sz="1500" kern="1200" dirty="0"/>
        </a:p>
      </dsp:txBody>
      <dsp:txXfrm>
        <a:off x="5706219" y="1934"/>
        <a:ext cx="2207865" cy="1324719"/>
      </dsp:txXfrm>
    </dsp:sp>
    <dsp:sp modelId="{A484A2B9-6CE9-4EDC-AFB6-90A288CFE001}">
      <dsp:nvSpPr>
        <dsp:cNvPr id="0" name=""/>
        <dsp:cNvSpPr/>
      </dsp:nvSpPr>
      <dsp:spPr>
        <a:xfrm>
          <a:off x="848915" y="1547440"/>
          <a:ext cx="2207865" cy="132471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dirty="0"/>
            <a:t>Ενδεικτικές αποφάσεις</a:t>
          </a:r>
          <a:endParaRPr lang="en-US" sz="1500" kern="1200" dirty="0"/>
        </a:p>
      </dsp:txBody>
      <dsp:txXfrm>
        <a:off x="848915" y="1547440"/>
        <a:ext cx="2207865" cy="1324719"/>
      </dsp:txXfrm>
    </dsp:sp>
    <dsp:sp modelId="{7735976E-F958-40E6-BFA7-09B5BC00268A}">
      <dsp:nvSpPr>
        <dsp:cNvPr id="0" name=""/>
        <dsp:cNvSpPr/>
      </dsp:nvSpPr>
      <dsp:spPr>
        <a:xfrm>
          <a:off x="3277567" y="1547440"/>
          <a:ext cx="2207865" cy="1324719"/>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l-GR" sz="1500" kern="1200" dirty="0"/>
            <a:t>Ειδικά θέματα</a:t>
          </a:r>
          <a:endParaRPr lang="en-US" sz="1500" kern="1200" dirty="0"/>
        </a:p>
        <a:p>
          <a:pPr marL="114300" lvl="1" indent="-114300" algn="l" defTabSz="533400">
            <a:lnSpc>
              <a:spcPct val="90000"/>
            </a:lnSpc>
            <a:spcBef>
              <a:spcPct val="0"/>
            </a:spcBef>
            <a:spcAft>
              <a:spcPct val="15000"/>
            </a:spcAft>
            <a:buChar char="•"/>
          </a:pPr>
          <a:r>
            <a:rPr lang="el-GR" sz="1200" kern="1200" dirty="0"/>
            <a:t>Νόθευση διαγωνισμών</a:t>
          </a:r>
          <a:endParaRPr lang="en-US" sz="1200" kern="1200" dirty="0"/>
        </a:p>
        <a:p>
          <a:pPr marL="114300" lvl="1" indent="-114300" algn="l" defTabSz="533400">
            <a:lnSpc>
              <a:spcPct val="90000"/>
            </a:lnSpc>
            <a:spcBef>
              <a:spcPct val="0"/>
            </a:spcBef>
            <a:spcAft>
              <a:spcPct val="15000"/>
            </a:spcAft>
            <a:buChar char="•"/>
          </a:pPr>
          <a:r>
            <a:rPr lang="el-GR" sz="1200" kern="1200" dirty="0"/>
            <a:t>Ανταλλαγή πληροφοριών μεταξύ ανταγωνιστών</a:t>
          </a:r>
          <a:endParaRPr lang="en-US" sz="1200" kern="1200" dirty="0"/>
        </a:p>
      </dsp:txBody>
      <dsp:txXfrm>
        <a:off x="3277567" y="1547440"/>
        <a:ext cx="2207865" cy="1324719"/>
      </dsp:txXfrm>
    </dsp:sp>
    <dsp:sp modelId="{FDC528D9-E0DC-45F8-A0F8-140334B866E5}">
      <dsp:nvSpPr>
        <dsp:cNvPr id="0" name=""/>
        <dsp:cNvSpPr/>
      </dsp:nvSpPr>
      <dsp:spPr>
        <a:xfrm>
          <a:off x="5706219" y="1547440"/>
          <a:ext cx="2207865" cy="132471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dirty="0"/>
            <a:t>Προϋποθέσεις εξαίρεσης</a:t>
          </a:r>
          <a:endParaRPr lang="en-US" sz="1500" kern="1200" dirty="0"/>
        </a:p>
      </dsp:txBody>
      <dsp:txXfrm>
        <a:off x="5706219" y="1547440"/>
        <a:ext cx="2207865" cy="1324719"/>
      </dsp:txXfrm>
    </dsp:sp>
    <dsp:sp modelId="{1126955F-385C-40AD-BA1A-FFD0262C7676}">
      <dsp:nvSpPr>
        <dsp:cNvPr id="0" name=""/>
        <dsp:cNvSpPr/>
      </dsp:nvSpPr>
      <dsp:spPr>
        <a:xfrm>
          <a:off x="2063241" y="3092946"/>
          <a:ext cx="2207865" cy="132471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dirty="0"/>
            <a:t>Ο κανόνας «ήσσονος σημασίας»</a:t>
          </a:r>
          <a:endParaRPr lang="en-US" sz="1500" kern="1200" dirty="0"/>
        </a:p>
      </dsp:txBody>
      <dsp:txXfrm>
        <a:off x="2063241" y="3092946"/>
        <a:ext cx="2207865" cy="1324719"/>
      </dsp:txXfrm>
    </dsp:sp>
    <dsp:sp modelId="{663BA583-F28C-4733-84B6-1703EB619514}">
      <dsp:nvSpPr>
        <dsp:cNvPr id="0" name=""/>
        <dsp:cNvSpPr/>
      </dsp:nvSpPr>
      <dsp:spPr>
        <a:xfrm>
          <a:off x="4491893" y="3092946"/>
          <a:ext cx="2207865" cy="132471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dirty="0"/>
            <a:t>Κάθετοι περιορισμοί </a:t>
          </a:r>
          <a:endParaRPr lang="en-US" sz="1500" kern="1200" dirty="0"/>
        </a:p>
      </dsp:txBody>
      <dsp:txXfrm>
        <a:off x="4491893" y="3092946"/>
        <a:ext cx="2207865" cy="132471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25D04-D6A1-4ECC-A302-64EC5302129C}">
      <dsp:nvSpPr>
        <dsp:cNvPr id="0" name=""/>
        <dsp:cNvSpPr/>
      </dsp:nvSpPr>
      <dsp:spPr>
        <a:xfrm>
          <a:off x="591502" y="0"/>
          <a:ext cx="6703695" cy="4675813"/>
        </a:xfrm>
        <a:prstGeom prst="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CBC4100-21B8-4C28-97FC-CF972429E7F0}">
      <dsp:nvSpPr>
        <dsp:cNvPr id="0" name=""/>
        <dsp:cNvSpPr/>
      </dsp:nvSpPr>
      <dsp:spPr>
        <a:xfrm>
          <a:off x="2310" y="1219208"/>
          <a:ext cx="2407672" cy="226361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0" i="0" kern="1200" baseline="0" dirty="0"/>
            <a:t>Γνήσια δημόσια διαθέσιμες πληροφορίες</a:t>
          </a:r>
          <a:endParaRPr lang="en-US" sz="1800" kern="1200" dirty="0"/>
        </a:p>
      </dsp:txBody>
      <dsp:txXfrm>
        <a:off x="112811" y="1329709"/>
        <a:ext cx="2186670" cy="2042615"/>
      </dsp:txXfrm>
    </dsp:sp>
    <dsp:sp modelId="{16D45B25-93D3-42A4-825E-2A84E9906AFE}">
      <dsp:nvSpPr>
        <dsp:cNvPr id="0" name=""/>
        <dsp:cNvSpPr/>
      </dsp:nvSpPr>
      <dsp:spPr>
        <a:xfrm>
          <a:off x="2739513" y="1186104"/>
          <a:ext cx="2407672" cy="2263617"/>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0" i="0" kern="1200" baseline="0" dirty="0"/>
            <a:t>Συγκεντρωτικά / ιστορικά δεδομένα </a:t>
          </a:r>
          <a:endParaRPr lang="en-US" sz="1800" kern="1200" dirty="0"/>
        </a:p>
      </dsp:txBody>
      <dsp:txXfrm>
        <a:off x="2850014" y="1296605"/>
        <a:ext cx="2186670" cy="2042615"/>
      </dsp:txXfrm>
    </dsp:sp>
    <dsp:sp modelId="{90263836-15B3-4A12-80FE-F3445E20A5D8}">
      <dsp:nvSpPr>
        <dsp:cNvPr id="0" name=""/>
        <dsp:cNvSpPr/>
      </dsp:nvSpPr>
      <dsp:spPr>
        <a:xfrm>
          <a:off x="5476440" y="1206097"/>
          <a:ext cx="2407672" cy="2263617"/>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l-GR" sz="1800" b="0" i="0" kern="1200" baseline="0" dirty="0"/>
            <a:t>Ευαίσθητες πληροφορίες στρατηγικής φύσεως </a:t>
          </a:r>
        </a:p>
        <a:p>
          <a:pPr marL="0" lvl="0" indent="0" algn="ctr" defTabSz="800100">
            <a:lnSpc>
              <a:spcPct val="90000"/>
            </a:lnSpc>
            <a:spcBef>
              <a:spcPct val="0"/>
            </a:spcBef>
            <a:spcAft>
              <a:spcPct val="35000"/>
            </a:spcAft>
            <a:buNone/>
          </a:pPr>
          <a:r>
            <a:rPr lang="el-GR" sz="1800" b="0" i="0" kern="1200" baseline="0" dirty="0"/>
            <a:t>(π.χ. μελλοντικές τιμές, ποσότητες, λίστες πελατών, μη δημόσια διαθέσιμες πληροφορίες)</a:t>
          </a:r>
          <a:endParaRPr lang="en-US" sz="1800" kern="1200" dirty="0"/>
        </a:p>
      </dsp:txBody>
      <dsp:txXfrm>
        <a:off x="5586941" y="1316598"/>
        <a:ext cx="2186670" cy="204261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3A4AA-65CF-486A-AA44-D584CB6C672D}">
      <dsp:nvSpPr>
        <dsp:cNvPr id="0" name=""/>
        <dsp:cNvSpPr/>
      </dsp:nvSpPr>
      <dsp:spPr>
        <a:xfrm>
          <a:off x="0" y="378300"/>
          <a:ext cx="8763000" cy="630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3CC820-20B7-4CF6-BA0A-6BB667CC3C55}">
      <dsp:nvSpPr>
        <dsp:cNvPr id="0" name=""/>
        <dsp:cNvSpPr/>
      </dsp:nvSpPr>
      <dsp:spPr>
        <a:xfrm>
          <a:off x="438150" y="9299"/>
          <a:ext cx="6134100" cy="738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marL="0" lvl="0" indent="0" algn="l" defTabSz="755650">
            <a:lnSpc>
              <a:spcPct val="90000"/>
            </a:lnSpc>
            <a:spcBef>
              <a:spcPct val="0"/>
            </a:spcBef>
            <a:spcAft>
              <a:spcPct val="35000"/>
            </a:spcAft>
            <a:buNone/>
          </a:pPr>
          <a:r>
            <a:rPr lang="el-GR" sz="1700" kern="1200" dirty="0"/>
            <a:t>Μια μοναδική συνάντηση μεταξύ ανταγωνιστών με ανταλλαγή πληροφοριών επαρκεί για στοιχειοθέτηση σύμπραξης</a:t>
          </a:r>
          <a:endParaRPr lang="en-US" sz="1700" kern="1200" dirty="0"/>
        </a:p>
      </dsp:txBody>
      <dsp:txXfrm>
        <a:off x="474176" y="45325"/>
        <a:ext cx="6062048" cy="665948"/>
      </dsp:txXfrm>
    </dsp:sp>
    <dsp:sp modelId="{34195F97-1FD0-414B-8BA9-8143085C9A16}">
      <dsp:nvSpPr>
        <dsp:cNvPr id="0" name=""/>
        <dsp:cNvSpPr/>
      </dsp:nvSpPr>
      <dsp:spPr>
        <a:xfrm>
          <a:off x="0" y="1512300"/>
          <a:ext cx="8763000" cy="6300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12928C-FF58-48AC-93A3-90B0E827FC69}">
      <dsp:nvSpPr>
        <dsp:cNvPr id="0" name=""/>
        <dsp:cNvSpPr/>
      </dsp:nvSpPr>
      <dsp:spPr>
        <a:xfrm>
          <a:off x="438150" y="1143300"/>
          <a:ext cx="6134100" cy="7380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marL="0" lvl="0" indent="0" algn="l" defTabSz="755650">
            <a:lnSpc>
              <a:spcPct val="90000"/>
            </a:lnSpc>
            <a:spcBef>
              <a:spcPct val="0"/>
            </a:spcBef>
            <a:spcAft>
              <a:spcPct val="35000"/>
            </a:spcAft>
            <a:buNone/>
          </a:pPr>
          <a:r>
            <a:rPr lang="el-GR" sz="1700" kern="1200" dirty="0"/>
            <a:t>Μονομερής αποκάλυψη πληροφοριών και μη αντίδραση ανταγωνιστών επαρκεί για στοιχειοθέτηση εναρμονισμένης πρακτικής</a:t>
          </a:r>
          <a:endParaRPr lang="en-US" sz="1700" kern="1200" dirty="0"/>
        </a:p>
      </dsp:txBody>
      <dsp:txXfrm>
        <a:off x="474176" y="1179326"/>
        <a:ext cx="6062048" cy="665948"/>
      </dsp:txXfrm>
    </dsp:sp>
    <dsp:sp modelId="{5B2B43C2-105A-47DD-AC08-F765C6BB1996}">
      <dsp:nvSpPr>
        <dsp:cNvPr id="0" name=""/>
        <dsp:cNvSpPr/>
      </dsp:nvSpPr>
      <dsp:spPr>
        <a:xfrm>
          <a:off x="0" y="2646299"/>
          <a:ext cx="8763000" cy="630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24A8D7-13BB-4FA4-A127-77A4B506EC5F}">
      <dsp:nvSpPr>
        <dsp:cNvPr id="0" name=""/>
        <dsp:cNvSpPr/>
      </dsp:nvSpPr>
      <dsp:spPr>
        <a:xfrm>
          <a:off x="438150" y="2277300"/>
          <a:ext cx="6134100" cy="7380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marL="0" lvl="0" indent="0" algn="l" defTabSz="755650">
            <a:lnSpc>
              <a:spcPct val="90000"/>
            </a:lnSpc>
            <a:spcBef>
              <a:spcPct val="0"/>
            </a:spcBef>
            <a:spcAft>
              <a:spcPct val="35000"/>
            </a:spcAft>
            <a:buNone/>
          </a:pPr>
          <a:r>
            <a:rPr lang="el-GR" sz="1700" kern="1200" dirty="0"/>
            <a:t>Μονομερής αποκάλυψη πληροφοριών και ανταπόκριση ανταγωνιστών ενισχύει τις υπόνοιες για εναρμονισμένη πρακτική</a:t>
          </a:r>
          <a:endParaRPr lang="en-US" sz="1700" kern="1200" dirty="0"/>
        </a:p>
      </dsp:txBody>
      <dsp:txXfrm>
        <a:off x="474176" y="2313326"/>
        <a:ext cx="6062048" cy="665948"/>
      </dsp:txXfrm>
    </dsp:sp>
    <dsp:sp modelId="{6DF0369E-AE7D-4471-8422-E28DB417C73B}">
      <dsp:nvSpPr>
        <dsp:cNvPr id="0" name=""/>
        <dsp:cNvSpPr/>
      </dsp:nvSpPr>
      <dsp:spPr>
        <a:xfrm>
          <a:off x="0" y="3780300"/>
          <a:ext cx="8763000" cy="630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04FDF4-5D10-421E-BC0D-E571D8CC6664}">
      <dsp:nvSpPr>
        <dsp:cNvPr id="0" name=""/>
        <dsp:cNvSpPr/>
      </dsp:nvSpPr>
      <dsp:spPr>
        <a:xfrm>
          <a:off x="438150" y="3411300"/>
          <a:ext cx="6134100" cy="7380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marL="0" lvl="0" indent="0" algn="l" defTabSz="755650">
            <a:lnSpc>
              <a:spcPct val="90000"/>
            </a:lnSpc>
            <a:spcBef>
              <a:spcPct val="0"/>
            </a:spcBef>
            <a:spcAft>
              <a:spcPct val="35000"/>
            </a:spcAft>
            <a:buNone/>
          </a:pPr>
          <a:r>
            <a:rPr lang="el-GR" sz="1700" kern="1200" dirty="0"/>
            <a:t>Μη αναγκαίο να αποδειχθεί η επίδραση της ανταλλαγής πληροφοριών στα αποτελέσματα της αγοράς</a:t>
          </a:r>
          <a:endParaRPr lang="en-US" sz="1700" kern="1200" dirty="0"/>
        </a:p>
      </dsp:txBody>
      <dsp:txXfrm>
        <a:off x="474176" y="3447326"/>
        <a:ext cx="6062048" cy="6659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EF1BA-86BB-4789-BB7F-5CA96AB46A5D}">
      <dsp:nvSpPr>
        <dsp:cNvPr id="0" name=""/>
        <dsp:cNvSpPr/>
      </dsp:nvSpPr>
      <dsp:spPr>
        <a:xfrm>
          <a:off x="0" y="280559"/>
          <a:ext cx="8763000" cy="9149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l-GR" sz="2300" kern="1200" dirty="0"/>
            <a:t>α) συμβάλλει στη βελτίωση της παραγωγής ή της διανομής των προϊόντων ή στην προώθηση της τεχνικής ή οικονομικής προόδου</a:t>
          </a:r>
          <a:endParaRPr lang="en-US" sz="2300" kern="1200" dirty="0"/>
        </a:p>
      </dsp:txBody>
      <dsp:txXfrm>
        <a:off x="44664" y="325223"/>
        <a:ext cx="8673672" cy="825612"/>
      </dsp:txXfrm>
    </dsp:sp>
    <dsp:sp modelId="{675D71FF-85B6-4754-8206-53ECED94B238}">
      <dsp:nvSpPr>
        <dsp:cNvPr id="0" name=""/>
        <dsp:cNvSpPr/>
      </dsp:nvSpPr>
      <dsp:spPr>
        <a:xfrm>
          <a:off x="0" y="1261739"/>
          <a:ext cx="8763000" cy="914940"/>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l-GR" sz="2300" kern="1200" dirty="0"/>
            <a:t>β) εξασφαλίζει συγχρόνως στους καταναλωτές δίκαιο τμήμα από το όφελος που προκύπτει</a:t>
          </a:r>
          <a:endParaRPr lang="en-US" sz="2300" kern="1200" dirty="0"/>
        </a:p>
      </dsp:txBody>
      <dsp:txXfrm>
        <a:off x="44664" y="1306403"/>
        <a:ext cx="8673672" cy="825612"/>
      </dsp:txXfrm>
    </dsp:sp>
    <dsp:sp modelId="{3D9977CD-3A45-4A9E-BD42-1A32B9CE9C97}">
      <dsp:nvSpPr>
        <dsp:cNvPr id="0" name=""/>
        <dsp:cNvSpPr/>
      </dsp:nvSpPr>
      <dsp:spPr>
        <a:xfrm>
          <a:off x="0" y="2242919"/>
          <a:ext cx="8763000" cy="914940"/>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l-GR" sz="2300" kern="1200" dirty="0"/>
            <a:t>γ) δεν επιβάλλει στις ενδιαφερόμενες επιχειρήσεις περιορισμούς μη απαραίτητους για την επίτευξη των στόχων αυτών</a:t>
          </a:r>
          <a:endParaRPr lang="en-US" sz="2300" kern="1200" dirty="0"/>
        </a:p>
      </dsp:txBody>
      <dsp:txXfrm>
        <a:off x="44664" y="2287583"/>
        <a:ext cx="8673672" cy="825612"/>
      </dsp:txXfrm>
    </dsp:sp>
    <dsp:sp modelId="{C2653571-E0E2-472F-AC61-6130873907C9}">
      <dsp:nvSpPr>
        <dsp:cNvPr id="0" name=""/>
        <dsp:cNvSpPr/>
      </dsp:nvSpPr>
      <dsp:spPr>
        <a:xfrm>
          <a:off x="0" y="3224100"/>
          <a:ext cx="8763000" cy="91494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l-GR" sz="2300" kern="1200" dirty="0"/>
            <a:t>δ) δεν παρέχει στις επιχειρήσεις αυτές τη δυνατότητα κατάργησης του ανταγωνισμού σε σημαντικό τμήμα της σχετικής αγοράς του προϊόντος</a:t>
          </a:r>
          <a:endParaRPr lang="en-US" sz="2300" kern="1200" dirty="0"/>
        </a:p>
      </dsp:txBody>
      <dsp:txXfrm>
        <a:off x="44664" y="3268764"/>
        <a:ext cx="8673672" cy="8256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66092-7E39-478E-8CEC-99CCF3FD7ED7}">
      <dsp:nvSpPr>
        <dsp:cNvPr id="0" name=""/>
        <dsp:cNvSpPr/>
      </dsp:nvSpPr>
      <dsp:spPr>
        <a:xfrm>
          <a:off x="0" y="253379"/>
          <a:ext cx="8763000" cy="8505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0106" tIns="249936" rIns="680106" bIns="113792" numCol="1" spcCol="1270" anchor="t" anchorCtr="0">
          <a:noAutofit/>
        </a:bodyPr>
        <a:lstStyle/>
        <a:p>
          <a:pPr marL="171450" lvl="1" indent="-171450" algn="l" defTabSz="711200">
            <a:lnSpc>
              <a:spcPct val="90000"/>
            </a:lnSpc>
            <a:spcBef>
              <a:spcPct val="0"/>
            </a:spcBef>
            <a:spcAft>
              <a:spcPct val="15000"/>
            </a:spcAft>
            <a:buChar char="•"/>
          </a:pPr>
          <a:r>
            <a:rPr lang="el-GR" sz="1600" b="0" i="0" kern="1200" baseline="0" dirty="0"/>
            <a:t>Άρθρο 3(1) του Νόμου 13(Ι)/2008</a:t>
          </a:r>
          <a:endParaRPr lang="en-US" sz="1600" b="0" kern="1200" dirty="0"/>
        </a:p>
        <a:p>
          <a:pPr marL="171450" lvl="1" indent="-171450" algn="l" defTabSz="711200">
            <a:lnSpc>
              <a:spcPct val="90000"/>
            </a:lnSpc>
            <a:spcBef>
              <a:spcPct val="0"/>
            </a:spcBef>
            <a:spcAft>
              <a:spcPct val="15000"/>
            </a:spcAft>
            <a:buChar char="•"/>
          </a:pPr>
          <a:r>
            <a:rPr lang="el-GR" sz="1600" b="0" i="0" kern="1200" baseline="0" dirty="0"/>
            <a:t>Άρθρο 101(1) ΣΛΕΕ</a:t>
          </a:r>
          <a:endParaRPr lang="en-US" sz="1600" b="0" kern="1200" dirty="0"/>
        </a:p>
      </dsp:txBody>
      <dsp:txXfrm>
        <a:off x="0" y="253379"/>
        <a:ext cx="8763000" cy="850500"/>
      </dsp:txXfrm>
    </dsp:sp>
    <dsp:sp modelId="{E37AD339-3C74-4A8F-A33A-484C6EE4CC89}">
      <dsp:nvSpPr>
        <dsp:cNvPr id="0" name=""/>
        <dsp:cNvSpPr/>
      </dsp:nvSpPr>
      <dsp:spPr>
        <a:xfrm>
          <a:off x="438150" y="76259"/>
          <a:ext cx="6134100" cy="3542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marL="0" lvl="0" indent="0" algn="l" defTabSz="800100">
            <a:lnSpc>
              <a:spcPct val="90000"/>
            </a:lnSpc>
            <a:spcBef>
              <a:spcPct val="0"/>
            </a:spcBef>
            <a:spcAft>
              <a:spcPct val="35000"/>
            </a:spcAft>
            <a:buNone/>
          </a:pPr>
          <a:r>
            <a:rPr lang="el-GR" sz="1800" b="1" i="0" kern="1200" baseline="0" dirty="0"/>
            <a:t>Απαγορευτικός κανόνας</a:t>
          </a:r>
          <a:endParaRPr lang="en-US" sz="1800" kern="1200" dirty="0"/>
        </a:p>
      </dsp:txBody>
      <dsp:txXfrm>
        <a:off x="455443" y="93552"/>
        <a:ext cx="6099514" cy="319654"/>
      </dsp:txXfrm>
    </dsp:sp>
    <dsp:sp modelId="{F356F65D-7EA0-4E8E-88EF-EF260199837E}">
      <dsp:nvSpPr>
        <dsp:cNvPr id="0" name=""/>
        <dsp:cNvSpPr/>
      </dsp:nvSpPr>
      <dsp:spPr>
        <a:xfrm>
          <a:off x="0" y="1345800"/>
          <a:ext cx="8763000" cy="850500"/>
        </a:xfrm>
        <a:prstGeom prst="rect">
          <a:avLst/>
        </a:prstGeom>
        <a:solidFill>
          <a:schemeClr val="lt1">
            <a:alpha val="90000"/>
            <a:hueOff val="0"/>
            <a:satOff val="0"/>
            <a:lumOff val="0"/>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0106" tIns="249936" rIns="680106" bIns="113792" numCol="1" spcCol="1270" anchor="t" anchorCtr="0">
          <a:noAutofit/>
        </a:bodyPr>
        <a:lstStyle/>
        <a:p>
          <a:pPr marL="171450" lvl="1" indent="-171450" algn="l" defTabSz="711200">
            <a:lnSpc>
              <a:spcPct val="90000"/>
            </a:lnSpc>
            <a:spcBef>
              <a:spcPct val="0"/>
            </a:spcBef>
            <a:spcAft>
              <a:spcPct val="15000"/>
            </a:spcAft>
            <a:buChar char="•"/>
          </a:pPr>
          <a:r>
            <a:rPr lang="el-GR" sz="1600" b="0" i="0" kern="1200" baseline="0" dirty="0"/>
            <a:t>Άρθρο 3(2) του Νόμου 13(Ι)/2008 </a:t>
          </a:r>
          <a:endParaRPr lang="en-US" sz="1600" b="0" kern="1200" dirty="0"/>
        </a:p>
        <a:p>
          <a:pPr marL="171450" lvl="1" indent="-171450" algn="l" defTabSz="711200">
            <a:lnSpc>
              <a:spcPct val="90000"/>
            </a:lnSpc>
            <a:spcBef>
              <a:spcPct val="0"/>
            </a:spcBef>
            <a:spcAft>
              <a:spcPct val="15000"/>
            </a:spcAft>
            <a:buChar char="•"/>
          </a:pPr>
          <a:r>
            <a:rPr lang="el-GR" sz="1600" b="0" i="0" kern="1200" baseline="0" dirty="0"/>
            <a:t>Άρθρο 101(2) ΣΛΕΕ</a:t>
          </a:r>
          <a:endParaRPr lang="en-US" sz="1600" b="0" kern="1200" dirty="0"/>
        </a:p>
      </dsp:txBody>
      <dsp:txXfrm>
        <a:off x="0" y="1345800"/>
        <a:ext cx="8763000" cy="850500"/>
      </dsp:txXfrm>
    </dsp:sp>
    <dsp:sp modelId="{C229BB58-B740-4133-924B-8F8BA6A7BC1F}">
      <dsp:nvSpPr>
        <dsp:cNvPr id="0" name=""/>
        <dsp:cNvSpPr/>
      </dsp:nvSpPr>
      <dsp:spPr>
        <a:xfrm>
          <a:off x="438150" y="1168680"/>
          <a:ext cx="6134100" cy="354240"/>
        </a:xfrm>
        <a:prstGeom prst="roundRec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marL="0" lvl="0" indent="0" algn="l" defTabSz="889000">
            <a:lnSpc>
              <a:spcPct val="90000"/>
            </a:lnSpc>
            <a:spcBef>
              <a:spcPct val="0"/>
            </a:spcBef>
            <a:spcAft>
              <a:spcPct val="35000"/>
            </a:spcAft>
            <a:buNone/>
          </a:pPr>
          <a:r>
            <a:rPr lang="el-GR" sz="2000" b="1" i="0" kern="1200" baseline="0" dirty="0"/>
            <a:t>Ακυρότητα</a:t>
          </a:r>
          <a:endParaRPr lang="en-US" sz="2000" kern="1200" dirty="0"/>
        </a:p>
      </dsp:txBody>
      <dsp:txXfrm>
        <a:off x="455443" y="1185973"/>
        <a:ext cx="6099514" cy="319654"/>
      </dsp:txXfrm>
    </dsp:sp>
    <dsp:sp modelId="{E22F164A-6D9B-4065-8D27-9D84C1A4050A}">
      <dsp:nvSpPr>
        <dsp:cNvPr id="0" name=""/>
        <dsp:cNvSpPr/>
      </dsp:nvSpPr>
      <dsp:spPr>
        <a:xfrm>
          <a:off x="0" y="2438220"/>
          <a:ext cx="8763000" cy="850500"/>
        </a:xfrm>
        <a:prstGeom prst="rect">
          <a:avLst/>
        </a:prstGeom>
        <a:solidFill>
          <a:schemeClr val="lt1">
            <a:alpha val="90000"/>
            <a:hueOff val="0"/>
            <a:satOff val="0"/>
            <a:lumOff val="0"/>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0106" tIns="249936" rIns="680106" bIns="113792" numCol="1" spcCol="1270" anchor="t" anchorCtr="0">
          <a:noAutofit/>
        </a:bodyPr>
        <a:lstStyle/>
        <a:p>
          <a:pPr marL="171450" lvl="1" indent="-171450" algn="l" defTabSz="711200">
            <a:lnSpc>
              <a:spcPct val="90000"/>
            </a:lnSpc>
            <a:spcBef>
              <a:spcPct val="0"/>
            </a:spcBef>
            <a:spcAft>
              <a:spcPct val="15000"/>
            </a:spcAft>
            <a:buChar char="•"/>
          </a:pPr>
          <a:r>
            <a:rPr lang="el-GR" sz="1600" b="0" i="0" kern="1200" baseline="0" dirty="0"/>
            <a:t>Άρθρο 4 του Νόμου 13(Ι)/2008</a:t>
          </a:r>
          <a:endParaRPr lang="en-US" sz="1600" b="0" kern="1200" dirty="0"/>
        </a:p>
        <a:p>
          <a:pPr marL="171450" lvl="1" indent="-171450" algn="l" defTabSz="711200">
            <a:lnSpc>
              <a:spcPct val="90000"/>
            </a:lnSpc>
            <a:spcBef>
              <a:spcPct val="0"/>
            </a:spcBef>
            <a:spcAft>
              <a:spcPct val="15000"/>
            </a:spcAft>
            <a:buChar char="•"/>
          </a:pPr>
          <a:r>
            <a:rPr lang="el-GR" sz="1600" b="0" i="0" kern="1200" baseline="0" dirty="0"/>
            <a:t>Άρθρο 101(3) ΣΛΕΕ</a:t>
          </a:r>
          <a:endParaRPr lang="en-US" sz="1600" b="0" kern="1200" dirty="0"/>
        </a:p>
      </dsp:txBody>
      <dsp:txXfrm>
        <a:off x="0" y="2438220"/>
        <a:ext cx="8763000" cy="850500"/>
      </dsp:txXfrm>
    </dsp:sp>
    <dsp:sp modelId="{50E99412-94A5-4DD0-BF10-4CB3F57587C0}">
      <dsp:nvSpPr>
        <dsp:cNvPr id="0" name=""/>
        <dsp:cNvSpPr/>
      </dsp:nvSpPr>
      <dsp:spPr>
        <a:xfrm>
          <a:off x="438150" y="2261100"/>
          <a:ext cx="6134100" cy="354240"/>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marL="0" lvl="0" indent="0" algn="l" defTabSz="889000">
            <a:lnSpc>
              <a:spcPct val="90000"/>
            </a:lnSpc>
            <a:spcBef>
              <a:spcPct val="0"/>
            </a:spcBef>
            <a:spcAft>
              <a:spcPct val="35000"/>
            </a:spcAft>
            <a:buNone/>
          </a:pPr>
          <a:r>
            <a:rPr lang="el-GR" sz="2000" b="1" i="0" kern="1200" baseline="0" dirty="0"/>
            <a:t>Εξαίρεση </a:t>
          </a:r>
          <a:endParaRPr lang="en-US" sz="2000" b="1" kern="1200" dirty="0"/>
        </a:p>
      </dsp:txBody>
      <dsp:txXfrm>
        <a:off x="455443" y="2278393"/>
        <a:ext cx="6099514" cy="319654"/>
      </dsp:txXfrm>
    </dsp:sp>
    <dsp:sp modelId="{7DAF0BD9-6B30-4126-9463-860CBA965C26}">
      <dsp:nvSpPr>
        <dsp:cNvPr id="0" name=""/>
        <dsp:cNvSpPr/>
      </dsp:nvSpPr>
      <dsp:spPr>
        <a:xfrm>
          <a:off x="0" y="3530640"/>
          <a:ext cx="8763000" cy="812700"/>
        </a:xfrm>
        <a:prstGeom prst="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0106" tIns="249936" rIns="680106" bIns="113792" numCol="1" spcCol="1270" anchor="t" anchorCtr="0">
          <a:noAutofit/>
        </a:bodyPr>
        <a:lstStyle/>
        <a:p>
          <a:pPr marL="171450" lvl="1" indent="-171450" algn="l" defTabSz="711200">
            <a:lnSpc>
              <a:spcPct val="90000"/>
            </a:lnSpc>
            <a:spcBef>
              <a:spcPct val="0"/>
            </a:spcBef>
            <a:spcAft>
              <a:spcPct val="15000"/>
            </a:spcAft>
            <a:buChar char="•"/>
          </a:pPr>
          <a:r>
            <a:rPr lang="el-GR" sz="1600" b="0" i="0" kern="1200" baseline="0" dirty="0"/>
            <a:t>Διατήρηση αποτελεσματικού ανταγωνισμού </a:t>
          </a:r>
          <a:r>
            <a:rPr lang="en-US" sz="1600" b="0" i="0" kern="1200" baseline="0" dirty="0">
              <a:sym typeface="Wingdings" panose="05000000000000000000" pitchFamily="2" charset="2"/>
            </a:rPr>
            <a:t> </a:t>
          </a:r>
          <a:r>
            <a:rPr lang="el-GR" sz="1600" b="0" i="0" kern="1200" baseline="0" dirty="0">
              <a:sym typeface="Wingdings" panose="05000000000000000000" pitchFamily="2" charset="2"/>
            </a:rPr>
            <a:t>βέλτιστη κατανομή πόρων και προαγωγή </a:t>
          </a:r>
          <a:r>
            <a:rPr lang="el-GR" sz="1600" b="0" i="0" kern="1200" baseline="0" dirty="0"/>
            <a:t>ευημερίας καταναλωτή</a:t>
          </a:r>
          <a:endParaRPr lang="en-US" sz="1600" b="0" kern="1200" dirty="0"/>
        </a:p>
      </dsp:txBody>
      <dsp:txXfrm>
        <a:off x="0" y="3530640"/>
        <a:ext cx="8763000" cy="812700"/>
      </dsp:txXfrm>
    </dsp:sp>
    <dsp:sp modelId="{2149C8B4-8146-4513-A82D-B4FC5DF5F4B8}">
      <dsp:nvSpPr>
        <dsp:cNvPr id="0" name=""/>
        <dsp:cNvSpPr/>
      </dsp:nvSpPr>
      <dsp:spPr>
        <a:xfrm>
          <a:off x="438150" y="3353520"/>
          <a:ext cx="6134100" cy="354240"/>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marL="0" lvl="0" indent="0" algn="l" defTabSz="889000">
            <a:lnSpc>
              <a:spcPct val="90000"/>
            </a:lnSpc>
            <a:spcBef>
              <a:spcPct val="0"/>
            </a:spcBef>
            <a:spcAft>
              <a:spcPct val="35000"/>
            </a:spcAft>
            <a:buNone/>
          </a:pPr>
          <a:r>
            <a:rPr lang="el-GR" sz="2000" b="1" i="0" kern="1200" baseline="0" dirty="0"/>
            <a:t>Στόχος</a:t>
          </a:r>
          <a:endParaRPr lang="en-US" sz="2000" kern="1200" dirty="0"/>
        </a:p>
      </dsp:txBody>
      <dsp:txXfrm>
        <a:off x="455443" y="3370813"/>
        <a:ext cx="6099514" cy="319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E7FA9-50A6-4B28-8B8E-CC02D075CCF5}">
      <dsp:nvSpPr>
        <dsp:cNvPr id="0" name=""/>
        <dsp:cNvSpPr/>
      </dsp:nvSpPr>
      <dsp:spPr>
        <a:xfrm>
          <a:off x="0" y="643149"/>
          <a:ext cx="7905750" cy="378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F4E274-6C00-49CA-9319-48B80B17B7C1}">
      <dsp:nvSpPr>
        <dsp:cNvPr id="0" name=""/>
        <dsp:cNvSpPr/>
      </dsp:nvSpPr>
      <dsp:spPr>
        <a:xfrm>
          <a:off x="395287" y="0"/>
          <a:ext cx="5534025" cy="86454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173" tIns="0" rIns="209173" bIns="0" numCol="1" spcCol="1270" anchor="ctr" anchorCtr="0">
          <a:noAutofit/>
        </a:bodyPr>
        <a:lstStyle/>
        <a:p>
          <a:pPr marL="0" lvl="0" indent="0" algn="l" defTabSz="889000">
            <a:lnSpc>
              <a:spcPct val="90000"/>
            </a:lnSpc>
            <a:spcBef>
              <a:spcPct val="0"/>
            </a:spcBef>
            <a:spcAft>
              <a:spcPct val="35000"/>
            </a:spcAft>
            <a:buNone/>
          </a:pPr>
          <a:r>
            <a:rPr lang="el-GR" sz="2000" b="0" i="0" kern="1200" baseline="0" dirty="0"/>
            <a:t>Δύο ή περισσότερες ανεξάρτητες επιχειρήσεις (οριζόντια / κάθετη σχέση) ή ένωση επιχειρήσεων</a:t>
          </a:r>
          <a:endParaRPr lang="en-US" sz="2000" kern="1200" dirty="0"/>
        </a:p>
      </dsp:txBody>
      <dsp:txXfrm>
        <a:off x="437491" y="42204"/>
        <a:ext cx="5449617" cy="780141"/>
      </dsp:txXfrm>
    </dsp:sp>
    <dsp:sp modelId="{B1CB9967-0F8C-4680-A3F5-2CA2E8DDF30B}">
      <dsp:nvSpPr>
        <dsp:cNvPr id="0" name=""/>
        <dsp:cNvSpPr/>
      </dsp:nvSpPr>
      <dsp:spPr>
        <a:xfrm>
          <a:off x="0" y="1284262"/>
          <a:ext cx="7905750" cy="1393875"/>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3574" tIns="312420" rIns="613574" bIns="142240" numCol="1" spcCol="1270" anchor="t" anchorCtr="0">
          <a:noAutofit/>
        </a:bodyPr>
        <a:lstStyle/>
        <a:p>
          <a:pPr marL="228600" lvl="1" indent="-228600" algn="l" defTabSz="889000">
            <a:lnSpc>
              <a:spcPct val="90000"/>
            </a:lnSpc>
            <a:spcBef>
              <a:spcPct val="0"/>
            </a:spcBef>
            <a:spcAft>
              <a:spcPct val="15000"/>
            </a:spcAft>
            <a:buChar char="•"/>
          </a:pPr>
          <a:r>
            <a:rPr lang="el-GR" sz="2000" b="0" i="0" kern="1200" baseline="0" dirty="0"/>
            <a:t>Συμφωνία</a:t>
          </a:r>
          <a:endParaRPr lang="en-US" sz="2000" kern="1200" dirty="0"/>
        </a:p>
        <a:p>
          <a:pPr marL="228600" lvl="1" indent="-228600" algn="l" defTabSz="889000">
            <a:lnSpc>
              <a:spcPct val="90000"/>
            </a:lnSpc>
            <a:spcBef>
              <a:spcPct val="0"/>
            </a:spcBef>
            <a:spcAft>
              <a:spcPct val="15000"/>
            </a:spcAft>
            <a:buChar char="•"/>
          </a:pPr>
          <a:r>
            <a:rPr lang="el-GR" sz="2000" b="0" i="0" kern="1200" baseline="0" dirty="0"/>
            <a:t>Εναρμονισμένη πρακτική</a:t>
          </a:r>
          <a:endParaRPr lang="en-US" sz="2000" kern="1200" dirty="0"/>
        </a:p>
        <a:p>
          <a:pPr marL="228600" lvl="1" indent="-228600" algn="l" defTabSz="889000">
            <a:lnSpc>
              <a:spcPct val="90000"/>
            </a:lnSpc>
            <a:spcBef>
              <a:spcPct val="0"/>
            </a:spcBef>
            <a:spcAft>
              <a:spcPct val="15000"/>
            </a:spcAft>
            <a:buChar char="•"/>
          </a:pPr>
          <a:r>
            <a:rPr lang="el-GR" sz="2000" b="0" i="0" kern="1200" baseline="0" dirty="0"/>
            <a:t>Απόφαση ένωσης επιχειρήσεων</a:t>
          </a:r>
          <a:endParaRPr lang="en-US" sz="2000" kern="1200" dirty="0"/>
        </a:p>
      </dsp:txBody>
      <dsp:txXfrm>
        <a:off x="0" y="1284262"/>
        <a:ext cx="7905750" cy="1393875"/>
      </dsp:txXfrm>
    </dsp:sp>
    <dsp:sp modelId="{A93ACEB2-93BF-4A15-89A1-F1A3C16D78B4}">
      <dsp:nvSpPr>
        <dsp:cNvPr id="0" name=""/>
        <dsp:cNvSpPr/>
      </dsp:nvSpPr>
      <dsp:spPr>
        <a:xfrm>
          <a:off x="361948" y="1109783"/>
          <a:ext cx="5534025" cy="4428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173" tIns="0" rIns="209173" bIns="0" numCol="1" spcCol="1270" anchor="ctr" anchorCtr="0">
          <a:noAutofit/>
        </a:bodyPr>
        <a:lstStyle/>
        <a:p>
          <a:pPr marL="0" lvl="0" indent="0" algn="l" defTabSz="889000">
            <a:lnSpc>
              <a:spcPct val="90000"/>
            </a:lnSpc>
            <a:spcBef>
              <a:spcPct val="0"/>
            </a:spcBef>
            <a:spcAft>
              <a:spcPct val="35000"/>
            </a:spcAft>
            <a:buNone/>
          </a:pPr>
          <a:r>
            <a:rPr lang="el-GR" sz="2000" b="0" i="0" kern="1200" baseline="0" dirty="0"/>
            <a:t>Σύμπτωση βούλησης (</a:t>
          </a:r>
          <a:r>
            <a:rPr lang="en-US" sz="2000" b="0" i="0" kern="1200" baseline="0" dirty="0"/>
            <a:t>concurrence of wills)</a:t>
          </a:r>
          <a:endParaRPr lang="en-US" sz="2000" kern="1200" dirty="0"/>
        </a:p>
      </dsp:txBody>
      <dsp:txXfrm>
        <a:off x="383564" y="1131399"/>
        <a:ext cx="5490793" cy="399568"/>
      </dsp:txXfrm>
    </dsp:sp>
    <dsp:sp modelId="{2F79280D-778A-4179-AB7B-0A1E11841F6F}">
      <dsp:nvSpPr>
        <dsp:cNvPr id="0" name=""/>
        <dsp:cNvSpPr/>
      </dsp:nvSpPr>
      <dsp:spPr>
        <a:xfrm>
          <a:off x="0" y="3240135"/>
          <a:ext cx="7905750" cy="378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98AB61-68CD-43CE-A8BA-AB2C92D29149}">
      <dsp:nvSpPr>
        <dsp:cNvPr id="0" name=""/>
        <dsp:cNvSpPr/>
      </dsp:nvSpPr>
      <dsp:spPr>
        <a:xfrm>
          <a:off x="395287" y="2798424"/>
          <a:ext cx="5534025" cy="66311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173" tIns="0" rIns="209173" bIns="0" numCol="1" spcCol="1270" anchor="ctr" anchorCtr="0">
          <a:noAutofit/>
        </a:bodyPr>
        <a:lstStyle/>
        <a:p>
          <a:pPr marL="0" lvl="0" indent="0" algn="l" defTabSz="889000">
            <a:lnSpc>
              <a:spcPct val="90000"/>
            </a:lnSpc>
            <a:spcBef>
              <a:spcPct val="0"/>
            </a:spcBef>
            <a:spcAft>
              <a:spcPct val="35000"/>
            </a:spcAft>
            <a:buNone/>
          </a:pPr>
          <a:r>
            <a:rPr lang="el-GR" sz="2000" b="0" i="0" kern="1200" baseline="0" dirty="0"/>
            <a:t>Αντικείμενο ή αποτέλεσμα την παρεμπόδιση, περιορισμό ή στρέβλωση του ανταγωνισμού</a:t>
          </a:r>
          <a:endParaRPr lang="en-US" sz="2000" kern="1200" dirty="0"/>
        </a:p>
      </dsp:txBody>
      <dsp:txXfrm>
        <a:off x="427657" y="2830794"/>
        <a:ext cx="5469285" cy="598370"/>
      </dsp:txXfrm>
    </dsp:sp>
    <dsp:sp modelId="{9FB5DED1-711A-471E-9B89-61CC543A952A}">
      <dsp:nvSpPr>
        <dsp:cNvPr id="0" name=""/>
        <dsp:cNvSpPr/>
      </dsp:nvSpPr>
      <dsp:spPr>
        <a:xfrm>
          <a:off x="0" y="4046400"/>
          <a:ext cx="7905750" cy="378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4373B8-6551-4227-A5AD-A4F80CE74AFA}">
      <dsp:nvSpPr>
        <dsp:cNvPr id="0" name=""/>
        <dsp:cNvSpPr/>
      </dsp:nvSpPr>
      <dsp:spPr>
        <a:xfrm>
          <a:off x="395287" y="3699135"/>
          <a:ext cx="5534025" cy="56866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173" tIns="0" rIns="209173" bIns="0" numCol="1" spcCol="1270" anchor="ctr" anchorCtr="0">
          <a:noAutofit/>
        </a:bodyPr>
        <a:lstStyle/>
        <a:p>
          <a:pPr marL="0" lvl="0" indent="0" algn="l" defTabSz="889000">
            <a:lnSpc>
              <a:spcPct val="90000"/>
            </a:lnSpc>
            <a:spcBef>
              <a:spcPct val="0"/>
            </a:spcBef>
            <a:spcAft>
              <a:spcPct val="35000"/>
            </a:spcAft>
            <a:buNone/>
          </a:pPr>
          <a:r>
            <a:rPr lang="el-GR" sz="2000" b="0" i="0" kern="1200" baseline="0" dirty="0"/>
            <a:t>Επίδραση στο ενδοενωσιακό εμπόριο (εάν εφαρμόζεται το Άρθρο 101 ΣΛΕΕ)</a:t>
          </a:r>
          <a:endParaRPr lang="en-US" sz="2000" kern="1200" dirty="0"/>
        </a:p>
      </dsp:txBody>
      <dsp:txXfrm>
        <a:off x="423047" y="3726895"/>
        <a:ext cx="5478505" cy="5131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401345-7182-4399-8486-C9F2D8CC3E49}">
      <dsp:nvSpPr>
        <dsp:cNvPr id="0" name=""/>
        <dsp:cNvSpPr/>
      </dsp:nvSpPr>
      <dsp:spPr>
        <a:xfrm>
          <a:off x="133486" y="1182588"/>
          <a:ext cx="2743641" cy="2054423"/>
        </a:xfrm>
        <a:prstGeom prst="roundRect">
          <a:avLst>
            <a:gd name="adj" fmla="val 10000"/>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l-GR" sz="1900" kern="1200" dirty="0"/>
            <a:t>Κριτήρια αξιολόγησης αυτονομίας δράσης  θυγατρικής εταιρείας</a:t>
          </a:r>
          <a:endParaRPr lang="en-US" sz="1900" kern="1200" dirty="0"/>
        </a:p>
      </dsp:txBody>
      <dsp:txXfrm>
        <a:off x="193658" y="1242760"/>
        <a:ext cx="2623297" cy="1934079"/>
      </dsp:txXfrm>
    </dsp:sp>
    <dsp:sp modelId="{379C77D7-8BBD-4A07-9A04-806563016FBC}">
      <dsp:nvSpPr>
        <dsp:cNvPr id="0" name=""/>
        <dsp:cNvSpPr/>
      </dsp:nvSpPr>
      <dsp:spPr>
        <a:xfrm rot="19457599">
          <a:off x="2686885" y="1577317"/>
          <a:ext cx="2024024" cy="83671"/>
        </a:xfrm>
        <a:custGeom>
          <a:avLst/>
          <a:gdLst/>
          <a:ahLst/>
          <a:cxnLst/>
          <a:rect l="0" t="0" r="0" b="0"/>
          <a:pathLst>
            <a:path>
              <a:moveTo>
                <a:pt x="0" y="41835"/>
              </a:moveTo>
              <a:lnTo>
                <a:pt x="2024024" y="4183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3648296" y="1568552"/>
        <a:ext cx="101201" cy="101201"/>
      </dsp:txXfrm>
    </dsp:sp>
    <dsp:sp modelId="{D69B473E-73CB-452E-A316-C58121B00755}">
      <dsp:nvSpPr>
        <dsp:cNvPr id="0" name=""/>
        <dsp:cNvSpPr/>
      </dsp:nvSpPr>
      <dsp:spPr>
        <a:xfrm>
          <a:off x="4520666" y="1294"/>
          <a:ext cx="4108846" cy="205442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l-GR" sz="1900" kern="1200" dirty="0"/>
            <a:t>Μητρική εταιρεία έχει 100% της θυγατρικής </a:t>
          </a:r>
          <a:r>
            <a:rPr lang="el-GR" sz="1900" kern="1200" dirty="0">
              <a:sym typeface="Wingdings" panose="05000000000000000000" pitchFamily="2" charset="2"/>
            </a:rPr>
            <a:t></a:t>
          </a:r>
          <a:r>
            <a:rPr lang="el-GR" sz="1900" kern="1200" dirty="0"/>
            <a:t> τεκμαίρεται η ύπαρξη ενιαίας οικονομικής οντότητας </a:t>
          </a:r>
          <a:endParaRPr lang="en-US" sz="1900" kern="1200" dirty="0"/>
        </a:p>
      </dsp:txBody>
      <dsp:txXfrm>
        <a:off x="4580838" y="61466"/>
        <a:ext cx="3988502" cy="1934079"/>
      </dsp:txXfrm>
    </dsp:sp>
    <dsp:sp modelId="{93C7A429-3DBF-4323-AD34-0047C3CEA54E}">
      <dsp:nvSpPr>
        <dsp:cNvPr id="0" name=""/>
        <dsp:cNvSpPr/>
      </dsp:nvSpPr>
      <dsp:spPr>
        <a:xfrm rot="2142401">
          <a:off x="2686885" y="2758610"/>
          <a:ext cx="2024024" cy="83671"/>
        </a:xfrm>
        <a:custGeom>
          <a:avLst/>
          <a:gdLst/>
          <a:ahLst/>
          <a:cxnLst/>
          <a:rect l="0" t="0" r="0" b="0"/>
          <a:pathLst>
            <a:path>
              <a:moveTo>
                <a:pt x="0" y="41835"/>
              </a:moveTo>
              <a:lnTo>
                <a:pt x="2024024" y="4183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3648296" y="2749846"/>
        <a:ext cx="101201" cy="101201"/>
      </dsp:txXfrm>
    </dsp:sp>
    <dsp:sp modelId="{2D23D871-B021-4F9A-B211-7BD5D57498F5}">
      <dsp:nvSpPr>
        <dsp:cNvPr id="0" name=""/>
        <dsp:cNvSpPr/>
      </dsp:nvSpPr>
      <dsp:spPr>
        <a:xfrm>
          <a:off x="4520666" y="2363881"/>
          <a:ext cx="4108846" cy="2054423"/>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l-GR" sz="1900" kern="1200" dirty="0"/>
            <a:t>Μητρική εταιρεία έχει &lt; 100% της θυγατρικής </a:t>
          </a:r>
          <a:r>
            <a:rPr lang="el-GR" sz="1900" kern="1200" dirty="0">
              <a:sym typeface="Wingdings" panose="05000000000000000000" pitchFamily="2" charset="2"/>
            </a:rPr>
            <a:t></a:t>
          </a:r>
          <a:r>
            <a:rPr lang="el-GR" sz="1900" kern="1200" dirty="0"/>
            <a:t> εξαρτάται από την ύπαρξη καθοριστικής επιρροής π.χ. διορίζει τα μέλη του ΔΣ, συμβουλεύεται η θυγατρική την μητρική για στρατηγικές εμπορικές αποφάσεις</a:t>
          </a:r>
          <a:endParaRPr lang="en-US" sz="1900" kern="1200" dirty="0"/>
        </a:p>
      </dsp:txBody>
      <dsp:txXfrm>
        <a:off x="4580838" y="2424053"/>
        <a:ext cx="3988502" cy="19340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B65FF-6C7A-447B-AE87-F6E1AAF10E9E}">
      <dsp:nvSpPr>
        <dsp:cNvPr id="0" name=""/>
        <dsp:cNvSpPr/>
      </dsp:nvSpPr>
      <dsp:spPr>
        <a:xfrm>
          <a:off x="-4996655" y="-765571"/>
          <a:ext cx="5950742" cy="5950742"/>
        </a:xfrm>
        <a:prstGeom prst="blockArc">
          <a:avLst>
            <a:gd name="adj1" fmla="val 18900000"/>
            <a:gd name="adj2" fmla="val 2700000"/>
            <a:gd name="adj3" fmla="val 363"/>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0675B0-6466-4D02-A907-BD127182C42B}">
      <dsp:nvSpPr>
        <dsp:cNvPr id="0" name=""/>
        <dsp:cNvSpPr/>
      </dsp:nvSpPr>
      <dsp:spPr>
        <a:xfrm>
          <a:off x="613628" y="304802"/>
          <a:ext cx="8088569" cy="115823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1612" tIns="40640" rIns="40640" bIns="40640" numCol="1" spcCol="1270" anchor="ctr" anchorCtr="0">
          <a:noAutofit/>
        </a:bodyPr>
        <a:lstStyle/>
        <a:p>
          <a:pPr marL="0" lvl="0" indent="0" algn="l" defTabSz="711200">
            <a:lnSpc>
              <a:spcPct val="90000"/>
            </a:lnSpc>
            <a:spcBef>
              <a:spcPct val="0"/>
            </a:spcBef>
            <a:spcAft>
              <a:spcPct val="35000"/>
            </a:spcAft>
            <a:buNone/>
          </a:pPr>
          <a:r>
            <a:rPr lang="el-GR" sz="1600" b="1" kern="1200" dirty="0"/>
            <a:t>Η απόδειξη μιας αντιανταγωνιστικής συμφωνίας πρέπει να στηρίζεται στην άμεση ή έμμεση διαπίστωση της σύμπτωσης των βουλήσεων των επιχειρήσεων όσον αφορά την εφαρμογή μιας συγκεκριμένης πολιτικής στην αγορά, ανεξάρτητα από τον τρόπο έκφρασης της βούλησης</a:t>
          </a:r>
          <a:endParaRPr lang="en-US" sz="1600" b="1" kern="1200" dirty="0"/>
        </a:p>
      </dsp:txBody>
      <dsp:txXfrm>
        <a:off x="613628" y="304802"/>
        <a:ext cx="8088569" cy="1158235"/>
      </dsp:txXfrm>
    </dsp:sp>
    <dsp:sp modelId="{C49AE9CF-1C76-40E2-9810-903D54839835}">
      <dsp:nvSpPr>
        <dsp:cNvPr id="0" name=""/>
        <dsp:cNvSpPr/>
      </dsp:nvSpPr>
      <dsp:spPr>
        <a:xfrm>
          <a:off x="61178" y="331470"/>
          <a:ext cx="1104900" cy="110490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F6BCF8-0018-4D90-9ED8-78DB1B647D8A}">
      <dsp:nvSpPr>
        <dsp:cNvPr id="0" name=""/>
        <dsp:cNvSpPr/>
      </dsp:nvSpPr>
      <dsp:spPr>
        <a:xfrm>
          <a:off x="934932" y="1767840"/>
          <a:ext cx="7767264" cy="88392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1612" tIns="40640" rIns="40640" bIns="40640" numCol="1" spcCol="1270" anchor="ctr" anchorCtr="0">
          <a:noAutofit/>
        </a:bodyPr>
        <a:lstStyle/>
        <a:p>
          <a:pPr marL="0" lvl="0" indent="0" algn="l" defTabSz="711200">
            <a:lnSpc>
              <a:spcPct val="90000"/>
            </a:lnSpc>
            <a:spcBef>
              <a:spcPct val="0"/>
            </a:spcBef>
            <a:spcAft>
              <a:spcPct val="35000"/>
            </a:spcAft>
            <a:buNone/>
          </a:pPr>
          <a:r>
            <a:rPr lang="el-GR" sz="1600" b="1" kern="1200" dirty="0"/>
            <a:t>Η μονομερής συμπεριφορά μπορεί να αποτελέσει τη βάση για συμφωνία όταν γίνεται αποδεκτή ρητά ή σιωπηρά</a:t>
          </a:r>
          <a:endParaRPr lang="en-US" sz="1600" kern="1200" dirty="0"/>
        </a:p>
      </dsp:txBody>
      <dsp:txXfrm>
        <a:off x="934932" y="1767840"/>
        <a:ext cx="7767264" cy="883920"/>
      </dsp:txXfrm>
    </dsp:sp>
    <dsp:sp modelId="{7FF0DE42-FDA4-4843-A8E0-2E84E897BFCC}">
      <dsp:nvSpPr>
        <dsp:cNvPr id="0" name=""/>
        <dsp:cNvSpPr/>
      </dsp:nvSpPr>
      <dsp:spPr>
        <a:xfrm>
          <a:off x="382482" y="1657350"/>
          <a:ext cx="1104900" cy="110490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356640-35CA-40B9-8C99-DC0231114D67}">
      <dsp:nvSpPr>
        <dsp:cNvPr id="0" name=""/>
        <dsp:cNvSpPr/>
      </dsp:nvSpPr>
      <dsp:spPr>
        <a:xfrm>
          <a:off x="613628" y="3093720"/>
          <a:ext cx="8088569" cy="88392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1612" tIns="40640" rIns="40640" bIns="40640" numCol="1" spcCol="1270" anchor="ctr" anchorCtr="0">
          <a:noAutofit/>
        </a:bodyPr>
        <a:lstStyle/>
        <a:p>
          <a:pPr marL="0" lvl="0" indent="0" algn="l" defTabSz="711200">
            <a:lnSpc>
              <a:spcPct val="90000"/>
            </a:lnSpc>
            <a:spcBef>
              <a:spcPct val="0"/>
            </a:spcBef>
            <a:spcAft>
              <a:spcPct val="35000"/>
            </a:spcAft>
            <a:buNone/>
          </a:pPr>
          <a:r>
            <a:rPr lang="el-GR" sz="1600" b="1" kern="1200" dirty="0"/>
            <a:t>Η σιωπηρή αποδοχή εκδηλώνεται όταν η συμπεριφορά του αποδέκτη αποκαλύπτει στήριξη της μονομερούς συμπεριφοράς π.χ. ρητή συμφωνία, συναίνεση, εντύπωση συναίνεσης, μη αποστασιοποίηση</a:t>
          </a:r>
          <a:endParaRPr lang="en-US" sz="1600" kern="1200" dirty="0"/>
        </a:p>
      </dsp:txBody>
      <dsp:txXfrm>
        <a:off x="613628" y="3093720"/>
        <a:ext cx="8088569" cy="883920"/>
      </dsp:txXfrm>
    </dsp:sp>
    <dsp:sp modelId="{13F7ADFB-7084-49FA-B749-5F5A5A3C937D}">
      <dsp:nvSpPr>
        <dsp:cNvPr id="0" name=""/>
        <dsp:cNvSpPr/>
      </dsp:nvSpPr>
      <dsp:spPr>
        <a:xfrm>
          <a:off x="61178" y="2983230"/>
          <a:ext cx="1104900" cy="110490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31CA2-44EA-402A-9426-C671AC4EC2A3}">
      <dsp:nvSpPr>
        <dsp:cNvPr id="0" name=""/>
        <dsp:cNvSpPr/>
      </dsp:nvSpPr>
      <dsp:spPr>
        <a:xfrm>
          <a:off x="0" y="198798"/>
          <a:ext cx="3357457" cy="2014474"/>
        </a:xfrm>
        <a:prstGeom prst="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b="1" i="0" u="sng" kern="1200" baseline="0" dirty="0"/>
            <a:t>Οριζόντιες συμπράξεις</a:t>
          </a:r>
          <a:r>
            <a:rPr lang="en-US" sz="2200" b="1" i="0" kern="1200" baseline="0" dirty="0"/>
            <a:t>:</a:t>
          </a:r>
          <a:r>
            <a:rPr lang="el-GR" sz="2200" b="1" i="0" kern="1200" baseline="0" dirty="0"/>
            <a:t> </a:t>
          </a:r>
          <a:r>
            <a:rPr lang="el-GR" sz="2200" b="0" i="0" kern="1200" baseline="0" dirty="0"/>
            <a:t>μεταξύ επιχειρήσεων που δραστηριοποιούνται στο ίδιο επίπεδο της αλυσίδας παραγωγής / διανομής</a:t>
          </a:r>
          <a:endParaRPr lang="en-US" sz="2200" kern="1200" dirty="0"/>
        </a:p>
      </dsp:txBody>
      <dsp:txXfrm>
        <a:off x="0" y="198798"/>
        <a:ext cx="3357457" cy="2014474"/>
      </dsp:txXfrm>
    </dsp:sp>
    <dsp:sp modelId="{4F1A4CCF-4B20-440D-BDFB-73851E803B80}">
      <dsp:nvSpPr>
        <dsp:cNvPr id="0" name=""/>
        <dsp:cNvSpPr/>
      </dsp:nvSpPr>
      <dsp:spPr>
        <a:xfrm>
          <a:off x="0" y="2549018"/>
          <a:ext cx="3357457" cy="2014474"/>
        </a:xfrm>
        <a:prstGeom prst="rect">
          <a:avLst/>
        </a:prstGeom>
        <a:solidFill>
          <a:schemeClr val="lt1">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b="1" i="0" u="sng" kern="1200" baseline="0" dirty="0"/>
            <a:t>Κάθετες συμπράξεις</a:t>
          </a:r>
          <a:r>
            <a:rPr lang="en-US" sz="2200" b="1" i="0" kern="1200" baseline="0" dirty="0"/>
            <a:t>:</a:t>
          </a:r>
          <a:r>
            <a:rPr lang="el-GR" sz="2200" b="1" i="0" kern="1200" baseline="0" dirty="0"/>
            <a:t> </a:t>
          </a:r>
          <a:r>
            <a:rPr lang="el-GR" sz="2200" b="0" i="0" kern="1200" baseline="0" dirty="0"/>
            <a:t>μεταξύ επιχειρήσεων που δραστηριοποιούνται σε διαφορετικό επίπεδο της αλυσίδας παραγωγής / διανομής</a:t>
          </a:r>
          <a:endParaRPr lang="en-US" sz="2200" kern="1200" dirty="0"/>
        </a:p>
      </dsp:txBody>
      <dsp:txXfrm>
        <a:off x="0" y="2549018"/>
        <a:ext cx="3357457" cy="20144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F5431-75F6-4099-98E8-C01456CACA49}">
      <dsp:nvSpPr>
        <dsp:cNvPr id="0" name=""/>
        <dsp:cNvSpPr/>
      </dsp:nvSpPr>
      <dsp:spPr>
        <a:xfrm>
          <a:off x="0" y="148801"/>
          <a:ext cx="8763000" cy="2646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0106" tIns="208280" rIns="680106" bIns="99568" numCol="1" spcCol="1270" anchor="t" anchorCtr="0">
          <a:noAutofit/>
        </a:bodyPr>
        <a:lstStyle/>
        <a:p>
          <a:pPr marL="114300" lvl="1" indent="-114300" algn="l" defTabSz="622300">
            <a:lnSpc>
              <a:spcPct val="90000"/>
            </a:lnSpc>
            <a:spcBef>
              <a:spcPct val="0"/>
            </a:spcBef>
            <a:spcAft>
              <a:spcPct val="15000"/>
            </a:spcAft>
            <a:buChar char="•"/>
          </a:pPr>
          <a:r>
            <a:rPr lang="el-GR" sz="1400" b="0" i="0" kern="1200" baseline="0" dirty="0"/>
            <a:t>Η φύση της συντονισμένης συμπεριφοράς των επιχειρήσεων είναι ικανή να περιορίσει επαρκώς τον ανταγωνισμό (</a:t>
          </a:r>
          <a:r>
            <a:rPr lang="el-GR" sz="1400" b="0" i="1" kern="1200" baseline="0" dirty="0">
              <a:solidFill>
                <a:schemeClr val="accent2"/>
              </a:solidFill>
            </a:rPr>
            <a:t>Υπόθεση </a:t>
          </a:r>
          <a:r>
            <a:rPr lang="en-US" sz="1400" b="0" i="1" kern="1200" baseline="0" dirty="0">
              <a:solidFill>
                <a:schemeClr val="accent2"/>
              </a:solidFill>
            </a:rPr>
            <a:t>Cartes Bancaires</a:t>
          </a:r>
          <a:r>
            <a:rPr lang="en-US" sz="1400" b="0" i="0" kern="1200" baseline="0" dirty="0"/>
            <a:t>)</a:t>
          </a:r>
          <a:endParaRPr lang="en-US" sz="1400" kern="1200" dirty="0"/>
        </a:p>
        <a:p>
          <a:pPr marL="114300" lvl="1" indent="-114300" algn="l" defTabSz="622300">
            <a:lnSpc>
              <a:spcPct val="90000"/>
            </a:lnSpc>
            <a:spcBef>
              <a:spcPct val="0"/>
            </a:spcBef>
            <a:spcAft>
              <a:spcPct val="15000"/>
            </a:spcAft>
            <a:buChar char="•"/>
          </a:pPr>
          <a:r>
            <a:rPr lang="el-GR" sz="1400" b="0" i="0" kern="1200" baseline="0" dirty="0"/>
            <a:t>Δεν απαιτείται να αποδειχθούν συγκεκριμένες επιπτώσεις στην αγορά</a:t>
          </a:r>
          <a:endParaRPr lang="en-US" sz="1400" kern="1200" dirty="0"/>
        </a:p>
        <a:p>
          <a:pPr marL="114300" lvl="1" indent="-114300" algn="l" defTabSz="622300">
            <a:lnSpc>
              <a:spcPct val="90000"/>
            </a:lnSpc>
            <a:spcBef>
              <a:spcPct val="0"/>
            </a:spcBef>
            <a:spcAft>
              <a:spcPct val="15000"/>
            </a:spcAft>
            <a:buChar char="•"/>
          </a:pPr>
          <a:r>
            <a:rPr lang="el-GR" sz="1400" b="0" i="0" kern="1200" baseline="0" dirty="0"/>
            <a:t>Λαμβάνεται υπόψη το νομικό / οικονομικό πλαίσιο εντός του οποίου εκδηλώνεται</a:t>
          </a:r>
          <a:endParaRPr lang="en-US" sz="1400" kern="1200" dirty="0"/>
        </a:p>
        <a:p>
          <a:pPr marL="114300" lvl="1" indent="-114300" algn="l" defTabSz="622300">
            <a:lnSpc>
              <a:spcPct val="90000"/>
            </a:lnSpc>
            <a:spcBef>
              <a:spcPct val="0"/>
            </a:spcBef>
            <a:spcAft>
              <a:spcPct val="15000"/>
            </a:spcAft>
            <a:buChar char="•"/>
          </a:pPr>
          <a:r>
            <a:rPr lang="el-GR" sz="1400" kern="1200" dirty="0"/>
            <a:t>Συσταλτική ερμηνεία</a:t>
          </a:r>
          <a:endParaRPr lang="en-US" sz="1400" kern="1200" dirty="0"/>
        </a:p>
        <a:p>
          <a:pPr marL="114300" lvl="1" indent="-114300" algn="l" defTabSz="622300">
            <a:lnSpc>
              <a:spcPct val="90000"/>
            </a:lnSpc>
            <a:spcBef>
              <a:spcPct val="0"/>
            </a:spcBef>
            <a:spcAft>
              <a:spcPct val="15000"/>
            </a:spcAft>
            <a:buChar char="•"/>
          </a:pPr>
          <a:r>
            <a:rPr lang="el-GR" sz="1400" b="0" i="0" kern="1200" baseline="0" dirty="0"/>
            <a:t>Παραδείγματα</a:t>
          </a:r>
          <a:r>
            <a:rPr lang="en-US" sz="1400" b="0" i="0" kern="1200" baseline="0" dirty="0"/>
            <a:t>:</a:t>
          </a:r>
          <a:r>
            <a:rPr lang="el-GR" sz="1400" b="0" i="0" kern="1200" baseline="0" dirty="0"/>
            <a:t> καθορισμός τιμών, περιορισμός παραγωγής, νόθευση διαγωνισμών</a:t>
          </a:r>
          <a:endParaRPr lang="en-US" sz="1400" kern="1200" dirty="0"/>
        </a:p>
        <a:p>
          <a:pPr marL="114300" lvl="1" indent="-114300" algn="l" defTabSz="622300">
            <a:lnSpc>
              <a:spcPct val="90000"/>
            </a:lnSpc>
            <a:spcBef>
              <a:spcPct val="0"/>
            </a:spcBef>
            <a:spcAft>
              <a:spcPct val="15000"/>
            </a:spcAft>
            <a:buChar char="•"/>
          </a:pPr>
          <a:r>
            <a:rPr lang="el-GR" sz="1400" kern="1200" dirty="0"/>
            <a:t>Πρόσφατη υπόθεση</a:t>
          </a:r>
          <a:r>
            <a:rPr lang="en-US" sz="1400" kern="1200" dirty="0"/>
            <a:t>: </a:t>
          </a:r>
          <a:r>
            <a:rPr lang="en-US" sz="1400" i="1" kern="1200" dirty="0">
              <a:solidFill>
                <a:srgbClr val="C00000"/>
              </a:solidFill>
            </a:rPr>
            <a:t>Budabest bank </a:t>
          </a:r>
          <a:r>
            <a:rPr lang="en-US" sz="1400" kern="1200" dirty="0"/>
            <a:t>(</a:t>
          </a:r>
          <a:r>
            <a:rPr lang="en-US" sz="1400" b="0" i="0" kern="1200" dirty="0"/>
            <a:t>C‑228/18)</a:t>
          </a:r>
          <a:r>
            <a:rPr lang="el-GR" sz="1400" b="0" i="0" kern="1200" dirty="0"/>
            <a:t> «</a:t>
          </a:r>
          <a:r>
            <a:rPr lang="el-GR" sz="1400" b="0" i="1" kern="1200" dirty="0"/>
            <a:t>χαρακτηρισμός μιας συμφωνίας ως εκ του αντικειμένου περιοριστικής του ανταγωνισμού, χωρίς να απαιτείται ανάλυση των αποτελεσμάτων της, </a:t>
          </a:r>
          <a:r>
            <a:rPr lang="el-GR" sz="1400" b="1" i="1" kern="1200" dirty="0"/>
            <a:t>πρέπει να υπάρχει αρκούντως αξιόπιστη και σταθερή σχετική πείρα ώστε να μπορεί να θεωρηθεί ότι η συμφωνία αυτή είναι, ως εκ της φύσεώς της, βλαπτική για την ομαλή λειτουργία του ανταγωνισμού</a:t>
          </a:r>
          <a:r>
            <a:rPr lang="el-GR" sz="1400" b="0" i="0" kern="1200" dirty="0"/>
            <a:t>»</a:t>
          </a:r>
          <a:endParaRPr lang="en-US" sz="1400" kern="1200" dirty="0"/>
        </a:p>
      </dsp:txBody>
      <dsp:txXfrm>
        <a:off x="0" y="148801"/>
        <a:ext cx="8763000" cy="2646000"/>
      </dsp:txXfrm>
    </dsp:sp>
    <dsp:sp modelId="{6F354A98-22D7-49B9-9CB1-DA1E6C9A5545}">
      <dsp:nvSpPr>
        <dsp:cNvPr id="0" name=""/>
        <dsp:cNvSpPr/>
      </dsp:nvSpPr>
      <dsp:spPr>
        <a:xfrm>
          <a:off x="415624" y="23722"/>
          <a:ext cx="6134100" cy="2952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marL="0" lvl="0" indent="0" algn="l" defTabSz="889000">
            <a:lnSpc>
              <a:spcPct val="90000"/>
            </a:lnSpc>
            <a:spcBef>
              <a:spcPct val="0"/>
            </a:spcBef>
            <a:spcAft>
              <a:spcPct val="35000"/>
            </a:spcAft>
            <a:buNone/>
          </a:pPr>
          <a:r>
            <a:rPr lang="el-GR" sz="2000" b="1" i="0" kern="1200" baseline="0" dirty="0"/>
            <a:t>Αντικείμενο</a:t>
          </a:r>
          <a:r>
            <a:rPr lang="el-GR" sz="1800" b="1" i="0" kern="1200" baseline="0" dirty="0"/>
            <a:t> </a:t>
          </a:r>
          <a:endParaRPr lang="en-US" sz="1800" kern="1200" dirty="0"/>
        </a:p>
      </dsp:txBody>
      <dsp:txXfrm>
        <a:off x="430034" y="38132"/>
        <a:ext cx="6105280" cy="266380"/>
      </dsp:txXfrm>
    </dsp:sp>
    <dsp:sp modelId="{60EE749A-B776-4C73-A117-5D5CED9FDD1D}">
      <dsp:nvSpPr>
        <dsp:cNvPr id="0" name=""/>
        <dsp:cNvSpPr/>
      </dsp:nvSpPr>
      <dsp:spPr>
        <a:xfrm>
          <a:off x="0" y="3252898"/>
          <a:ext cx="8763000" cy="1165500"/>
        </a:xfrm>
        <a:prstGeom prst="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0106" tIns="208280" rIns="680106" bIns="99568" numCol="1" spcCol="1270" anchor="t" anchorCtr="0">
          <a:noAutofit/>
        </a:bodyPr>
        <a:lstStyle/>
        <a:p>
          <a:pPr marL="114300" lvl="1" indent="-114300" algn="l" defTabSz="622300">
            <a:lnSpc>
              <a:spcPct val="90000"/>
            </a:lnSpc>
            <a:spcBef>
              <a:spcPct val="0"/>
            </a:spcBef>
            <a:spcAft>
              <a:spcPct val="15000"/>
            </a:spcAft>
            <a:buChar char="•"/>
          </a:pPr>
          <a:r>
            <a:rPr lang="el-GR" sz="1400" b="0" i="0" kern="1200" baseline="0" dirty="0"/>
            <a:t>Εντοπισμός στοιχείων που δείχνουν περιορισμό / στρέβλωση του ανταγωνισμού </a:t>
          </a:r>
          <a:endParaRPr lang="en-US" sz="1400" kern="1200" dirty="0"/>
        </a:p>
        <a:p>
          <a:pPr marL="114300" lvl="1" indent="-114300" algn="l" defTabSz="622300">
            <a:lnSpc>
              <a:spcPct val="90000"/>
            </a:lnSpc>
            <a:spcBef>
              <a:spcPct val="0"/>
            </a:spcBef>
            <a:spcAft>
              <a:spcPct val="15000"/>
            </a:spcAft>
            <a:buChar char="•"/>
          </a:pPr>
          <a:r>
            <a:rPr lang="el-GR" sz="1400" b="0" i="0" kern="1200" baseline="0" dirty="0"/>
            <a:t>Αισθητός αντίκτυπος σε παραμέτρους του ανταγωνισμού π.χ. τιμές, παραγωγή</a:t>
          </a:r>
          <a:endParaRPr lang="en-US" sz="1400" kern="1200" dirty="0"/>
        </a:p>
        <a:p>
          <a:pPr marL="114300" lvl="1" indent="-114300" algn="l" defTabSz="622300">
            <a:lnSpc>
              <a:spcPct val="90000"/>
            </a:lnSpc>
            <a:spcBef>
              <a:spcPct val="0"/>
            </a:spcBef>
            <a:spcAft>
              <a:spcPct val="15000"/>
            </a:spcAft>
            <a:buChar char="•"/>
          </a:pPr>
          <a:r>
            <a:rPr lang="el-GR" sz="1400" b="0" i="0" kern="1200" baseline="0" dirty="0"/>
            <a:t>Συνεκτιμάται το νομικό και οικονομικό πλαίσιο και η πραγματική διαγωγή των επιχειρήσεων </a:t>
          </a:r>
          <a:r>
            <a:rPr lang="el-GR" sz="1400" b="0" i="0" kern="1200" baseline="0" dirty="0">
              <a:solidFill>
                <a:srgbClr val="C00000"/>
              </a:solidFill>
              <a:sym typeface="Wingdings" panose="05000000000000000000" pitchFamily="2" charset="2"/>
            </a:rPr>
            <a:t></a:t>
          </a:r>
          <a:r>
            <a:rPr lang="el-GR" sz="1400" b="0" i="0" kern="1200" baseline="0" dirty="0"/>
            <a:t> σημείο αναφοράς το πως θα λειτουργούσε η αγορά χωρίς τη συντονισμένη δράση</a:t>
          </a:r>
          <a:endParaRPr lang="en-US" sz="1400" kern="1200" dirty="0"/>
        </a:p>
      </dsp:txBody>
      <dsp:txXfrm>
        <a:off x="0" y="3252898"/>
        <a:ext cx="8763000" cy="1165500"/>
      </dsp:txXfrm>
    </dsp:sp>
    <dsp:sp modelId="{3486037B-D6AC-4F5D-B06F-6C14FD6A8670}">
      <dsp:nvSpPr>
        <dsp:cNvPr id="0" name=""/>
        <dsp:cNvSpPr/>
      </dsp:nvSpPr>
      <dsp:spPr>
        <a:xfrm>
          <a:off x="438150" y="2848801"/>
          <a:ext cx="6134100" cy="551696"/>
        </a:xfrm>
        <a:prstGeom prst="round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marL="0" lvl="0" indent="0" algn="l" defTabSz="800100">
            <a:lnSpc>
              <a:spcPct val="90000"/>
            </a:lnSpc>
            <a:spcBef>
              <a:spcPct val="0"/>
            </a:spcBef>
            <a:spcAft>
              <a:spcPct val="35000"/>
            </a:spcAft>
            <a:buNone/>
          </a:pPr>
          <a:r>
            <a:rPr lang="el-GR" sz="1800" b="1" i="0" kern="1200" baseline="0" dirty="0"/>
            <a:t>Αποτέλεσμα </a:t>
          </a:r>
          <a:endParaRPr lang="en-US" sz="1800" kern="1200" dirty="0"/>
        </a:p>
      </dsp:txBody>
      <dsp:txXfrm>
        <a:off x="465082" y="2875733"/>
        <a:ext cx="6080236" cy="4978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EAFF15-991B-498E-ACCE-9D954DEB3AD0}">
      <dsp:nvSpPr>
        <dsp:cNvPr id="0" name=""/>
        <dsp:cNvSpPr/>
      </dsp:nvSpPr>
      <dsp:spPr>
        <a:xfrm>
          <a:off x="0" y="76597"/>
          <a:ext cx="8763000" cy="52767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kern="1200" dirty="0"/>
            <a:t>Εικονικές προσφορές (</a:t>
          </a:r>
          <a:r>
            <a:rPr lang="en-US" sz="2200" kern="1200" dirty="0"/>
            <a:t>cover bidding)</a:t>
          </a:r>
        </a:p>
      </dsp:txBody>
      <dsp:txXfrm>
        <a:off x="25759" y="102356"/>
        <a:ext cx="8711482" cy="476152"/>
      </dsp:txXfrm>
    </dsp:sp>
    <dsp:sp modelId="{B0B938F0-58FA-467E-A01A-E8CFD7A08457}">
      <dsp:nvSpPr>
        <dsp:cNvPr id="0" name=""/>
        <dsp:cNvSpPr/>
      </dsp:nvSpPr>
      <dsp:spPr>
        <a:xfrm>
          <a:off x="0" y="604267"/>
          <a:ext cx="8763000" cy="5350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25"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l-GR" sz="1700" kern="1200" dirty="0"/>
            <a:t>Υποβολή υψηλότερης προσφοράς από προκαθορισμένο επιτυχόν προσφοροδότη ή με όρους που είναι γνωστό ότι δεν θα γίνουν αποδεκτοί</a:t>
          </a:r>
          <a:endParaRPr lang="en-US" sz="1700" kern="1200" dirty="0"/>
        </a:p>
      </dsp:txBody>
      <dsp:txXfrm>
        <a:off x="0" y="604267"/>
        <a:ext cx="8763000" cy="535095"/>
      </dsp:txXfrm>
    </dsp:sp>
    <dsp:sp modelId="{C5FDDDF8-BF76-4EC2-B666-1E7606FB4D0F}">
      <dsp:nvSpPr>
        <dsp:cNvPr id="0" name=""/>
        <dsp:cNvSpPr/>
      </dsp:nvSpPr>
      <dsp:spPr>
        <a:xfrm>
          <a:off x="0" y="1139362"/>
          <a:ext cx="8763000" cy="52767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kern="1200" dirty="0"/>
            <a:t>Καταστολή προσφοράς (</a:t>
          </a:r>
          <a:r>
            <a:rPr lang="en-US" sz="2200" kern="1200" dirty="0"/>
            <a:t>bid suppression)</a:t>
          </a:r>
          <a:r>
            <a:rPr lang="el-GR" sz="2200" kern="1200" dirty="0"/>
            <a:t> </a:t>
          </a:r>
          <a:endParaRPr lang="en-US" sz="2200" kern="1200" dirty="0"/>
        </a:p>
      </dsp:txBody>
      <dsp:txXfrm>
        <a:off x="25759" y="1165121"/>
        <a:ext cx="8711482" cy="476152"/>
      </dsp:txXfrm>
    </dsp:sp>
    <dsp:sp modelId="{40F9D87E-E79F-44EA-857A-8A8C859EEEFD}">
      <dsp:nvSpPr>
        <dsp:cNvPr id="0" name=""/>
        <dsp:cNvSpPr/>
      </dsp:nvSpPr>
      <dsp:spPr>
        <a:xfrm>
          <a:off x="0" y="1667032"/>
          <a:ext cx="876300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25"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l-GR" sz="1700" kern="1200" dirty="0"/>
            <a:t>Μη υποβολή προσφοράς από μία ή περισσότερες επιχειρήσεις</a:t>
          </a:r>
          <a:endParaRPr lang="en-US" sz="1700" kern="1200" dirty="0"/>
        </a:p>
      </dsp:txBody>
      <dsp:txXfrm>
        <a:off x="0" y="1667032"/>
        <a:ext cx="8763000" cy="364320"/>
      </dsp:txXfrm>
    </dsp:sp>
    <dsp:sp modelId="{31712347-8F9C-4EC6-B23A-06A9E82CF0C9}">
      <dsp:nvSpPr>
        <dsp:cNvPr id="0" name=""/>
        <dsp:cNvSpPr/>
      </dsp:nvSpPr>
      <dsp:spPr>
        <a:xfrm>
          <a:off x="0" y="2031352"/>
          <a:ext cx="8763000" cy="52767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kern="1200" dirty="0"/>
            <a:t>Εκ περιτροπής προσφορές (</a:t>
          </a:r>
          <a:r>
            <a:rPr lang="en-US" sz="2200" kern="1200" dirty="0"/>
            <a:t>bid rotation)</a:t>
          </a:r>
        </a:p>
      </dsp:txBody>
      <dsp:txXfrm>
        <a:off x="25759" y="2057111"/>
        <a:ext cx="8711482" cy="476152"/>
      </dsp:txXfrm>
    </dsp:sp>
    <dsp:sp modelId="{62876CDF-E71A-4406-BFDD-752AF857A393}">
      <dsp:nvSpPr>
        <dsp:cNvPr id="0" name=""/>
        <dsp:cNvSpPr/>
      </dsp:nvSpPr>
      <dsp:spPr>
        <a:xfrm>
          <a:off x="0" y="2559022"/>
          <a:ext cx="876300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25"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l-GR" sz="1700" kern="1200" dirty="0"/>
            <a:t>Υποβολή επιτυχούσας προσφοράς με καθορισμένη σειρά</a:t>
          </a:r>
          <a:endParaRPr lang="en-US" sz="1700" kern="1200" dirty="0"/>
        </a:p>
      </dsp:txBody>
      <dsp:txXfrm>
        <a:off x="0" y="2559022"/>
        <a:ext cx="8763000" cy="364320"/>
      </dsp:txXfrm>
    </dsp:sp>
    <dsp:sp modelId="{9323177F-D910-44D6-A748-52A57019D9FC}">
      <dsp:nvSpPr>
        <dsp:cNvPr id="0" name=""/>
        <dsp:cNvSpPr/>
      </dsp:nvSpPr>
      <dsp:spPr>
        <a:xfrm>
          <a:off x="0" y="2923342"/>
          <a:ext cx="8763000" cy="52767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kern="1200" dirty="0"/>
            <a:t>Κατανομή αγοράς (</a:t>
          </a:r>
          <a:r>
            <a:rPr lang="en-US" sz="2200" kern="1200" dirty="0"/>
            <a:t>market allocation)</a:t>
          </a:r>
        </a:p>
      </dsp:txBody>
      <dsp:txXfrm>
        <a:off x="25759" y="2949101"/>
        <a:ext cx="8711482" cy="476152"/>
      </dsp:txXfrm>
    </dsp:sp>
    <dsp:sp modelId="{DFDCD45A-D45D-4E22-9E61-25C27C57A2E0}">
      <dsp:nvSpPr>
        <dsp:cNvPr id="0" name=""/>
        <dsp:cNvSpPr/>
      </dsp:nvSpPr>
      <dsp:spPr>
        <a:xfrm>
          <a:off x="0" y="3451012"/>
          <a:ext cx="876300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25"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l-GR" sz="1700" kern="1200" dirty="0"/>
            <a:t>Καταμερισμός αγοράς (γεωγραφική, τύπο πελάτη, πελάτη)</a:t>
          </a:r>
          <a:endParaRPr lang="en-US" sz="1700" kern="1200" dirty="0"/>
        </a:p>
      </dsp:txBody>
      <dsp:txXfrm>
        <a:off x="0" y="3451012"/>
        <a:ext cx="8763000" cy="364320"/>
      </dsp:txXfrm>
    </dsp:sp>
    <dsp:sp modelId="{A94C28FD-80FE-40B3-AC1B-71189DB97E17}">
      <dsp:nvSpPr>
        <dsp:cNvPr id="0" name=""/>
        <dsp:cNvSpPr/>
      </dsp:nvSpPr>
      <dsp:spPr>
        <a:xfrm>
          <a:off x="0" y="3815332"/>
          <a:ext cx="8763000" cy="52767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kern="1200" dirty="0"/>
            <a:t>Υπεργολαβική (</a:t>
          </a:r>
          <a:r>
            <a:rPr lang="en-US" sz="2200" kern="1200" dirty="0"/>
            <a:t>subcontract bid)</a:t>
          </a:r>
        </a:p>
      </dsp:txBody>
      <dsp:txXfrm>
        <a:off x="25759" y="3841091"/>
        <a:ext cx="8711482" cy="4761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18130-3C88-4D20-AD1D-BDA0E23B1A0F}">
      <dsp:nvSpPr>
        <dsp:cNvPr id="0" name=""/>
        <dsp:cNvSpPr/>
      </dsp:nvSpPr>
      <dsp:spPr>
        <a:xfrm>
          <a:off x="0" y="88229"/>
          <a:ext cx="8763000" cy="52767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b="1" kern="1200" dirty="0"/>
            <a:t>Φύση και χαρακτηριστικά ανταλλαγής πληροφοριών</a:t>
          </a:r>
          <a:endParaRPr lang="en-US" sz="2200" kern="1200" dirty="0"/>
        </a:p>
      </dsp:txBody>
      <dsp:txXfrm>
        <a:off x="25759" y="113988"/>
        <a:ext cx="8711482" cy="476152"/>
      </dsp:txXfrm>
    </dsp:sp>
    <dsp:sp modelId="{909F4BCA-D773-4315-A685-5BE26235FABC}">
      <dsp:nvSpPr>
        <dsp:cNvPr id="0" name=""/>
        <dsp:cNvSpPr/>
      </dsp:nvSpPr>
      <dsp:spPr>
        <a:xfrm>
          <a:off x="0" y="615900"/>
          <a:ext cx="8763000" cy="2003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25"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l-GR" sz="1700" kern="1200" dirty="0"/>
            <a:t>Στρατηγικές πληροφορίες ή μη (π.χ. τιμές, ποσότητες, κατάλογοι πελατών, κόστος παραγωγής, κύκλος εργασιών, επενδύσεις, τεχνολογίες) </a:t>
          </a:r>
          <a:endParaRPr lang="en-US" sz="1700" kern="1200" dirty="0"/>
        </a:p>
        <a:p>
          <a:pPr marL="171450" lvl="1" indent="-171450" algn="l" defTabSz="755650">
            <a:lnSpc>
              <a:spcPct val="90000"/>
            </a:lnSpc>
            <a:spcBef>
              <a:spcPct val="0"/>
            </a:spcBef>
            <a:spcAft>
              <a:spcPct val="20000"/>
            </a:spcAft>
            <a:buChar char="•"/>
          </a:pPr>
          <a:r>
            <a:rPr lang="el-GR" sz="1700" kern="1200" dirty="0"/>
            <a:t>Συγκεντρωτικά ή εξατομικευμένα δεδομένα </a:t>
          </a:r>
          <a:endParaRPr lang="en-US" sz="1700" kern="1200" dirty="0"/>
        </a:p>
        <a:p>
          <a:pPr marL="171450" lvl="1" indent="-171450" algn="l" defTabSz="755650">
            <a:lnSpc>
              <a:spcPct val="90000"/>
            </a:lnSpc>
            <a:spcBef>
              <a:spcPct val="0"/>
            </a:spcBef>
            <a:spcAft>
              <a:spcPct val="20000"/>
            </a:spcAft>
            <a:buChar char="•"/>
          </a:pPr>
          <a:r>
            <a:rPr lang="el-GR" sz="1700" kern="1200" dirty="0"/>
            <a:t>Δημόσια διαθέσιμες πληροφορίες ή μη</a:t>
          </a:r>
          <a:endParaRPr lang="en-US" sz="1700" kern="1200" dirty="0"/>
        </a:p>
        <a:p>
          <a:pPr marL="171450" lvl="1" indent="-171450" algn="l" defTabSz="755650">
            <a:lnSpc>
              <a:spcPct val="90000"/>
            </a:lnSpc>
            <a:spcBef>
              <a:spcPct val="0"/>
            </a:spcBef>
            <a:spcAft>
              <a:spcPct val="20000"/>
            </a:spcAft>
            <a:buChar char="•"/>
          </a:pPr>
          <a:r>
            <a:rPr lang="el-GR" sz="1700" kern="1200" dirty="0"/>
            <a:t>Ιστορικότητα / παλαιότητα δεδομένων</a:t>
          </a:r>
          <a:endParaRPr lang="en-US" sz="1700" kern="1200" dirty="0"/>
        </a:p>
        <a:p>
          <a:pPr marL="171450" lvl="1" indent="-171450" algn="l" defTabSz="755650">
            <a:lnSpc>
              <a:spcPct val="90000"/>
            </a:lnSpc>
            <a:spcBef>
              <a:spcPct val="0"/>
            </a:spcBef>
            <a:spcAft>
              <a:spcPct val="20000"/>
            </a:spcAft>
            <a:buChar char="•"/>
          </a:pPr>
          <a:r>
            <a:rPr lang="el-GR" sz="1700" kern="1200" dirty="0"/>
            <a:t>Συχνότητα ανταλλαγής</a:t>
          </a:r>
          <a:endParaRPr lang="en-US" sz="1700" kern="1200" dirty="0"/>
        </a:p>
        <a:p>
          <a:pPr marL="171450" lvl="1" indent="-171450" algn="l" defTabSz="755650">
            <a:lnSpc>
              <a:spcPct val="90000"/>
            </a:lnSpc>
            <a:spcBef>
              <a:spcPct val="0"/>
            </a:spcBef>
            <a:spcAft>
              <a:spcPct val="20000"/>
            </a:spcAft>
            <a:buChar char="•"/>
          </a:pPr>
          <a:r>
            <a:rPr lang="el-GR" sz="1700" kern="1200" dirty="0"/>
            <a:t>Δημόσια ανταλλαγή πληροφοριών</a:t>
          </a:r>
          <a:endParaRPr lang="en-US" sz="1700" kern="1200" dirty="0"/>
        </a:p>
      </dsp:txBody>
      <dsp:txXfrm>
        <a:off x="0" y="615900"/>
        <a:ext cx="8763000" cy="2003760"/>
      </dsp:txXfrm>
    </dsp:sp>
    <dsp:sp modelId="{9E4F3B4A-28D7-40E9-82D5-FEAB64767739}">
      <dsp:nvSpPr>
        <dsp:cNvPr id="0" name=""/>
        <dsp:cNvSpPr/>
      </dsp:nvSpPr>
      <dsp:spPr>
        <a:xfrm>
          <a:off x="0" y="2619660"/>
          <a:ext cx="8763000" cy="52767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b="1" kern="1200" dirty="0"/>
            <a:t>Χαρακτηριστικά αγοράς </a:t>
          </a:r>
          <a:endParaRPr lang="en-US" sz="2200" kern="1200" dirty="0"/>
        </a:p>
      </dsp:txBody>
      <dsp:txXfrm>
        <a:off x="25759" y="2645419"/>
        <a:ext cx="8711482" cy="476152"/>
      </dsp:txXfrm>
    </dsp:sp>
    <dsp:sp modelId="{EE42130D-2386-4173-AC5E-13B464EC9D13}">
      <dsp:nvSpPr>
        <dsp:cNvPr id="0" name=""/>
        <dsp:cNvSpPr/>
      </dsp:nvSpPr>
      <dsp:spPr>
        <a:xfrm>
          <a:off x="0" y="3147330"/>
          <a:ext cx="8763000" cy="118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8225"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l-GR" sz="1700" kern="1200" dirty="0"/>
            <a:t>Βαθμός συγκέντρωσης </a:t>
          </a:r>
          <a:endParaRPr lang="en-US" sz="1700" kern="1200" dirty="0"/>
        </a:p>
        <a:p>
          <a:pPr marL="171450" lvl="1" indent="-171450" algn="l" defTabSz="755650">
            <a:lnSpc>
              <a:spcPct val="90000"/>
            </a:lnSpc>
            <a:spcBef>
              <a:spcPct val="0"/>
            </a:spcBef>
            <a:spcAft>
              <a:spcPct val="20000"/>
            </a:spcAft>
            <a:buChar char="•"/>
          </a:pPr>
          <a:r>
            <a:rPr lang="el-GR" sz="1700" kern="1200" dirty="0"/>
            <a:t>Διαφάνεια </a:t>
          </a:r>
          <a:endParaRPr lang="en-US" sz="1700" kern="1200" dirty="0"/>
        </a:p>
        <a:p>
          <a:pPr marL="171450" lvl="1" indent="-171450" algn="l" defTabSz="755650">
            <a:lnSpc>
              <a:spcPct val="90000"/>
            </a:lnSpc>
            <a:spcBef>
              <a:spcPct val="0"/>
            </a:spcBef>
            <a:spcAft>
              <a:spcPct val="20000"/>
            </a:spcAft>
            <a:buChar char="•"/>
          </a:pPr>
          <a:r>
            <a:rPr lang="el-GR" sz="1700" kern="1200" dirty="0"/>
            <a:t>Σταθερότητα ζήτησης </a:t>
          </a:r>
          <a:endParaRPr lang="en-US" sz="1700" kern="1200" dirty="0"/>
        </a:p>
        <a:p>
          <a:pPr marL="171450" lvl="1" indent="-171450" algn="l" defTabSz="755650">
            <a:lnSpc>
              <a:spcPct val="90000"/>
            </a:lnSpc>
            <a:spcBef>
              <a:spcPct val="0"/>
            </a:spcBef>
            <a:spcAft>
              <a:spcPct val="20000"/>
            </a:spcAft>
            <a:buChar char="•"/>
          </a:pPr>
          <a:r>
            <a:rPr lang="el-GR" sz="1700" kern="1200" dirty="0"/>
            <a:t>Συμμετρία </a:t>
          </a:r>
          <a:endParaRPr lang="en-US" sz="1700" kern="1200" dirty="0"/>
        </a:p>
      </dsp:txBody>
      <dsp:txXfrm>
        <a:off x="0" y="3147330"/>
        <a:ext cx="8763000" cy="118404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F57BFEF-A242-4E3F-A43E-4177433E1B36}" type="datetimeFigureOut">
              <a:rPr lang="en-US" smtClean="0"/>
              <a:t>7/14/2020</a:t>
            </a:fld>
            <a:endParaRPr lang="en-US"/>
          </a:p>
        </p:txBody>
      </p:sp>
      <p:sp>
        <p:nvSpPr>
          <p:cNvPr id="4" name="Slide Image Placeholder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C34EB4B-7D65-42DD-BD56-4A5907194E55}" type="slidenum">
              <a:rPr lang="en-US" smtClean="0"/>
              <a:t>‹#›</a:t>
            </a:fld>
            <a:endParaRPr lang="en-US"/>
          </a:p>
        </p:txBody>
      </p:sp>
    </p:spTree>
    <p:extLst>
      <p:ext uri="{BB962C8B-B14F-4D97-AF65-F5344CB8AC3E}">
        <p14:creationId xmlns:p14="http://schemas.microsoft.com/office/powerpoint/2010/main" val="3013525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34EB4B-7D65-42DD-BD56-4A5907194E55}" type="slidenum">
              <a:rPr lang="en-US" smtClean="0"/>
              <a:t>1</a:t>
            </a:fld>
            <a:endParaRPr lang="en-US" dirty="0"/>
          </a:p>
        </p:txBody>
      </p:sp>
    </p:spTree>
    <p:extLst>
      <p:ext uri="{BB962C8B-B14F-4D97-AF65-F5344CB8AC3E}">
        <p14:creationId xmlns:p14="http://schemas.microsoft.com/office/powerpoint/2010/main" val="3929215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C34EB4B-7D65-42DD-BD56-4A5907194E55}" type="slidenum">
              <a:rPr lang="en-US" smtClean="0"/>
              <a:t>10</a:t>
            </a:fld>
            <a:endParaRPr lang="en-US" dirty="0"/>
          </a:p>
        </p:txBody>
      </p:sp>
    </p:spTree>
    <p:extLst>
      <p:ext uri="{BB962C8B-B14F-4D97-AF65-F5344CB8AC3E}">
        <p14:creationId xmlns:p14="http://schemas.microsoft.com/office/powerpoint/2010/main" val="2266553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34EB4B-7D65-42DD-BD56-4A5907194E55}" type="slidenum">
              <a:rPr lang="en-US" smtClean="0"/>
              <a:t>11</a:t>
            </a:fld>
            <a:endParaRPr lang="en-US" dirty="0"/>
          </a:p>
        </p:txBody>
      </p:sp>
    </p:spTree>
    <p:extLst>
      <p:ext uri="{BB962C8B-B14F-4D97-AF65-F5344CB8AC3E}">
        <p14:creationId xmlns:p14="http://schemas.microsoft.com/office/powerpoint/2010/main" val="2191109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34EB4B-7D65-42DD-BD56-4A5907194E55}" type="slidenum">
              <a:rPr lang="en-US" smtClean="0"/>
              <a:t>12</a:t>
            </a:fld>
            <a:endParaRPr lang="en-US" dirty="0"/>
          </a:p>
        </p:txBody>
      </p:sp>
    </p:spTree>
    <p:extLst>
      <p:ext uri="{BB962C8B-B14F-4D97-AF65-F5344CB8AC3E}">
        <p14:creationId xmlns:p14="http://schemas.microsoft.com/office/powerpoint/2010/main" val="2239593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D90AF3F-78B3-414A-8AFC-B615762C6E32}" type="slidenum">
              <a:rPr lang="en-US" smtClean="0"/>
              <a:t>13</a:t>
            </a:fld>
            <a:endParaRPr lang="en-US" dirty="0"/>
          </a:p>
        </p:txBody>
      </p:sp>
      <p:sp>
        <p:nvSpPr>
          <p:cNvPr id="5" name="Date Placeholder 4">
            <a:extLst>
              <a:ext uri="{FF2B5EF4-FFF2-40B4-BE49-F238E27FC236}">
                <a16:creationId xmlns:a16="http://schemas.microsoft.com/office/drawing/2014/main" id="{E0F1043F-31CD-4B47-B975-D0144C4AF4EA}"/>
              </a:ext>
            </a:extLst>
          </p:cNvPr>
          <p:cNvSpPr>
            <a:spLocks noGrp="1"/>
          </p:cNvSpPr>
          <p:nvPr>
            <p:ph type="dt" idx="1"/>
          </p:nvPr>
        </p:nvSpPr>
        <p:spPr/>
        <p:txBody>
          <a:bodyPr/>
          <a:lstStyle/>
          <a:p>
            <a:pPr lvl="0"/>
            <a:r>
              <a:rPr lang="en-US"/>
              <a:t>21/6/2019</a:t>
            </a:r>
            <a:endParaRPr lang="en-US" dirty="0"/>
          </a:p>
        </p:txBody>
      </p:sp>
    </p:spTree>
    <p:extLst>
      <p:ext uri="{BB962C8B-B14F-4D97-AF65-F5344CB8AC3E}">
        <p14:creationId xmlns:p14="http://schemas.microsoft.com/office/powerpoint/2010/main" val="2924809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34EB4B-7D65-42DD-BD56-4A5907194E55}" type="slidenum">
              <a:rPr lang="en-US" smtClean="0"/>
              <a:t>14</a:t>
            </a:fld>
            <a:endParaRPr lang="en-US" dirty="0"/>
          </a:p>
        </p:txBody>
      </p:sp>
    </p:spTree>
    <p:extLst>
      <p:ext uri="{BB962C8B-B14F-4D97-AF65-F5344CB8AC3E}">
        <p14:creationId xmlns:p14="http://schemas.microsoft.com/office/powerpoint/2010/main" val="1638815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21/6/2019</a:t>
            </a:r>
            <a:endParaRPr lang="en-US" dirty="0"/>
          </a:p>
        </p:txBody>
      </p:sp>
      <p:sp>
        <p:nvSpPr>
          <p:cNvPr id="5" name="Slide Number Placeholder 4"/>
          <p:cNvSpPr>
            <a:spLocks noGrp="1"/>
          </p:cNvSpPr>
          <p:nvPr>
            <p:ph type="sldNum" sz="quarter" idx="11"/>
          </p:nvPr>
        </p:nvSpPr>
        <p:spPr/>
        <p:txBody>
          <a:bodyPr/>
          <a:lstStyle/>
          <a:p>
            <a:fld id="{67052E4F-E743-4648-904D-0BD4041F6423}" type="slidenum">
              <a:rPr lang="en-US" smtClean="0"/>
              <a:t>15</a:t>
            </a:fld>
            <a:endParaRPr lang="en-US" dirty="0"/>
          </a:p>
        </p:txBody>
      </p:sp>
    </p:spTree>
    <p:extLst>
      <p:ext uri="{BB962C8B-B14F-4D97-AF65-F5344CB8AC3E}">
        <p14:creationId xmlns:p14="http://schemas.microsoft.com/office/powerpoint/2010/main" val="573292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34EB4B-7D65-42DD-BD56-4A5907194E55}" type="slidenum">
              <a:rPr lang="en-US" smtClean="0"/>
              <a:t>16</a:t>
            </a:fld>
            <a:endParaRPr lang="en-US" dirty="0"/>
          </a:p>
        </p:txBody>
      </p:sp>
    </p:spTree>
    <p:extLst>
      <p:ext uri="{BB962C8B-B14F-4D97-AF65-F5344CB8AC3E}">
        <p14:creationId xmlns:p14="http://schemas.microsoft.com/office/powerpoint/2010/main" val="3158652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34EB4B-7D65-42DD-BD56-4A5907194E55}" type="slidenum">
              <a:rPr lang="en-US" smtClean="0"/>
              <a:t>17</a:t>
            </a:fld>
            <a:endParaRPr lang="en-US" dirty="0"/>
          </a:p>
        </p:txBody>
      </p:sp>
    </p:spTree>
    <p:extLst>
      <p:ext uri="{BB962C8B-B14F-4D97-AF65-F5344CB8AC3E}">
        <p14:creationId xmlns:p14="http://schemas.microsoft.com/office/powerpoint/2010/main" val="2091486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34EB4B-7D65-42DD-BD56-4A5907194E55}" type="slidenum">
              <a:rPr lang="en-US" smtClean="0"/>
              <a:t>18</a:t>
            </a:fld>
            <a:endParaRPr lang="en-US" dirty="0"/>
          </a:p>
        </p:txBody>
      </p:sp>
    </p:spTree>
    <p:extLst>
      <p:ext uri="{BB962C8B-B14F-4D97-AF65-F5344CB8AC3E}">
        <p14:creationId xmlns:p14="http://schemas.microsoft.com/office/powerpoint/2010/main" val="2063953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D90AF3F-78B3-414A-8AFC-B615762C6E32}" type="slidenum">
              <a:rPr lang="en-US" smtClean="0"/>
              <a:t>19</a:t>
            </a:fld>
            <a:endParaRPr lang="en-US" dirty="0"/>
          </a:p>
        </p:txBody>
      </p:sp>
      <p:sp>
        <p:nvSpPr>
          <p:cNvPr id="5" name="Date Placeholder 4">
            <a:extLst>
              <a:ext uri="{FF2B5EF4-FFF2-40B4-BE49-F238E27FC236}">
                <a16:creationId xmlns:a16="http://schemas.microsoft.com/office/drawing/2014/main" id="{349FBD21-2594-4BBE-BB2A-8D1BB91DD385}"/>
              </a:ext>
            </a:extLst>
          </p:cNvPr>
          <p:cNvSpPr>
            <a:spLocks noGrp="1"/>
          </p:cNvSpPr>
          <p:nvPr>
            <p:ph type="dt" idx="1"/>
          </p:nvPr>
        </p:nvSpPr>
        <p:spPr/>
        <p:txBody>
          <a:bodyPr/>
          <a:lstStyle/>
          <a:p>
            <a:pPr lvl="0"/>
            <a:r>
              <a:rPr lang="en-US"/>
              <a:t>21/6/2019</a:t>
            </a:r>
            <a:endParaRPr lang="en-US" dirty="0"/>
          </a:p>
        </p:txBody>
      </p:sp>
    </p:spTree>
    <p:extLst>
      <p:ext uri="{BB962C8B-B14F-4D97-AF65-F5344CB8AC3E}">
        <p14:creationId xmlns:p14="http://schemas.microsoft.com/office/powerpoint/2010/main" val="2402081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34EB4B-7D65-42DD-BD56-4A5907194E55}" type="slidenum">
              <a:rPr lang="en-US" smtClean="0"/>
              <a:t>2</a:t>
            </a:fld>
            <a:endParaRPr lang="en-US" dirty="0"/>
          </a:p>
        </p:txBody>
      </p:sp>
    </p:spTree>
    <p:extLst>
      <p:ext uri="{BB962C8B-B14F-4D97-AF65-F5344CB8AC3E}">
        <p14:creationId xmlns:p14="http://schemas.microsoft.com/office/powerpoint/2010/main" val="494863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34EB4B-7D65-42DD-BD56-4A5907194E55}" type="slidenum">
              <a:rPr lang="en-US" smtClean="0"/>
              <a:t>20</a:t>
            </a:fld>
            <a:endParaRPr lang="en-US" dirty="0"/>
          </a:p>
        </p:txBody>
      </p:sp>
    </p:spTree>
    <p:extLst>
      <p:ext uri="{BB962C8B-B14F-4D97-AF65-F5344CB8AC3E}">
        <p14:creationId xmlns:p14="http://schemas.microsoft.com/office/powerpoint/2010/main" val="2594831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lvl="0"/>
            <a:r>
              <a:rPr lang="en-US"/>
              <a:t>21/6/2019</a:t>
            </a:r>
            <a:endParaRPr lang="en-US" dirty="0"/>
          </a:p>
        </p:txBody>
      </p:sp>
      <p:sp>
        <p:nvSpPr>
          <p:cNvPr id="5" name="Slide Number Placeholder 4"/>
          <p:cNvSpPr>
            <a:spLocks noGrp="1"/>
          </p:cNvSpPr>
          <p:nvPr>
            <p:ph type="sldNum" sz="quarter" idx="5"/>
          </p:nvPr>
        </p:nvSpPr>
        <p:spPr/>
        <p:txBody>
          <a:bodyPr/>
          <a:lstStyle/>
          <a:p>
            <a:pPr lvl="0"/>
            <a:fld id="{4D90AF3F-78B3-414A-8AFC-B615762C6E32}" type="slidenum">
              <a:rPr lang="en-US" smtClean="0"/>
              <a:t>21</a:t>
            </a:fld>
            <a:endParaRPr lang="en-US" dirty="0"/>
          </a:p>
        </p:txBody>
      </p:sp>
    </p:spTree>
    <p:extLst>
      <p:ext uri="{BB962C8B-B14F-4D97-AF65-F5344CB8AC3E}">
        <p14:creationId xmlns:p14="http://schemas.microsoft.com/office/powerpoint/2010/main" val="749422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lvl="0"/>
            <a:r>
              <a:rPr lang="en-US"/>
              <a:t>21/6/2019</a:t>
            </a:r>
            <a:endParaRPr lang="en-US" dirty="0"/>
          </a:p>
        </p:txBody>
      </p:sp>
      <p:sp>
        <p:nvSpPr>
          <p:cNvPr id="5" name="Slide Number Placeholder 4"/>
          <p:cNvSpPr>
            <a:spLocks noGrp="1"/>
          </p:cNvSpPr>
          <p:nvPr>
            <p:ph type="sldNum" sz="quarter" idx="5"/>
          </p:nvPr>
        </p:nvSpPr>
        <p:spPr/>
        <p:txBody>
          <a:bodyPr/>
          <a:lstStyle/>
          <a:p>
            <a:pPr lvl="0"/>
            <a:fld id="{4D90AF3F-78B3-414A-8AFC-B615762C6E32}" type="slidenum">
              <a:rPr lang="en-US" smtClean="0"/>
              <a:t>22</a:t>
            </a:fld>
            <a:endParaRPr lang="en-US" dirty="0"/>
          </a:p>
        </p:txBody>
      </p:sp>
    </p:spTree>
    <p:extLst>
      <p:ext uri="{BB962C8B-B14F-4D97-AF65-F5344CB8AC3E}">
        <p14:creationId xmlns:p14="http://schemas.microsoft.com/office/powerpoint/2010/main" val="1833204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lvl="0"/>
            <a:r>
              <a:rPr lang="en-US"/>
              <a:t>21/6/2019</a:t>
            </a:r>
            <a:endParaRPr lang="en-US" dirty="0"/>
          </a:p>
        </p:txBody>
      </p:sp>
      <p:sp>
        <p:nvSpPr>
          <p:cNvPr id="5" name="Slide Number Placeholder 4"/>
          <p:cNvSpPr>
            <a:spLocks noGrp="1"/>
          </p:cNvSpPr>
          <p:nvPr>
            <p:ph type="sldNum" sz="quarter" idx="5"/>
          </p:nvPr>
        </p:nvSpPr>
        <p:spPr/>
        <p:txBody>
          <a:bodyPr/>
          <a:lstStyle/>
          <a:p>
            <a:pPr lvl="0"/>
            <a:fld id="{4D90AF3F-78B3-414A-8AFC-B615762C6E32}" type="slidenum">
              <a:rPr lang="en-US" smtClean="0"/>
              <a:t>23</a:t>
            </a:fld>
            <a:endParaRPr lang="en-US" dirty="0"/>
          </a:p>
        </p:txBody>
      </p:sp>
    </p:spTree>
    <p:extLst>
      <p:ext uri="{BB962C8B-B14F-4D97-AF65-F5344CB8AC3E}">
        <p14:creationId xmlns:p14="http://schemas.microsoft.com/office/powerpoint/2010/main" val="10206790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34EB4B-7D65-42DD-BD56-4A5907194E55}" type="slidenum">
              <a:rPr lang="en-US" smtClean="0"/>
              <a:t>24</a:t>
            </a:fld>
            <a:endParaRPr lang="en-US" dirty="0"/>
          </a:p>
        </p:txBody>
      </p:sp>
    </p:spTree>
    <p:extLst>
      <p:ext uri="{BB962C8B-B14F-4D97-AF65-F5344CB8AC3E}">
        <p14:creationId xmlns:p14="http://schemas.microsoft.com/office/powerpoint/2010/main" val="19303548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34EB4B-7D65-42DD-BD56-4A5907194E55}" type="slidenum">
              <a:rPr lang="en-US" smtClean="0"/>
              <a:t>25</a:t>
            </a:fld>
            <a:endParaRPr lang="en-US" dirty="0"/>
          </a:p>
        </p:txBody>
      </p:sp>
    </p:spTree>
    <p:extLst>
      <p:ext uri="{BB962C8B-B14F-4D97-AF65-F5344CB8AC3E}">
        <p14:creationId xmlns:p14="http://schemas.microsoft.com/office/powerpoint/2010/main" val="3753648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34EB4B-7D65-42DD-BD56-4A5907194E55}" type="slidenum">
              <a:rPr lang="en-US" smtClean="0"/>
              <a:t>26</a:t>
            </a:fld>
            <a:endParaRPr lang="en-US" dirty="0"/>
          </a:p>
        </p:txBody>
      </p:sp>
    </p:spTree>
    <p:extLst>
      <p:ext uri="{BB962C8B-B14F-4D97-AF65-F5344CB8AC3E}">
        <p14:creationId xmlns:p14="http://schemas.microsoft.com/office/powerpoint/2010/main" val="453274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lvl="0"/>
            <a:r>
              <a:rPr lang="en-US"/>
              <a:t>21/6/2019</a:t>
            </a:r>
            <a:endParaRPr lang="en-US" dirty="0"/>
          </a:p>
        </p:txBody>
      </p:sp>
      <p:sp>
        <p:nvSpPr>
          <p:cNvPr id="5" name="Slide Number Placeholder 4"/>
          <p:cNvSpPr>
            <a:spLocks noGrp="1"/>
          </p:cNvSpPr>
          <p:nvPr>
            <p:ph type="sldNum" sz="quarter" idx="5"/>
          </p:nvPr>
        </p:nvSpPr>
        <p:spPr/>
        <p:txBody>
          <a:bodyPr/>
          <a:lstStyle/>
          <a:p>
            <a:pPr lvl="0"/>
            <a:fld id="{4D90AF3F-78B3-414A-8AFC-B615762C6E32}" type="slidenum">
              <a:rPr lang="en-US" smtClean="0"/>
              <a:t>27</a:t>
            </a:fld>
            <a:endParaRPr lang="en-US" dirty="0"/>
          </a:p>
        </p:txBody>
      </p:sp>
    </p:spTree>
    <p:extLst>
      <p:ext uri="{BB962C8B-B14F-4D97-AF65-F5344CB8AC3E}">
        <p14:creationId xmlns:p14="http://schemas.microsoft.com/office/powerpoint/2010/main" val="180625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34EB4B-7D65-42DD-BD56-4A5907194E55}" type="slidenum">
              <a:rPr lang="en-US" smtClean="0"/>
              <a:t>28</a:t>
            </a:fld>
            <a:endParaRPr lang="en-US" dirty="0"/>
          </a:p>
        </p:txBody>
      </p:sp>
    </p:spTree>
    <p:extLst>
      <p:ext uri="{BB962C8B-B14F-4D97-AF65-F5344CB8AC3E}">
        <p14:creationId xmlns:p14="http://schemas.microsoft.com/office/powerpoint/2010/main" val="17339888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34EB4B-7D65-42DD-BD56-4A5907194E55}" type="slidenum">
              <a:rPr lang="en-US" smtClean="0"/>
              <a:t>29</a:t>
            </a:fld>
            <a:endParaRPr lang="en-US" dirty="0"/>
          </a:p>
        </p:txBody>
      </p:sp>
    </p:spTree>
    <p:extLst>
      <p:ext uri="{BB962C8B-B14F-4D97-AF65-F5344CB8AC3E}">
        <p14:creationId xmlns:p14="http://schemas.microsoft.com/office/powerpoint/2010/main" val="2950925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34EB4B-7D65-42DD-BD56-4A5907194E55}" type="slidenum">
              <a:rPr lang="en-US" smtClean="0"/>
              <a:t>3</a:t>
            </a:fld>
            <a:endParaRPr lang="en-US" dirty="0"/>
          </a:p>
        </p:txBody>
      </p:sp>
    </p:spTree>
    <p:extLst>
      <p:ext uri="{BB962C8B-B14F-4D97-AF65-F5344CB8AC3E}">
        <p14:creationId xmlns:p14="http://schemas.microsoft.com/office/powerpoint/2010/main" val="16519914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lvl="0"/>
            <a:r>
              <a:rPr lang="en-US"/>
              <a:t>21/6/2019</a:t>
            </a:r>
            <a:endParaRPr lang="en-US" dirty="0"/>
          </a:p>
        </p:txBody>
      </p:sp>
      <p:sp>
        <p:nvSpPr>
          <p:cNvPr id="5" name="Slide Number Placeholder 4"/>
          <p:cNvSpPr>
            <a:spLocks noGrp="1"/>
          </p:cNvSpPr>
          <p:nvPr>
            <p:ph type="sldNum" sz="quarter" idx="5"/>
          </p:nvPr>
        </p:nvSpPr>
        <p:spPr/>
        <p:txBody>
          <a:bodyPr/>
          <a:lstStyle/>
          <a:p>
            <a:pPr lvl="0"/>
            <a:fld id="{4D90AF3F-78B3-414A-8AFC-B615762C6E32}" type="slidenum">
              <a:rPr lang="en-US" smtClean="0"/>
              <a:t>30</a:t>
            </a:fld>
            <a:endParaRPr lang="en-US" dirty="0"/>
          </a:p>
        </p:txBody>
      </p:sp>
    </p:spTree>
    <p:extLst>
      <p:ext uri="{BB962C8B-B14F-4D97-AF65-F5344CB8AC3E}">
        <p14:creationId xmlns:p14="http://schemas.microsoft.com/office/powerpoint/2010/main" val="36986140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34EB4B-7D65-42DD-BD56-4A5907194E55}" type="slidenum">
              <a:rPr lang="en-US" smtClean="0"/>
              <a:t>31</a:t>
            </a:fld>
            <a:endParaRPr lang="en-US" dirty="0"/>
          </a:p>
        </p:txBody>
      </p:sp>
    </p:spTree>
    <p:extLst>
      <p:ext uri="{BB962C8B-B14F-4D97-AF65-F5344CB8AC3E}">
        <p14:creationId xmlns:p14="http://schemas.microsoft.com/office/powerpoint/2010/main" val="29386071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algn="l">
              <a:buClr>
                <a:srgbClr val="A90303"/>
              </a:buClr>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C34EB4B-7D65-42DD-BD56-4A5907194E55}" type="slidenum">
              <a:rPr lang="en-US" smtClean="0"/>
              <a:t>32</a:t>
            </a:fld>
            <a:endParaRPr lang="en-US" dirty="0"/>
          </a:p>
        </p:txBody>
      </p:sp>
    </p:spTree>
    <p:extLst>
      <p:ext uri="{BB962C8B-B14F-4D97-AF65-F5344CB8AC3E}">
        <p14:creationId xmlns:p14="http://schemas.microsoft.com/office/powerpoint/2010/main" val="24097845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34EB4B-7D65-42DD-BD56-4A5907194E55}" type="slidenum">
              <a:rPr lang="en-US" smtClean="0"/>
              <a:t>33</a:t>
            </a:fld>
            <a:endParaRPr lang="en-US" dirty="0"/>
          </a:p>
        </p:txBody>
      </p:sp>
    </p:spTree>
    <p:extLst>
      <p:ext uri="{BB962C8B-B14F-4D97-AF65-F5344CB8AC3E}">
        <p14:creationId xmlns:p14="http://schemas.microsoft.com/office/powerpoint/2010/main" val="29861089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34EB4B-7D65-42DD-BD56-4A5907194E55}" type="slidenum">
              <a:rPr lang="en-US" smtClean="0"/>
              <a:t>34</a:t>
            </a:fld>
            <a:endParaRPr lang="en-US" dirty="0"/>
          </a:p>
        </p:txBody>
      </p:sp>
    </p:spTree>
    <p:extLst>
      <p:ext uri="{BB962C8B-B14F-4D97-AF65-F5344CB8AC3E}">
        <p14:creationId xmlns:p14="http://schemas.microsoft.com/office/powerpoint/2010/main" val="9652027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34EB4B-7D65-42DD-BD56-4A5907194E55}" type="slidenum">
              <a:rPr lang="en-US" smtClean="0"/>
              <a:t>35</a:t>
            </a:fld>
            <a:endParaRPr lang="en-US" dirty="0"/>
          </a:p>
        </p:txBody>
      </p:sp>
    </p:spTree>
    <p:extLst>
      <p:ext uri="{BB962C8B-B14F-4D97-AF65-F5344CB8AC3E}">
        <p14:creationId xmlns:p14="http://schemas.microsoft.com/office/powerpoint/2010/main" val="24079593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34EB4B-7D65-42DD-BD56-4A5907194E55}" type="slidenum">
              <a:rPr lang="en-US" smtClean="0"/>
              <a:t>36</a:t>
            </a:fld>
            <a:endParaRPr lang="en-US" dirty="0"/>
          </a:p>
        </p:txBody>
      </p:sp>
    </p:spTree>
    <p:extLst>
      <p:ext uri="{BB962C8B-B14F-4D97-AF65-F5344CB8AC3E}">
        <p14:creationId xmlns:p14="http://schemas.microsoft.com/office/powerpoint/2010/main" val="17378492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34EB4B-7D65-42DD-BD56-4A5907194E55}" type="slidenum">
              <a:rPr lang="en-US" smtClean="0"/>
              <a:t>37</a:t>
            </a:fld>
            <a:endParaRPr lang="en-US" dirty="0"/>
          </a:p>
        </p:txBody>
      </p:sp>
    </p:spTree>
    <p:extLst>
      <p:ext uri="{BB962C8B-B14F-4D97-AF65-F5344CB8AC3E}">
        <p14:creationId xmlns:p14="http://schemas.microsoft.com/office/powerpoint/2010/main" val="36600035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34EB4B-7D65-42DD-BD56-4A5907194E55}" type="slidenum">
              <a:rPr lang="en-US" smtClean="0"/>
              <a:t>38</a:t>
            </a:fld>
            <a:endParaRPr lang="en-US" dirty="0"/>
          </a:p>
        </p:txBody>
      </p:sp>
    </p:spTree>
    <p:extLst>
      <p:ext uri="{BB962C8B-B14F-4D97-AF65-F5344CB8AC3E}">
        <p14:creationId xmlns:p14="http://schemas.microsoft.com/office/powerpoint/2010/main" val="12522755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34EB4B-7D65-42DD-BD56-4A5907194E55}" type="slidenum">
              <a:rPr lang="en-US" smtClean="0"/>
              <a:t>39</a:t>
            </a:fld>
            <a:endParaRPr lang="en-US" dirty="0"/>
          </a:p>
        </p:txBody>
      </p:sp>
    </p:spTree>
    <p:extLst>
      <p:ext uri="{BB962C8B-B14F-4D97-AF65-F5344CB8AC3E}">
        <p14:creationId xmlns:p14="http://schemas.microsoft.com/office/powerpoint/2010/main" val="3044418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34EB4B-7D65-42DD-BD56-4A5907194E55}" type="slidenum">
              <a:rPr lang="en-US" smtClean="0"/>
              <a:t>4</a:t>
            </a:fld>
            <a:endParaRPr lang="en-US" dirty="0"/>
          </a:p>
        </p:txBody>
      </p:sp>
    </p:spTree>
    <p:extLst>
      <p:ext uri="{BB962C8B-B14F-4D97-AF65-F5344CB8AC3E}">
        <p14:creationId xmlns:p14="http://schemas.microsoft.com/office/powerpoint/2010/main" val="27097444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34EB4B-7D65-42DD-BD56-4A5907194E55}" type="slidenum">
              <a:rPr lang="en-US" smtClean="0"/>
              <a:t>40</a:t>
            </a:fld>
            <a:endParaRPr lang="en-US" dirty="0"/>
          </a:p>
        </p:txBody>
      </p:sp>
    </p:spTree>
    <p:extLst>
      <p:ext uri="{BB962C8B-B14F-4D97-AF65-F5344CB8AC3E}">
        <p14:creationId xmlns:p14="http://schemas.microsoft.com/office/powerpoint/2010/main" val="34853015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34EB4B-7D65-42DD-BD56-4A5907194E55}" type="slidenum">
              <a:rPr lang="en-US" smtClean="0"/>
              <a:t>41</a:t>
            </a:fld>
            <a:endParaRPr lang="en-US" dirty="0"/>
          </a:p>
        </p:txBody>
      </p:sp>
    </p:spTree>
    <p:extLst>
      <p:ext uri="{BB962C8B-B14F-4D97-AF65-F5344CB8AC3E}">
        <p14:creationId xmlns:p14="http://schemas.microsoft.com/office/powerpoint/2010/main" val="41786810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34EB4B-7D65-42DD-BD56-4A5907194E55}" type="slidenum">
              <a:rPr lang="en-US" smtClean="0"/>
              <a:t>42</a:t>
            </a:fld>
            <a:endParaRPr lang="en-US" dirty="0"/>
          </a:p>
        </p:txBody>
      </p:sp>
    </p:spTree>
    <p:extLst>
      <p:ext uri="{BB962C8B-B14F-4D97-AF65-F5344CB8AC3E}">
        <p14:creationId xmlns:p14="http://schemas.microsoft.com/office/powerpoint/2010/main" val="37980439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lvl="0"/>
            <a:r>
              <a:rPr lang="en-US" dirty="0"/>
              <a:t>21/6/2019</a:t>
            </a:r>
          </a:p>
        </p:txBody>
      </p:sp>
      <p:sp>
        <p:nvSpPr>
          <p:cNvPr id="5" name="Slide Number Placeholder 4"/>
          <p:cNvSpPr>
            <a:spLocks noGrp="1"/>
          </p:cNvSpPr>
          <p:nvPr>
            <p:ph type="sldNum" sz="quarter" idx="5"/>
          </p:nvPr>
        </p:nvSpPr>
        <p:spPr/>
        <p:txBody>
          <a:bodyPr/>
          <a:lstStyle/>
          <a:p>
            <a:pPr lvl="0"/>
            <a:fld id="{4D90AF3F-78B3-414A-8AFC-B615762C6E32}" type="slidenum">
              <a:rPr lang="en-US" smtClean="0"/>
              <a:t>43</a:t>
            </a:fld>
            <a:endParaRPr lang="en-US" dirty="0"/>
          </a:p>
        </p:txBody>
      </p:sp>
    </p:spTree>
    <p:extLst>
      <p:ext uri="{BB962C8B-B14F-4D97-AF65-F5344CB8AC3E}">
        <p14:creationId xmlns:p14="http://schemas.microsoft.com/office/powerpoint/2010/main" val="15225083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34EB4B-7D65-42DD-BD56-4A5907194E55}" type="slidenum">
              <a:rPr lang="en-US" smtClean="0"/>
              <a:t>44</a:t>
            </a:fld>
            <a:endParaRPr lang="en-US" dirty="0"/>
          </a:p>
        </p:txBody>
      </p:sp>
    </p:spTree>
    <p:extLst>
      <p:ext uri="{BB962C8B-B14F-4D97-AF65-F5344CB8AC3E}">
        <p14:creationId xmlns:p14="http://schemas.microsoft.com/office/powerpoint/2010/main" val="22348368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34EB4B-7D65-42DD-BD56-4A5907194E55}" type="slidenum">
              <a:rPr lang="en-US" smtClean="0"/>
              <a:t>45</a:t>
            </a:fld>
            <a:endParaRPr lang="en-US" dirty="0"/>
          </a:p>
        </p:txBody>
      </p:sp>
    </p:spTree>
    <p:extLst>
      <p:ext uri="{BB962C8B-B14F-4D97-AF65-F5344CB8AC3E}">
        <p14:creationId xmlns:p14="http://schemas.microsoft.com/office/powerpoint/2010/main" val="14511624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34EB4B-7D65-42DD-BD56-4A5907194E55}" type="slidenum">
              <a:rPr lang="en-US" smtClean="0"/>
              <a:t>46</a:t>
            </a:fld>
            <a:endParaRPr lang="en-US" dirty="0"/>
          </a:p>
        </p:txBody>
      </p:sp>
    </p:spTree>
    <p:extLst>
      <p:ext uri="{BB962C8B-B14F-4D97-AF65-F5344CB8AC3E}">
        <p14:creationId xmlns:p14="http://schemas.microsoft.com/office/powerpoint/2010/main" val="22665488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34EB4B-7D65-42DD-BD56-4A5907194E55}" type="slidenum">
              <a:rPr lang="en-US" smtClean="0"/>
              <a:t>47</a:t>
            </a:fld>
            <a:endParaRPr lang="en-US" dirty="0"/>
          </a:p>
        </p:txBody>
      </p:sp>
    </p:spTree>
    <p:extLst>
      <p:ext uri="{BB962C8B-B14F-4D97-AF65-F5344CB8AC3E}">
        <p14:creationId xmlns:p14="http://schemas.microsoft.com/office/powerpoint/2010/main" val="26779302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34EB4B-7D65-42DD-BD56-4A5907194E55}" type="slidenum">
              <a:rPr lang="en-US" smtClean="0"/>
              <a:t>48</a:t>
            </a:fld>
            <a:endParaRPr lang="en-US" dirty="0"/>
          </a:p>
        </p:txBody>
      </p:sp>
    </p:spTree>
    <p:extLst>
      <p:ext uri="{BB962C8B-B14F-4D97-AF65-F5344CB8AC3E}">
        <p14:creationId xmlns:p14="http://schemas.microsoft.com/office/powerpoint/2010/main" val="9823626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34EB4B-7D65-42DD-BD56-4A5907194E55}" type="slidenum">
              <a:rPr lang="en-US" smtClean="0"/>
              <a:t>49</a:t>
            </a:fld>
            <a:endParaRPr lang="en-US" dirty="0"/>
          </a:p>
        </p:txBody>
      </p:sp>
    </p:spTree>
    <p:extLst>
      <p:ext uri="{BB962C8B-B14F-4D97-AF65-F5344CB8AC3E}">
        <p14:creationId xmlns:p14="http://schemas.microsoft.com/office/powerpoint/2010/main" val="1367365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34EB4B-7D65-42DD-BD56-4A5907194E55}" type="slidenum">
              <a:rPr lang="en-US" smtClean="0"/>
              <a:t>5</a:t>
            </a:fld>
            <a:endParaRPr lang="en-US" dirty="0"/>
          </a:p>
        </p:txBody>
      </p:sp>
    </p:spTree>
    <p:extLst>
      <p:ext uri="{BB962C8B-B14F-4D97-AF65-F5344CB8AC3E}">
        <p14:creationId xmlns:p14="http://schemas.microsoft.com/office/powerpoint/2010/main" val="19859863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34EB4B-7D65-42DD-BD56-4A5907194E55}" type="slidenum">
              <a:rPr lang="en-US" smtClean="0"/>
              <a:t>50</a:t>
            </a:fld>
            <a:endParaRPr lang="en-US" dirty="0"/>
          </a:p>
        </p:txBody>
      </p:sp>
    </p:spTree>
    <p:extLst>
      <p:ext uri="{BB962C8B-B14F-4D97-AF65-F5344CB8AC3E}">
        <p14:creationId xmlns:p14="http://schemas.microsoft.com/office/powerpoint/2010/main" val="35389626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34EB4B-7D65-42DD-BD56-4A5907194E55}" type="slidenum">
              <a:rPr lang="en-US" smtClean="0"/>
              <a:t>51</a:t>
            </a:fld>
            <a:endParaRPr lang="en-US" dirty="0"/>
          </a:p>
        </p:txBody>
      </p:sp>
    </p:spTree>
    <p:extLst>
      <p:ext uri="{BB962C8B-B14F-4D97-AF65-F5344CB8AC3E}">
        <p14:creationId xmlns:p14="http://schemas.microsoft.com/office/powerpoint/2010/main" val="3952243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D90AF3F-78B3-414A-8AFC-B615762C6E32}" type="slidenum">
              <a:rPr lang="en-US" smtClean="0"/>
              <a:t>52</a:t>
            </a:fld>
            <a:endParaRPr lang="en-US" dirty="0"/>
          </a:p>
        </p:txBody>
      </p:sp>
      <p:sp>
        <p:nvSpPr>
          <p:cNvPr id="5" name="Date Placeholder 4">
            <a:extLst>
              <a:ext uri="{FF2B5EF4-FFF2-40B4-BE49-F238E27FC236}">
                <a16:creationId xmlns:a16="http://schemas.microsoft.com/office/drawing/2014/main" id="{86A5327F-D16F-4F74-A181-2DF9BDAD44D6}"/>
              </a:ext>
            </a:extLst>
          </p:cNvPr>
          <p:cNvSpPr>
            <a:spLocks noGrp="1"/>
          </p:cNvSpPr>
          <p:nvPr>
            <p:ph type="dt" idx="1"/>
          </p:nvPr>
        </p:nvSpPr>
        <p:spPr/>
        <p:txBody>
          <a:bodyPr/>
          <a:lstStyle/>
          <a:p>
            <a:pPr lvl="0"/>
            <a:r>
              <a:rPr lang="en-US"/>
              <a:t>21/6/2019</a:t>
            </a:r>
            <a:endParaRPr lang="en-US" dirty="0"/>
          </a:p>
        </p:txBody>
      </p:sp>
    </p:spTree>
    <p:extLst>
      <p:ext uri="{BB962C8B-B14F-4D97-AF65-F5344CB8AC3E}">
        <p14:creationId xmlns:p14="http://schemas.microsoft.com/office/powerpoint/2010/main" val="31317163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34EB4B-7D65-42DD-BD56-4A5907194E55}" type="slidenum">
              <a:rPr lang="en-US" smtClean="0"/>
              <a:t>53</a:t>
            </a:fld>
            <a:endParaRPr lang="en-US" dirty="0"/>
          </a:p>
        </p:txBody>
      </p:sp>
    </p:spTree>
    <p:extLst>
      <p:ext uri="{BB962C8B-B14F-4D97-AF65-F5344CB8AC3E}">
        <p14:creationId xmlns:p14="http://schemas.microsoft.com/office/powerpoint/2010/main" val="19794984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34EB4B-7D65-42DD-BD56-4A5907194E55}" type="slidenum">
              <a:rPr lang="en-US" smtClean="0"/>
              <a:t>54</a:t>
            </a:fld>
            <a:endParaRPr lang="en-US" dirty="0"/>
          </a:p>
        </p:txBody>
      </p:sp>
    </p:spTree>
    <p:extLst>
      <p:ext uri="{BB962C8B-B14F-4D97-AF65-F5344CB8AC3E}">
        <p14:creationId xmlns:p14="http://schemas.microsoft.com/office/powerpoint/2010/main" val="22204878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34EB4B-7D65-42DD-BD56-4A5907194E55}" type="slidenum">
              <a:rPr lang="en-US" smtClean="0"/>
              <a:t>55</a:t>
            </a:fld>
            <a:endParaRPr lang="en-US" dirty="0"/>
          </a:p>
        </p:txBody>
      </p:sp>
    </p:spTree>
    <p:extLst>
      <p:ext uri="{BB962C8B-B14F-4D97-AF65-F5344CB8AC3E}">
        <p14:creationId xmlns:p14="http://schemas.microsoft.com/office/powerpoint/2010/main" val="8998002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34EB4B-7D65-42DD-BD56-4A5907194E55}" type="slidenum">
              <a:rPr lang="en-US" smtClean="0"/>
              <a:t>56</a:t>
            </a:fld>
            <a:endParaRPr lang="en-US" dirty="0"/>
          </a:p>
        </p:txBody>
      </p:sp>
    </p:spTree>
    <p:extLst>
      <p:ext uri="{BB962C8B-B14F-4D97-AF65-F5344CB8AC3E}">
        <p14:creationId xmlns:p14="http://schemas.microsoft.com/office/powerpoint/2010/main" val="938535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34EB4B-7D65-42DD-BD56-4A5907194E55}" type="slidenum">
              <a:rPr lang="en-US" smtClean="0"/>
              <a:t>57</a:t>
            </a:fld>
            <a:endParaRPr lang="en-US" dirty="0"/>
          </a:p>
        </p:txBody>
      </p:sp>
    </p:spTree>
    <p:extLst>
      <p:ext uri="{BB962C8B-B14F-4D97-AF65-F5344CB8AC3E}">
        <p14:creationId xmlns:p14="http://schemas.microsoft.com/office/powerpoint/2010/main" val="30927939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34EB4B-7D65-42DD-BD56-4A5907194E55}" type="slidenum">
              <a:rPr lang="en-US" smtClean="0"/>
              <a:t>58</a:t>
            </a:fld>
            <a:endParaRPr lang="en-US" dirty="0"/>
          </a:p>
        </p:txBody>
      </p:sp>
    </p:spTree>
    <p:extLst>
      <p:ext uri="{BB962C8B-B14F-4D97-AF65-F5344CB8AC3E}">
        <p14:creationId xmlns:p14="http://schemas.microsoft.com/office/powerpoint/2010/main" val="41381580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34EB4B-7D65-42DD-BD56-4A5907194E55}" type="slidenum">
              <a:rPr lang="en-US" smtClean="0"/>
              <a:t>59</a:t>
            </a:fld>
            <a:endParaRPr lang="en-US"/>
          </a:p>
        </p:txBody>
      </p:sp>
    </p:spTree>
    <p:extLst>
      <p:ext uri="{BB962C8B-B14F-4D97-AF65-F5344CB8AC3E}">
        <p14:creationId xmlns:p14="http://schemas.microsoft.com/office/powerpoint/2010/main" val="3638418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34EB4B-7D65-42DD-BD56-4A5907194E55}" type="slidenum">
              <a:rPr lang="en-US" smtClean="0"/>
              <a:t>6</a:t>
            </a:fld>
            <a:endParaRPr lang="en-US" dirty="0"/>
          </a:p>
        </p:txBody>
      </p:sp>
    </p:spTree>
    <p:extLst>
      <p:ext uri="{BB962C8B-B14F-4D97-AF65-F5344CB8AC3E}">
        <p14:creationId xmlns:p14="http://schemas.microsoft.com/office/powerpoint/2010/main" val="8413983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34EB4B-7D65-42DD-BD56-4A5907194E55}" type="slidenum">
              <a:rPr lang="en-US" smtClean="0"/>
              <a:t>60</a:t>
            </a:fld>
            <a:endParaRPr lang="en-US" dirty="0"/>
          </a:p>
        </p:txBody>
      </p:sp>
    </p:spTree>
    <p:extLst>
      <p:ext uri="{BB962C8B-B14F-4D97-AF65-F5344CB8AC3E}">
        <p14:creationId xmlns:p14="http://schemas.microsoft.com/office/powerpoint/2010/main" val="12747424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34EB4B-7D65-42DD-BD56-4A5907194E55}" type="slidenum">
              <a:rPr lang="en-US" smtClean="0"/>
              <a:t>61</a:t>
            </a:fld>
            <a:endParaRPr lang="en-US" dirty="0"/>
          </a:p>
        </p:txBody>
      </p:sp>
    </p:spTree>
    <p:extLst>
      <p:ext uri="{BB962C8B-B14F-4D97-AF65-F5344CB8AC3E}">
        <p14:creationId xmlns:p14="http://schemas.microsoft.com/office/powerpoint/2010/main" val="38229732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34EB4B-7D65-42DD-BD56-4A5907194E55}" type="slidenum">
              <a:rPr lang="en-US" smtClean="0"/>
              <a:t>62</a:t>
            </a:fld>
            <a:endParaRPr lang="en-US" dirty="0"/>
          </a:p>
        </p:txBody>
      </p:sp>
    </p:spTree>
    <p:extLst>
      <p:ext uri="{BB962C8B-B14F-4D97-AF65-F5344CB8AC3E}">
        <p14:creationId xmlns:p14="http://schemas.microsoft.com/office/powerpoint/2010/main" val="7964367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34EB4B-7D65-42DD-BD56-4A5907194E55}" type="slidenum">
              <a:rPr lang="en-US" smtClean="0"/>
              <a:t>63</a:t>
            </a:fld>
            <a:endParaRPr lang="en-US" dirty="0"/>
          </a:p>
        </p:txBody>
      </p:sp>
    </p:spTree>
    <p:extLst>
      <p:ext uri="{BB962C8B-B14F-4D97-AF65-F5344CB8AC3E}">
        <p14:creationId xmlns:p14="http://schemas.microsoft.com/office/powerpoint/2010/main" val="8700235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34EB4B-7D65-42DD-BD56-4A5907194E55}" type="slidenum">
              <a:rPr lang="en-US" smtClean="0"/>
              <a:t>64</a:t>
            </a:fld>
            <a:endParaRPr lang="en-US" dirty="0"/>
          </a:p>
        </p:txBody>
      </p:sp>
    </p:spTree>
    <p:extLst>
      <p:ext uri="{BB962C8B-B14F-4D97-AF65-F5344CB8AC3E}">
        <p14:creationId xmlns:p14="http://schemas.microsoft.com/office/powerpoint/2010/main" val="38820485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34EB4B-7D65-42DD-BD56-4A5907194E55}" type="slidenum">
              <a:rPr lang="en-US" smtClean="0"/>
              <a:t>65</a:t>
            </a:fld>
            <a:endParaRPr lang="en-US" dirty="0"/>
          </a:p>
        </p:txBody>
      </p:sp>
    </p:spTree>
    <p:extLst>
      <p:ext uri="{BB962C8B-B14F-4D97-AF65-F5344CB8AC3E}">
        <p14:creationId xmlns:p14="http://schemas.microsoft.com/office/powerpoint/2010/main" val="20945261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34EB4B-7D65-42DD-BD56-4A5907194E55}" type="slidenum">
              <a:rPr lang="en-US" smtClean="0"/>
              <a:t>66</a:t>
            </a:fld>
            <a:endParaRPr lang="en-US" dirty="0"/>
          </a:p>
        </p:txBody>
      </p:sp>
    </p:spTree>
    <p:extLst>
      <p:ext uri="{BB962C8B-B14F-4D97-AF65-F5344CB8AC3E}">
        <p14:creationId xmlns:p14="http://schemas.microsoft.com/office/powerpoint/2010/main" val="42198697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34EB4B-7D65-42DD-BD56-4A5907194E55}" type="slidenum">
              <a:rPr lang="en-US" smtClean="0"/>
              <a:t>67</a:t>
            </a:fld>
            <a:endParaRPr lang="en-US" dirty="0"/>
          </a:p>
        </p:txBody>
      </p:sp>
    </p:spTree>
    <p:extLst>
      <p:ext uri="{BB962C8B-B14F-4D97-AF65-F5344CB8AC3E}">
        <p14:creationId xmlns:p14="http://schemas.microsoft.com/office/powerpoint/2010/main" val="52648950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lvl="0"/>
            <a:fld id="{4D90AF3F-78B3-414A-8AFC-B615762C6E32}" type="slidenum">
              <a:rPr lang="en-US" smtClean="0"/>
              <a:t>68</a:t>
            </a:fld>
            <a:endParaRPr lang="en-US" dirty="0"/>
          </a:p>
        </p:txBody>
      </p:sp>
      <p:sp>
        <p:nvSpPr>
          <p:cNvPr id="5" name="Date Placeholder 4">
            <a:extLst>
              <a:ext uri="{FF2B5EF4-FFF2-40B4-BE49-F238E27FC236}">
                <a16:creationId xmlns:a16="http://schemas.microsoft.com/office/drawing/2014/main" id="{26263F74-9CE5-466E-AFA3-E016292AED74}"/>
              </a:ext>
            </a:extLst>
          </p:cNvPr>
          <p:cNvSpPr>
            <a:spLocks noGrp="1"/>
          </p:cNvSpPr>
          <p:nvPr>
            <p:ph type="dt" idx="1"/>
          </p:nvPr>
        </p:nvSpPr>
        <p:spPr/>
        <p:txBody>
          <a:bodyPr/>
          <a:lstStyle/>
          <a:p>
            <a:pPr lvl="0"/>
            <a:r>
              <a:rPr lang="en-US"/>
              <a:t>21/6/2019</a:t>
            </a:r>
            <a:endParaRPr lang="en-US" dirty="0"/>
          </a:p>
        </p:txBody>
      </p:sp>
    </p:spTree>
    <p:extLst>
      <p:ext uri="{BB962C8B-B14F-4D97-AF65-F5344CB8AC3E}">
        <p14:creationId xmlns:p14="http://schemas.microsoft.com/office/powerpoint/2010/main" val="18040943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34EB4B-7D65-42DD-BD56-4A5907194E55}" type="slidenum">
              <a:rPr lang="en-US" smtClean="0"/>
              <a:t>69</a:t>
            </a:fld>
            <a:endParaRPr lang="en-US" dirty="0"/>
          </a:p>
        </p:txBody>
      </p:sp>
    </p:spTree>
    <p:extLst>
      <p:ext uri="{BB962C8B-B14F-4D97-AF65-F5344CB8AC3E}">
        <p14:creationId xmlns:p14="http://schemas.microsoft.com/office/powerpoint/2010/main" val="1830482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34EB4B-7D65-42DD-BD56-4A5907194E55}" type="slidenum">
              <a:rPr lang="en-US" smtClean="0"/>
              <a:t>7</a:t>
            </a:fld>
            <a:endParaRPr lang="en-US" dirty="0"/>
          </a:p>
        </p:txBody>
      </p:sp>
    </p:spTree>
    <p:extLst>
      <p:ext uri="{BB962C8B-B14F-4D97-AF65-F5344CB8AC3E}">
        <p14:creationId xmlns:p14="http://schemas.microsoft.com/office/powerpoint/2010/main" val="34398802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D90AF3F-78B3-414A-8AFC-B615762C6E32}" type="slidenum">
              <a:rPr lang="en-US" smtClean="0"/>
              <a:t>70</a:t>
            </a:fld>
            <a:endParaRPr lang="en-US" dirty="0"/>
          </a:p>
        </p:txBody>
      </p:sp>
      <p:sp>
        <p:nvSpPr>
          <p:cNvPr id="5" name="Date Placeholder 4">
            <a:extLst>
              <a:ext uri="{FF2B5EF4-FFF2-40B4-BE49-F238E27FC236}">
                <a16:creationId xmlns:a16="http://schemas.microsoft.com/office/drawing/2014/main" id="{9870AC5E-923F-4CDE-A167-5BF444DEDB69}"/>
              </a:ext>
            </a:extLst>
          </p:cNvPr>
          <p:cNvSpPr>
            <a:spLocks noGrp="1"/>
          </p:cNvSpPr>
          <p:nvPr>
            <p:ph type="dt" idx="1"/>
          </p:nvPr>
        </p:nvSpPr>
        <p:spPr/>
        <p:txBody>
          <a:bodyPr/>
          <a:lstStyle/>
          <a:p>
            <a:pPr lvl="0"/>
            <a:r>
              <a:rPr lang="en-US"/>
              <a:t>21/6/2019</a:t>
            </a:r>
            <a:endParaRPr lang="en-US" dirty="0"/>
          </a:p>
        </p:txBody>
      </p:sp>
    </p:spTree>
    <p:extLst>
      <p:ext uri="{BB962C8B-B14F-4D97-AF65-F5344CB8AC3E}">
        <p14:creationId xmlns:p14="http://schemas.microsoft.com/office/powerpoint/2010/main" val="367373822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34EB4B-7D65-42DD-BD56-4A5907194E55}" type="slidenum">
              <a:rPr lang="en-US" smtClean="0"/>
              <a:t>71</a:t>
            </a:fld>
            <a:endParaRPr lang="en-US" dirty="0"/>
          </a:p>
        </p:txBody>
      </p:sp>
    </p:spTree>
    <p:extLst>
      <p:ext uri="{BB962C8B-B14F-4D97-AF65-F5344CB8AC3E}">
        <p14:creationId xmlns:p14="http://schemas.microsoft.com/office/powerpoint/2010/main" val="383401118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D90AF3F-78B3-414A-8AFC-B615762C6E32}" type="slidenum">
              <a:rPr lang="en-US" smtClean="0"/>
              <a:t>72</a:t>
            </a:fld>
            <a:endParaRPr lang="en-US" dirty="0"/>
          </a:p>
        </p:txBody>
      </p:sp>
      <p:sp>
        <p:nvSpPr>
          <p:cNvPr id="5" name="Date Placeholder 4">
            <a:extLst>
              <a:ext uri="{FF2B5EF4-FFF2-40B4-BE49-F238E27FC236}">
                <a16:creationId xmlns:a16="http://schemas.microsoft.com/office/drawing/2014/main" id="{CCD8670E-BFFE-4B99-B97F-D8BF1C0696FC}"/>
              </a:ext>
            </a:extLst>
          </p:cNvPr>
          <p:cNvSpPr>
            <a:spLocks noGrp="1"/>
          </p:cNvSpPr>
          <p:nvPr>
            <p:ph type="dt" idx="1"/>
          </p:nvPr>
        </p:nvSpPr>
        <p:spPr/>
        <p:txBody>
          <a:bodyPr/>
          <a:lstStyle/>
          <a:p>
            <a:pPr lvl="0"/>
            <a:r>
              <a:rPr lang="en-US"/>
              <a:t>21/6/2019</a:t>
            </a:r>
            <a:endParaRPr lang="en-US" dirty="0"/>
          </a:p>
        </p:txBody>
      </p:sp>
    </p:spTree>
    <p:extLst>
      <p:ext uri="{BB962C8B-B14F-4D97-AF65-F5344CB8AC3E}">
        <p14:creationId xmlns:p14="http://schemas.microsoft.com/office/powerpoint/2010/main" val="99706318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34EB4B-7D65-42DD-BD56-4A5907194E55}" type="slidenum">
              <a:rPr lang="en-US" smtClean="0"/>
              <a:t>73</a:t>
            </a:fld>
            <a:endParaRPr lang="en-US" dirty="0"/>
          </a:p>
        </p:txBody>
      </p:sp>
    </p:spTree>
    <p:extLst>
      <p:ext uri="{BB962C8B-B14F-4D97-AF65-F5344CB8AC3E}">
        <p14:creationId xmlns:p14="http://schemas.microsoft.com/office/powerpoint/2010/main" val="109793449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34EB4B-7D65-42DD-BD56-4A5907194E55}" type="slidenum">
              <a:rPr lang="en-US" smtClean="0"/>
              <a:t>74</a:t>
            </a:fld>
            <a:endParaRPr lang="en-US" dirty="0"/>
          </a:p>
        </p:txBody>
      </p:sp>
    </p:spTree>
    <p:extLst>
      <p:ext uri="{BB962C8B-B14F-4D97-AF65-F5344CB8AC3E}">
        <p14:creationId xmlns:p14="http://schemas.microsoft.com/office/powerpoint/2010/main" val="146520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34EB4B-7D65-42DD-BD56-4A5907194E55}" type="slidenum">
              <a:rPr lang="en-US" smtClean="0"/>
              <a:t>75</a:t>
            </a:fld>
            <a:endParaRPr lang="en-US" dirty="0"/>
          </a:p>
        </p:txBody>
      </p:sp>
    </p:spTree>
    <p:extLst>
      <p:ext uri="{BB962C8B-B14F-4D97-AF65-F5344CB8AC3E}">
        <p14:creationId xmlns:p14="http://schemas.microsoft.com/office/powerpoint/2010/main" val="54706291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34EB4B-7D65-42DD-BD56-4A5907194E55}" type="slidenum">
              <a:rPr lang="en-US" smtClean="0"/>
              <a:t>76</a:t>
            </a:fld>
            <a:endParaRPr lang="en-US" dirty="0"/>
          </a:p>
        </p:txBody>
      </p:sp>
    </p:spTree>
    <p:extLst>
      <p:ext uri="{BB962C8B-B14F-4D97-AF65-F5344CB8AC3E}">
        <p14:creationId xmlns:p14="http://schemas.microsoft.com/office/powerpoint/2010/main" val="411481787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34EB4B-7D65-42DD-BD56-4A5907194E55}" type="slidenum">
              <a:rPr lang="en-US" smtClean="0"/>
              <a:t>77</a:t>
            </a:fld>
            <a:endParaRPr lang="en-US" dirty="0"/>
          </a:p>
        </p:txBody>
      </p:sp>
    </p:spTree>
    <p:extLst>
      <p:ext uri="{BB962C8B-B14F-4D97-AF65-F5344CB8AC3E}">
        <p14:creationId xmlns:p14="http://schemas.microsoft.com/office/powerpoint/2010/main" val="247597409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C34EB4B-7D65-42DD-BD56-4A5907194E55}" type="slidenum">
              <a:rPr lang="en-US" smtClean="0"/>
              <a:t>78</a:t>
            </a:fld>
            <a:endParaRPr lang="en-US" dirty="0"/>
          </a:p>
        </p:txBody>
      </p:sp>
    </p:spTree>
    <p:extLst>
      <p:ext uri="{BB962C8B-B14F-4D97-AF65-F5344CB8AC3E}">
        <p14:creationId xmlns:p14="http://schemas.microsoft.com/office/powerpoint/2010/main" val="232939212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lvl="0"/>
            <a:r>
              <a:rPr lang="en-US"/>
              <a:t>21/6/2019</a:t>
            </a:r>
            <a:endParaRPr lang="en-US" dirty="0"/>
          </a:p>
        </p:txBody>
      </p:sp>
      <p:sp>
        <p:nvSpPr>
          <p:cNvPr id="5" name="Slide Number Placeholder 4"/>
          <p:cNvSpPr>
            <a:spLocks noGrp="1"/>
          </p:cNvSpPr>
          <p:nvPr>
            <p:ph type="sldNum" sz="quarter" idx="5"/>
          </p:nvPr>
        </p:nvSpPr>
        <p:spPr/>
        <p:txBody>
          <a:bodyPr/>
          <a:lstStyle/>
          <a:p>
            <a:pPr lvl="0"/>
            <a:fld id="{4D90AF3F-78B3-414A-8AFC-B615762C6E32}" type="slidenum">
              <a:rPr lang="en-US" smtClean="0"/>
              <a:t>79</a:t>
            </a:fld>
            <a:endParaRPr lang="en-US" dirty="0"/>
          </a:p>
        </p:txBody>
      </p:sp>
    </p:spTree>
    <p:extLst>
      <p:ext uri="{BB962C8B-B14F-4D97-AF65-F5344CB8AC3E}">
        <p14:creationId xmlns:p14="http://schemas.microsoft.com/office/powerpoint/2010/main" val="2384628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34EB4B-7D65-42DD-BD56-4A5907194E55}" type="slidenum">
              <a:rPr lang="en-US" smtClean="0"/>
              <a:t>8</a:t>
            </a:fld>
            <a:endParaRPr lang="en-US" dirty="0"/>
          </a:p>
        </p:txBody>
      </p:sp>
    </p:spTree>
    <p:extLst>
      <p:ext uri="{BB962C8B-B14F-4D97-AF65-F5344CB8AC3E}">
        <p14:creationId xmlns:p14="http://schemas.microsoft.com/office/powerpoint/2010/main" val="203082207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lvl="0"/>
            <a:r>
              <a:rPr lang="en-US"/>
              <a:t>21/6/2019</a:t>
            </a:r>
            <a:endParaRPr lang="en-US" dirty="0"/>
          </a:p>
        </p:txBody>
      </p:sp>
      <p:sp>
        <p:nvSpPr>
          <p:cNvPr id="5" name="Slide Number Placeholder 4"/>
          <p:cNvSpPr>
            <a:spLocks noGrp="1"/>
          </p:cNvSpPr>
          <p:nvPr>
            <p:ph type="sldNum" sz="quarter" idx="5"/>
          </p:nvPr>
        </p:nvSpPr>
        <p:spPr/>
        <p:txBody>
          <a:bodyPr/>
          <a:lstStyle/>
          <a:p>
            <a:pPr lvl="0"/>
            <a:fld id="{4D90AF3F-78B3-414A-8AFC-B615762C6E32}" type="slidenum">
              <a:rPr lang="en-US" smtClean="0"/>
              <a:t>80</a:t>
            </a:fld>
            <a:endParaRPr lang="en-US" dirty="0"/>
          </a:p>
        </p:txBody>
      </p:sp>
    </p:spTree>
    <p:extLst>
      <p:ext uri="{BB962C8B-B14F-4D97-AF65-F5344CB8AC3E}">
        <p14:creationId xmlns:p14="http://schemas.microsoft.com/office/powerpoint/2010/main" val="105246586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lvl="0"/>
            <a:r>
              <a:rPr lang="en-US"/>
              <a:t>21/6/2019</a:t>
            </a:r>
            <a:endParaRPr lang="en-US" dirty="0"/>
          </a:p>
        </p:txBody>
      </p:sp>
      <p:sp>
        <p:nvSpPr>
          <p:cNvPr id="5" name="Slide Number Placeholder 4"/>
          <p:cNvSpPr>
            <a:spLocks noGrp="1"/>
          </p:cNvSpPr>
          <p:nvPr>
            <p:ph type="sldNum" sz="quarter" idx="5"/>
          </p:nvPr>
        </p:nvSpPr>
        <p:spPr/>
        <p:txBody>
          <a:bodyPr/>
          <a:lstStyle/>
          <a:p>
            <a:pPr lvl="0"/>
            <a:fld id="{4D90AF3F-78B3-414A-8AFC-B615762C6E32}" type="slidenum">
              <a:rPr lang="en-US" smtClean="0"/>
              <a:t>81</a:t>
            </a:fld>
            <a:endParaRPr lang="en-US" dirty="0"/>
          </a:p>
        </p:txBody>
      </p:sp>
    </p:spTree>
    <p:extLst>
      <p:ext uri="{BB962C8B-B14F-4D97-AF65-F5344CB8AC3E}">
        <p14:creationId xmlns:p14="http://schemas.microsoft.com/office/powerpoint/2010/main" val="202194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34EB4B-7D65-42DD-BD56-4A5907194E55}" type="slidenum">
              <a:rPr lang="en-US" smtClean="0"/>
              <a:t>9</a:t>
            </a:fld>
            <a:endParaRPr lang="en-US" dirty="0"/>
          </a:p>
        </p:txBody>
      </p:sp>
    </p:spTree>
    <p:extLst>
      <p:ext uri="{BB962C8B-B14F-4D97-AF65-F5344CB8AC3E}">
        <p14:creationId xmlns:p14="http://schemas.microsoft.com/office/powerpoint/2010/main" val="3629142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E93874-D8C6-4CCC-A9EC-BE8FA7F1D16E}" type="slidenum">
              <a:rPr lang="en-US" smtClean="0"/>
              <a:t>‹#›</a:t>
            </a:fld>
            <a:endParaRPr lang="en-US" dirty="0"/>
          </a:p>
        </p:txBody>
      </p:sp>
    </p:spTree>
    <p:extLst>
      <p:ext uri="{BB962C8B-B14F-4D97-AF65-F5344CB8AC3E}">
        <p14:creationId xmlns:p14="http://schemas.microsoft.com/office/powerpoint/2010/main" val="2296228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E93874-D8C6-4CCC-A9EC-BE8FA7F1D16E}" type="slidenum">
              <a:rPr lang="en-US" smtClean="0"/>
              <a:t>‹#›</a:t>
            </a:fld>
            <a:endParaRPr lang="en-US" dirty="0"/>
          </a:p>
        </p:txBody>
      </p:sp>
    </p:spTree>
    <p:extLst>
      <p:ext uri="{BB962C8B-B14F-4D97-AF65-F5344CB8AC3E}">
        <p14:creationId xmlns:p14="http://schemas.microsoft.com/office/powerpoint/2010/main" val="4075319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E93874-D8C6-4CCC-A9EC-BE8FA7F1D16E}" type="slidenum">
              <a:rPr lang="en-US" smtClean="0"/>
              <a:t>‹#›</a:t>
            </a:fld>
            <a:endParaRPr lang="en-US" dirty="0"/>
          </a:p>
        </p:txBody>
      </p:sp>
    </p:spTree>
    <p:extLst>
      <p:ext uri="{BB962C8B-B14F-4D97-AF65-F5344CB8AC3E}">
        <p14:creationId xmlns:p14="http://schemas.microsoft.com/office/powerpoint/2010/main" val="2424351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19E8C5D-5456-466D-84C9-1D97ECBFAE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a:xfrm>
            <a:off x="838200" y="780888"/>
            <a:ext cx="8763000" cy="876623"/>
          </a:xfrm>
        </p:spPr>
        <p:txBody>
          <a:bodyPr>
            <a:normAutofit/>
          </a:bodyPr>
          <a:lstStyle>
            <a:lvl1pPr algn="l">
              <a:defRPr sz="2800">
                <a:solidFill>
                  <a:schemeClr val="tx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a:xfrm>
            <a:off x="838200" y="1752600"/>
            <a:ext cx="8763000" cy="4419600"/>
          </a:xfrm>
        </p:spPr>
        <p:txBody>
          <a:bodyPr/>
          <a:lstStyle>
            <a:lvl1pPr>
              <a:buClr>
                <a:srgbClr val="C00000"/>
              </a:buClr>
              <a:defRPr/>
            </a:lvl1pPr>
            <a:lvl2pPr>
              <a:buClr>
                <a:srgbClr val="C00000"/>
              </a:buClr>
              <a:defRPr/>
            </a:lvl2pPr>
            <a:lvl3pPr>
              <a:buClr>
                <a:srgbClr val="C00000"/>
              </a:buClr>
              <a:defRPr/>
            </a:lvl3pPr>
            <a:lvl4pPr>
              <a:buClr>
                <a:srgbClr val="C00000"/>
              </a:buClr>
              <a:defRPr/>
            </a:lvl4pPr>
            <a:lvl5pPr>
              <a:buClr>
                <a:srgbClr val="C000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8E93874-D8C6-4CCC-A9EC-BE8FA7F1D16E}" type="slidenum">
              <a:rPr lang="en-US" smtClean="0"/>
              <a:t>‹#›</a:t>
            </a:fld>
            <a:endParaRPr lang="en-US"/>
          </a:p>
        </p:txBody>
      </p:sp>
    </p:spTree>
    <p:extLst>
      <p:ext uri="{BB962C8B-B14F-4D97-AF65-F5344CB8AC3E}">
        <p14:creationId xmlns:p14="http://schemas.microsoft.com/office/powerpoint/2010/main" val="1053084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E93874-D8C6-4CCC-A9EC-BE8FA7F1D16E}" type="slidenum">
              <a:rPr lang="en-US" smtClean="0"/>
              <a:t>‹#›</a:t>
            </a:fld>
            <a:endParaRPr lang="en-US" dirty="0"/>
          </a:p>
        </p:txBody>
      </p:sp>
    </p:spTree>
    <p:extLst>
      <p:ext uri="{BB962C8B-B14F-4D97-AF65-F5344CB8AC3E}">
        <p14:creationId xmlns:p14="http://schemas.microsoft.com/office/powerpoint/2010/main" val="3261142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E93874-D8C6-4CCC-A9EC-BE8FA7F1D16E}" type="slidenum">
              <a:rPr lang="en-US" smtClean="0"/>
              <a:t>‹#›</a:t>
            </a:fld>
            <a:endParaRPr lang="en-US" dirty="0"/>
          </a:p>
        </p:txBody>
      </p:sp>
    </p:spTree>
    <p:extLst>
      <p:ext uri="{BB962C8B-B14F-4D97-AF65-F5344CB8AC3E}">
        <p14:creationId xmlns:p14="http://schemas.microsoft.com/office/powerpoint/2010/main" val="566893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E93874-D8C6-4CCC-A9EC-BE8FA7F1D16E}" type="slidenum">
              <a:rPr lang="en-US" smtClean="0"/>
              <a:t>‹#›</a:t>
            </a:fld>
            <a:endParaRPr lang="en-US" dirty="0"/>
          </a:p>
        </p:txBody>
      </p:sp>
    </p:spTree>
    <p:extLst>
      <p:ext uri="{BB962C8B-B14F-4D97-AF65-F5344CB8AC3E}">
        <p14:creationId xmlns:p14="http://schemas.microsoft.com/office/powerpoint/2010/main" val="3684555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E93874-D8C6-4CCC-A9EC-BE8FA7F1D16E}" type="slidenum">
              <a:rPr lang="en-US" smtClean="0"/>
              <a:t>‹#›</a:t>
            </a:fld>
            <a:endParaRPr lang="en-US" dirty="0"/>
          </a:p>
        </p:txBody>
      </p:sp>
    </p:spTree>
    <p:extLst>
      <p:ext uri="{BB962C8B-B14F-4D97-AF65-F5344CB8AC3E}">
        <p14:creationId xmlns:p14="http://schemas.microsoft.com/office/powerpoint/2010/main" val="3827228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E93874-D8C6-4CCC-A9EC-BE8FA7F1D16E}" type="slidenum">
              <a:rPr lang="en-US" smtClean="0"/>
              <a:t>‹#›</a:t>
            </a:fld>
            <a:endParaRPr lang="en-US" dirty="0"/>
          </a:p>
        </p:txBody>
      </p:sp>
    </p:spTree>
    <p:extLst>
      <p:ext uri="{BB962C8B-B14F-4D97-AF65-F5344CB8AC3E}">
        <p14:creationId xmlns:p14="http://schemas.microsoft.com/office/powerpoint/2010/main" val="3266611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E93874-D8C6-4CCC-A9EC-BE8FA7F1D16E}" type="slidenum">
              <a:rPr lang="en-US" smtClean="0"/>
              <a:t>‹#›</a:t>
            </a:fld>
            <a:endParaRPr lang="en-US" dirty="0"/>
          </a:p>
        </p:txBody>
      </p:sp>
    </p:spTree>
    <p:extLst>
      <p:ext uri="{BB962C8B-B14F-4D97-AF65-F5344CB8AC3E}">
        <p14:creationId xmlns:p14="http://schemas.microsoft.com/office/powerpoint/2010/main" val="3627618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E93874-D8C6-4CCC-A9EC-BE8FA7F1D16E}" type="slidenum">
              <a:rPr lang="en-US" smtClean="0"/>
              <a:t>‹#›</a:t>
            </a:fld>
            <a:endParaRPr lang="en-US" dirty="0"/>
          </a:p>
        </p:txBody>
      </p:sp>
    </p:spTree>
    <p:extLst>
      <p:ext uri="{BB962C8B-B14F-4D97-AF65-F5344CB8AC3E}">
        <p14:creationId xmlns:p14="http://schemas.microsoft.com/office/powerpoint/2010/main" val="1348325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E93874-D8C6-4CCC-A9EC-BE8FA7F1D16E}" type="slidenum">
              <a:rPr lang="en-US" smtClean="0"/>
              <a:t>‹#›</a:t>
            </a:fld>
            <a:endParaRPr lang="en-US" dirty="0"/>
          </a:p>
        </p:txBody>
      </p:sp>
    </p:spTree>
    <p:extLst>
      <p:ext uri="{BB962C8B-B14F-4D97-AF65-F5344CB8AC3E}">
        <p14:creationId xmlns:p14="http://schemas.microsoft.com/office/powerpoint/2010/main" val="3036613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ideo" Target="https://www.youtube.com/embed/PjoQvDKW28U?feature=oembed" TargetMode="External"/><Relationship Id="rId5" Type="http://schemas.openxmlformats.org/officeDocument/2006/relationships/image" Target="../media/image15.jpeg"/><Relationship Id="rId4" Type="http://schemas.openxmlformats.org/officeDocument/2006/relationships/hyperlink" Target="https://www.youtube.com/watch?v=PjoQvDKW28U"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Mf3k0b5Cvh4?feature=oembed" TargetMode="External"/><Relationship Id="rId5" Type="http://schemas.openxmlformats.org/officeDocument/2006/relationships/image" Target="../media/image3.jpeg"/><Relationship Id="rId4" Type="http://schemas.openxmlformats.org/officeDocument/2006/relationships/hyperlink" Target="https://www.youtube.com/watch?v=Mf3k0b5Cvh4"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ideo" Target="https://www.youtube.com/embed/mvB1wQQjnGk?feature=oembed" TargetMode="External"/><Relationship Id="rId5" Type="http://schemas.openxmlformats.org/officeDocument/2006/relationships/image" Target="../media/image16.jpeg"/><Relationship Id="rId4" Type="http://schemas.openxmlformats.org/officeDocument/2006/relationships/hyperlink" Target="https://www.youtube.com/watch?v=mvB1wQQjnGk"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video" Target="https://www.youtube.com/embed/hObZs6m2jhw?feature=oembed" TargetMode="External"/><Relationship Id="rId5" Type="http://schemas.openxmlformats.org/officeDocument/2006/relationships/image" Target="../media/image25.jpeg"/><Relationship Id="rId4" Type="http://schemas.openxmlformats.org/officeDocument/2006/relationships/hyperlink" Target="https://www.youtube.com/watch?v=hObZs6m2jhw"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www.akzenteplus.de/"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descr="No alt text provided for this image">
            <a:extLst>
              <a:ext uri="{FF2B5EF4-FFF2-40B4-BE49-F238E27FC236}">
                <a16:creationId xmlns:a16="http://schemas.microsoft.com/office/drawing/2014/main" id="{204A62BB-C8DF-4F8D-A0B4-645C8B739A8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862832" y="10"/>
            <a:ext cx="7043166" cy="6857990"/>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588105"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88358" y="1122363"/>
            <a:ext cx="4107442" cy="3204134"/>
          </a:xfrm>
        </p:spPr>
        <p:txBody>
          <a:bodyPr anchor="b">
            <a:noAutofit/>
          </a:bodyPr>
          <a:lstStyle/>
          <a:p>
            <a:pPr algn="l">
              <a:lnSpc>
                <a:spcPct val="90000"/>
              </a:lnSpc>
            </a:pPr>
            <a:r>
              <a:rPr lang="el-GR" sz="2800" dirty="0"/>
              <a:t>ΑΝΤΙ-ΑΝΤΑΓΩΝΙΣΤΙΚΕΣ ΣΥΜΦΩΝΙΕΣ, ΑΠΟΦΑΣΕΙΣ ΕΝΩΣΕΩΝ ΕΠΙΧΕΙΡΗΣΕΩΝ ΚΑΙ ΕΝΑΡΜΟΝΙΣΜΕΝΕΣ ΠΡΑΚΤΙΚΕΣ</a:t>
            </a:r>
            <a:endParaRPr lang="en-US" sz="2800" dirty="0"/>
          </a:p>
        </p:txBody>
      </p:sp>
      <p:sp>
        <p:nvSpPr>
          <p:cNvPr id="3" name="Subtitle 2"/>
          <p:cNvSpPr>
            <a:spLocks noGrp="1"/>
          </p:cNvSpPr>
          <p:nvPr>
            <p:ph type="subTitle" idx="1"/>
          </p:nvPr>
        </p:nvSpPr>
        <p:spPr>
          <a:xfrm>
            <a:off x="388358" y="4872922"/>
            <a:ext cx="3497842" cy="1208141"/>
          </a:xfrm>
        </p:spPr>
        <p:txBody>
          <a:bodyPr>
            <a:normAutofit/>
          </a:bodyPr>
          <a:lstStyle/>
          <a:p>
            <a:pPr algn="l"/>
            <a:r>
              <a:rPr lang="el-GR" sz="1800" b="1" dirty="0">
                <a:latin typeface="Arial" panose="020B0604020202020204" pitchFamily="34" charset="0"/>
                <a:cs typeface="Arial" panose="020B0604020202020204" pitchFamily="34" charset="0"/>
              </a:rPr>
              <a:t>Δρ. Παναγιώτης Αγησιλάου </a:t>
            </a:r>
          </a:p>
          <a:p>
            <a:pPr algn="l"/>
            <a:r>
              <a:rPr lang="el-GR" sz="1800" dirty="0">
                <a:latin typeface="Arial" panose="020B0604020202020204" pitchFamily="34" charset="0"/>
                <a:cs typeface="Arial" panose="020B0604020202020204" pitchFamily="34" charset="0"/>
              </a:rPr>
              <a:t>Επιμορφωτικό σεμινάριο </a:t>
            </a:r>
            <a:r>
              <a:rPr lang="en-US" sz="1800" dirty="0">
                <a:latin typeface="Arial" panose="020B0604020202020204" pitchFamily="34" charset="0"/>
                <a:cs typeface="Arial" panose="020B0604020202020204" pitchFamily="34" charset="0"/>
              </a:rPr>
              <a:t>KEBE </a:t>
            </a:r>
            <a:r>
              <a:rPr lang="el-GR" sz="1800" dirty="0">
                <a:latin typeface="Arial" panose="020B0604020202020204" pitchFamily="34" charset="0"/>
                <a:cs typeface="Arial" panose="020B0604020202020204" pitchFamily="34" charset="0"/>
              </a:rPr>
              <a:t>1</a:t>
            </a:r>
            <a:r>
              <a:rPr lang="en-US" sz="1800" dirty="0">
                <a:latin typeface="Arial" panose="020B0604020202020204" pitchFamily="34" charset="0"/>
                <a:cs typeface="Arial" panose="020B0604020202020204" pitchFamily="34" charset="0"/>
              </a:rPr>
              <a:t>4</a:t>
            </a:r>
            <a:r>
              <a:rPr lang="el-GR" sz="1800" baseline="30000" dirty="0">
                <a:latin typeface="Arial" panose="020B0604020202020204" pitchFamily="34" charset="0"/>
                <a:cs typeface="Arial" panose="020B0604020202020204" pitchFamily="34" charset="0"/>
              </a:rPr>
              <a:t>η</a:t>
            </a:r>
            <a:r>
              <a:rPr lang="el-GR" sz="1800" dirty="0">
                <a:latin typeface="Arial" panose="020B0604020202020204" pitchFamily="34" charset="0"/>
                <a:cs typeface="Arial" panose="020B0604020202020204" pitchFamily="34" charset="0"/>
              </a:rPr>
              <a:t> Ιουλίου 2020</a:t>
            </a:r>
            <a:endParaRPr lang="en-US" sz="1800" dirty="0"/>
          </a:p>
        </p:txBody>
      </p:sp>
      <p:sp>
        <p:nvSpPr>
          <p:cNvPr id="57" name="Rectangle 5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720" y="412799"/>
            <a:ext cx="146304" cy="572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59" name="Rectangle 5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0836" y="4546920"/>
            <a:ext cx="3231832"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84213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C54A8-FF4C-4F6B-BE24-520C6C1469C5}"/>
              </a:ext>
            </a:extLst>
          </p:cNvPr>
          <p:cNvSpPr>
            <a:spLocks noGrp="1"/>
          </p:cNvSpPr>
          <p:nvPr>
            <p:ph type="title"/>
          </p:nvPr>
        </p:nvSpPr>
        <p:spPr/>
        <p:txBody>
          <a:bodyPr>
            <a:normAutofit/>
          </a:bodyPr>
          <a:lstStyle/>
          <a:p>
            <a:pPr>
              <a:lnSpc>
                <a:spcPts val="2500"/>
              </a:lnSpc>
            </a:pPr>
            <a:r>
              <a:rPr lang="el-GR" dirty="0"/>
              <a:t>Έννοια επιχείρησης</a:t>
            </a:r>
            <a:br>
              <a:rPr lang="el-GR" dirty="0"/>
            </a:br>
            <a:r>
              <a:rPr lang="el-GR" sz="2400" dirty="0">
                <a:solidFill>
                  <a:srgbClr val="C00000"/>
                </a:solidFill>
              </a:rPr>
              <a:t>Ενδο-ομιλικές σχέσεις</a:t>
            </a:r>
            <a:endParaRPr lang="en-US" dirty="0">
              <a:solidFill>
                <a:srgbClr val="C00000"/>
              </a:solidFill>
            </a:endParaRPr>
          </a:p>
        </p:txBody>
      </p:sp>
      <p:sp>
        <p:nvSpPr>
          <p:cNvPr id="5" name="Content Placeholder 4">
            <a:extLst>
              <a:ext uri="{FF2B5EF4-FFF2-40B4-BE49-F238E27FC236}">
                <a16:creationId xmlns:a16="http://schemas.microsoft.com/office/drawing/2014/main" id="{A705B632-FF25-4E30-AB88-AF9193F9CEE5}"/>
              </a:ext>
            </a:extLst>
          </p:cNvPr>
          <p:cNvSpPr>
            <a:spLocks noGrp="1"/>
          </p:cNvSpPr>
          <p:nvPr>
            <p:ph idx="1"/>
          </p:nvPr>
        </p:nvSpPr>
        <p:spPr/>
        <p:txBody>
          <a:bodyPr>
            <a:normAutofit fontScale="92500" lnSpcReduction="10000"/>
          </a:bodyPr>
          <a:lstStyle/>
          <a:p>
            <a:pPr>
              <a:lnSpc>
                <a:spcPct val="120000"/>
              </a:lnSpc>
            </a:pPr>
            <a:r>
              <a:rPr lang="el-GR" sz="2400" dirty="0"/>
              <a:t>Συμβάσεις μεταξύ μητρικής και θυγατρικής εταιρείας </a:t>
            </a:r>
            <a:r>
              <a:rPr lang="el-GR" sz="2400" dirty="0">
                <a:solidFill>
                  <a:srgbClr val="C00000"/>
                </a:solidFill>
                <a:sym typeface="Wingdings" panose="05000000000000000000" pitchFamily="2" charset="2"/>
              </a:rPr>
              <a:t></a:t>
            </a:r>
            <a:r>
              <a:rPr lang="el-GR" sz="2400" dirty="0"/>
              <a:t> μπορεί να μην εμπίπτουν στον απαγορευτικό κανόνα (π.χ. εσωτερική κατανομή αρμοδιοτήτων/δραστηριοτήτων)</a:t>
            </a:r>
            <a:endParaRPr lang="en-US" sz="2400" dirty="0"/>
          </a:p>
          <a:p>
            <a:pPr>
              <a:lnSpc>
                <a:spcPct val="120000"/>
              </a:lnSpc>
            </a:pPr>
            <a:r>
              <a:rPr lang="el-GR" sz="2400" dirty="0"/>
              <a:t>Απουσία  αυτονομίας δράσης </a:t>
            </a:r>
            <a:r>
              <a:rPr lang="el-GR" sz="2400" dirty="0">
                <a:solidFill>
                  <a:srgbClr val="C00000"/>
                </a:solidFill>
                <a:sym typeface="Wingdings" panose="05000000000000000000" pitchFamily="2" charset="2"/>
              </a:rPr>
              <a:t></a:t>
            </a:r>
            <a:r>
              <a:rPr lang="el-GR" sz="2400" dirty="0"/>
              <a:t> </a:t>
            </a:r>
            <a:r>
              <a:rPr lang="el-GR" sz="2400" b="1" dirty="0"/>
              <a:t>μητρική και θυγατρική συνιστούν ενιαία οικονομική οντότητα</a:t>
            </a:r>
            <a:endParaRPr lang="en-US" sz="2400" dirty="0"/>
          </a:p>
          <a:p>
            <a:pPr>
              <a:lnSpc>
                <a:spcPct val="120000"/>
              </a:lnSpc>
            </a:pPr>
            <a:r>
              <a:rPr lang="el-GR" sz="2400" u="sng" dirty="0"/>
              <a:t>Δύο στοιχεία</a:t>
            </a:r>
            <a:r>
              <a:rPr lang="en-US" sz="2400" dirty="0"/>
              <a:t>:</a:t>
            </a:r>
          </a:p>
          <a:p>
            <a:pPr lvl="1">
              <a:lnSpc>
                <a:spcPct val="120000"/>
              </a:lnSpc>
            </a:pPr>
            <a:r>
              <a:rPr lang="el-GR" sz="2200" b="1" dirty="0">
                <a:highlight>
                  <a:srgbClr val="FFFF00"/>
                </a:highlight>
              </a:rPr>
              <a:t>Αντικειμενικό</a:t>
            </a:r>
            <a:r>
              <a:rPr lang="en-US" sz="2200" dirty="0">
                <a:highlight>
                  <a:srgbClr val="FFFF00"/>
                </a:highlight>
              </a:rPr>
              <a:t>: </a:t>
            </a:r>
            <a:r>
              <a:rPr lang="el-GR" sz="2200" dirty="0">
                <a:highlight>
                  <a:srgbClr val="FFFF00"/>
                </a:highlight>
              </a:rPr>
              <a:t>η μητρική εταιρεία διαθέτει εξουσία αποφασιστικού ελέγχου επί της θυγατρικής της εταιρείας π.χ. ποσοστό συμμετοχής στο μετοχικό κεφάλαιο, αναλογία ψήφων στο ΔΣ</a:t>
            </a:r>
            <a:endParaRPr lang="en-US" sz="2200" dirty="0">
              <a:highlight>
                <a:srgbClr val="FFFF00"/>
              </a:highlight>
            </a:endParaRPr>
          </a:p>
          <a:p>
            <a:pPr lvl="1">
              <a:lnSpc>
                <a:spcPct val="120000"/>
              </a:lnSpc>
            </a:pPr>
            <a:r>
              <a:rPr lang="el-GR" sz="2200" b="1" dirty="0">
                <a:highlight>
                  <a:srgbClr val="00FF00"/>
                </a:highlight>
              </a:rPr>
              <a:t>Υποκειμενικό</a:t>
            </a:r>
            <a:r>
              <a:rPr lang="en-US" sz="2200" dirty="0">
                <a:highlight>
                  <a:srgbClr val="00FF00"/>
                </a:highlight>
              </a:rPr>
              <a:t>: </a:t>
            </a:r>
            <a:r>
              <a:rPr lang="el-GR" sz="2200" dirty="0">
                <a:highlight>
                  <a:srgbClr val="00FF00"/>
                </a:highlight>
              </a:rPr>
              <a:t>η μητρική εταιρεία ασκεί αποφασιστική επιρροή στη θυγατρική εταιρεία π.χ. αποφάσεις, οδηγίες</a:t>
            </a:r>
            <a:endParaRPr lang="en-US" sz="2200" dirty="0">
              <a:highlight>
                <a:srgbClr val="00FF00"/>
              </a:highlight>
            </a:endParaRPr>
          </a:p>
        </p:txBody>
      </p:sp>
      <p:sp>
        <p:nvSpPr>
          <p:cNvPr id="3" name="Slide Number Placeholder 2">
            <a:extLst>
              <a:ext uri="{FF2B5EF4-FFF2-40B4-BE49-F238E27FC236}">
                <a16:creationId xmlns:a16="http://schemas.microsoft.com/office/drawing/2014/main" id="{A6B67EA9-29C6-4DBF-AE58-87327CF1C356}"/>
              </a:ext>
            </a:extLst>
          </p:cNvPr>
          <p:cNvSpPr>
            <a:spLocks noGrp="1"/>
          </p:cNvSpPr>
          <p:nvPr>
            <p:ph type="sldNum" sz="quarter" idx="12"/>
          </p:nvPr>
        </p:nvSpPr>
        <p:spPr/>
        <p:txBody>
          <a:bodyPr/>
          <a:lstStyle/>
          <a:p>
            <a:fld id="{98E93874-D8C6-4CCC-A9EC-BE8FA7F1D16E}" type="slidenum">
              <a:rPr lang="en-US" smtClean="0"/>
              <a:t>10</a:t>
            </a:fld>
            <a:endParaRPr lang="en-US" dirty="0"/>
          </a:p>
        </p:txBody>
      </p:sp>
    </p:spTree>
    <p:extLst>
      <p:ext uri="{BB962C8B-B14F-4D97-AF65-F5344CB8AC3E}">
        <p14:creationId xmlns:p14="http://schemas.microsoft.com/office/powerpoint/2010/main" val="2287003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16CB0-BBD0-4F45-9C28-FB46E22E41CC}"/>
              </a:ext>
            </a:extLst>
          </p:cNvPr>
          <p:cNvSpPr>
            <a:spLocks noGrp="1"/>
          </p:cNvSpPr>
          <p:nvPr>
            <p:ph type="title"/>
          </p:nvPr>
        </p:nvSpPr>
        <p:spPr/>
        <p:txBody>
          <a:bodyPr>
            <a:normAutofit/>
          </a:bodyPr>
          <a:lstStyle/>
          <a:p>
            <a:pPr>
              <a:lnSpc>
                <a:spcPts val="2500"/>
              </a:lnSpc>
            </a:pPr>
            <a:r>
              <a:rPr lang="el-GR" sz="3100" dirty="0"/>
              <a:t>Έννοια επιχείρησης</a:t>
            </a:r>
            <a:br>
              <a:rPr lang="el-GR" sz="2400" dirty="0"/>
            </a:br>
            <a:r>
              <a:rPr lang="el-GR" sz="2700" dirty="0">
                <a:solidFill>
                  <a:srgbClr val="C00000"/>
                </a:solidFill>
              </a:rPr>
              <a:t>Ενδο-ομιλικές σχέσεις</a:t>
            </a:r>
            <a:endParaRPr lang="en-US" dirty="0">
              <a:solidFill>
                <a:srgbClr val="C00000"/>
              </a:solidFill>
            </a:endParaRPr>
          </a:p>
        </p:txBody>
      </p:sp>
      <p:graphicFrame>
        <p:nvGraphicFramePr>
          <p:cNvPr id="4" name="Content Placeholder 3">
            <a:extLst>
              <a:ext uri="{FF2B5EF4-FFF2-40B4-BE49-F238E27FC236}">
                <a16:creationId xmlns:a16="http://schemas.microsoft.com/office/drawing/2014/main" id="{44E1CF74-CC02-4BD7-B88F-39E86AED377A}"/>
              </a:ext>
            </a:extLst>
          </p:cNvPr>
          <p:cNvGraphicFramePr>
            <a:graphicFrameLocks noGrp="1"/>
          </p:cNvGraphicFramePr>
          <p:nvPr>
            <p:ph idx="1"/>
            <p:extLst>
              <p:ext uri="{D42A27DB-BD31-4B8C-83A1-F6EECF244321}">
                <p14:modId xmlns:p14="http://schemas.microsoft.com/office/powerpoint/2010/main" val="3620433339"/>
              </p:ext>
            </p:extLst>
          </p:nvPr>
        </p:nvGraphicFramePr>
        <p:xfrm>
          <a:off x="838200" y="1752600"/>
          <a:ext cx="87630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41EF365A-80B7-43E9-BF2A-99006C60E3E6}"/>
              </a:ext>
            </a:extLst>
          </p:cNvPr>
          <p:cNvSpPr>
            <a:spLocks noGrp="1"/>
          </p:cNvSpPr>
          <p:nvPr>
            <p:ph type="sldNum" sz="quarter" idx="12"/>
          </p:nvPr>
        </p:nvSpPr>
        <p:spPr/>
        <p:txBody>
          <a:bodyPr/>
          <a:lstStyle/>
          <a:p>
            <a:fld id="{98E93874-D8C6-4CCC-A9EC-BE8FA7F1D16E}" type="slidenum">
              <a:rPr lang="en-US" smtClean="0"/>
              <a:t>11</a:t>
            </a:fld>
            <a:endParaRPr lang="en-US" dirty="0"/>
          </a:p>
        </p:txBody>
      </p:sp>
    </p:spTree>
    <p:extLst>
      <p:ext uri="{BB962C8B-B14F-4D97-AF65-F5344CB8AC3E}">
        <p14:creationId xmlns:p14="http://schemas.microsoft.com/office/powerpoint/2010/main" val="2219223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33E6B-5638-41DB-8F1A-F5CBDB01E31F}"/>
              </a:ext>
            </a:extLst>
          </p:cNvPr>
          <p:cNvSpPr>
            <a:spLocks noGrp="1"/>
          </p:cNvSpPr>
          <p:nvPr>
            <p:ph type="title"/>
          </p:nvPr>
        </p:nvSpPr>
        <p:spPr/>
        <p:txBody>
          <a:bodyPr/>
          <a:lstStyle/>
          <a:p>
            <a:r>
              <a:rPr lang="el-GR" dirty="0"/>
              <a:t>ΑΣΚΗΣΗ 1</a:t>
            </a:r>
            <a:endParaRPr lang="en-US" dirty="0"/>
          </a:p>
        </p:txBody>
      </p:sp>
      <p:sp>
        <p:nvSpPr>
          <p:cNvPr id="3" name="Content Placeholder 2">
            <a:extLst>
              <a:ext uri="{FF2B5EF4-FFF2-40B4-BE49-F238E27FC236}">
                <a16:creationId xmlns:a16="http://schemas.microsoft.com/office/drawing/2014/main" id="{770D84A5-32D6-40A4-977A-FAB4AB0C5F68}"/>
              </a:ext>
            </a:extLst>
          </p:cNvPr>
          <p:cNvSpPr>
            <a:spLocks noGrp="1"/>
          </p:cNvSpPr>
          <p:nvPr>
            <p:ph idx="1"/>
          </p:nvPr>
        </p:nvSpPr>
        <p:spPr>
          <a:ln>
            <a:solidFill>
              <a:schemeClr val="bg2">
                <a:lumMod val="50000"/>
              </a:schemeClr>
            </a:solidFill>
          </a:ln>
        </p:spPr>
        <p:txBody>
          <a:bodyPr>
            <a:normAutofit lnSpcReduction="10000"/>
          </a:bodyPr>
          <a:lstStyle/>
          <a:p>
            <a:pPr marL="0" indent="0">
              <a:buNone/>
            </a:pPr>
            <a:r>
              <a:rPr lang="el-GR" dirty="0"/>
              <a:t>Η </a:t>
            </a:r>
            <a:r>
              <a:rPr lang="en-US" dirty="0"/>
              <a:t>Parker Pen </a:t>
            </a:r>
            <a:r>
              <a:rPr lang="el-GR" dirty="0"/>
              <a:t>είναι ένας παραγωγός πεννών, μολυβιών και ανταλλακτικών μελανιών και διαθέτει δικό της δίκτυο διανομής μέσω θυγατρικών της εταιρειών (100% μετοχικού κεφαλαίου). </a:t>
            </a:r>
          </a:p>
          <a:p>
            <a:pPr marL="0" indent="0">
              <a:buNone/>
            </a:pPr>
            <a:r>
              <a:rPr lang="el-GR" i="1" dirty="0"/>
              <a:t>Εμπίπτει η απαίτηση από θυγατρικές της εταιρείες να περιορίσουν τη διανομή προϊόντων </a:t>
            </a:r>
            <a:r>
              <a:rPr lang="en-US" i="1" dirty="0"/>
              <a:t>Parker </a:t>
            </a:r>
            <a:r>
              <a:rPr lang="el-GR" i="1" dirty="0"/>
              <a:t>σε καθορισμένες περιοχές στον απαγορευτικό κανόνα (παράβαση άρθρου 101(1) ΣΛΕΕ)</a:t>
            </a:r>
            <a:r>
              <a:rPr lang="en-US" i="1" dirty="0"/>
              <a:t>;</a:t>
            </a:r>
          </a:p>
          <a:p>
            <a:endParaRPr lang="en-US" dirty="0"/>
          </a:p>
        </p:txBody>
      </p:sp>
      <p:sp>
        <p:nvSpPr>
          <p:cNvPr id="4" name="Slide Number Placeholder 3">
            <a:extLst>
              <a:ext uri="{FF2B5EF4-FFF2-40B4-BE49-F238E27FC236}">
                <a16:creationId xmlns:a16="http://schemas.microsoft.com/office/drawing/2014/main" id="{CD2E102B-F379-4D8F-B144-E8FA4C4F595F}"/>
              </a:ext>
            </a:extLst>
          </p:cNvPr>
          <p:cNvSpPr>
            <a:spLocks noGrp="1"/>
          </p:cNvSpPr>
          <p:nvPr>
            <p:ph type="sldNum" sz="quarter" idx="12"/>
          </p:nvPr>
        </p:nvSpPr>
        <p:spPr/>
        <p:txBody>
          <a:bodyPr/>
          <a:lstStyle/>
          <a:p>
            <a:fld id="{98E93874-D8C6-4CCC-A9EC-BE8FA7F1D16E}" type="slidenum">
              <a:rPr lang="en-US" smtClean="0"/>
              <a:t>12</a:t>
            </a:fld>
            <a:endParaRPr lang="en-US" dirty="0"/>
          </a:p>
        </p:txBody>
      </p:sp>
    </p:spTree>
    <p:extLst>
      <p:ext uri="{BB962C8B-B14F-4D97-AF65-F5344CB8AC3E}">
        <p14:creationId xmlns:p14="http://schemas.microsoft.com/office/powerpoint/2010/main" val="1889616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ts val="2500"/>
              </a:lnSpc>
            </a:pPr>
            <a:r>
              <a:rPr lang="el-GR" dirty="0"/>
              <a:t>Έννοια επιχείρησης</a:t>
            </a:r>
            <a:br>
              <a:rPr lang="en-US" sz="2400" dirty="0"/>
            </a:br>
            <a:r>
              <a:rPr lang="el-GR" sz="2400" dirty="0">
                <a:solidFill>
                  <a:srgbClr val="C00000"/>
                </a:solidFill>
              </a:rPr>
              <a:t>Συμβάσεις αντιπροσωπείας</a:t>
            </a:r>
            <a:endParaRPr lang="en-US" dirty="0">
              <a:solidFill>
                <a:srgbClr val="C00000"/>
              </a:solidFill>
            </a:endParaRPr>
          </a:p>
        </p:txBody>
      </p:sp>
      <p:sp>
        <p:nvSpPr>
          <p:cNvPr id="3" name="Content Placeholder 2"/>
          <p:cNvSpPr>
            <a:spLocks noGrp="1"/>
          </p:cNvSpPr>
          <p:nvPr>
            <p:ph idx="1"/>
          </p:nvPr>
        </p:nvSpPr>
        <p:spPr/>
        <p:txBody>
          <a:bodyPr>
            <a:normAutofit fontScale="55000" lnSpcReduction="20000"/>
          </a:bodyPr>
          <a:lstStyle/>
          <a:p>
            <a:pPr>
              <a:lnSpc>
                <a:spcPct val="110000"/>
              </a:lnSpc>
            </a:pPr>
            <a:r>
              <a:rPr lang="el-GR" dirty="0"/>
              <a:t>Συμφωνίες όπου ένα εξειδικευμένο νομικό / φυσικό πρόσωπο (αντιπρόσωπος/εντολοδόχος) εξουσιοδοτείται από ένα άλλο πρόσωπο (αντιπροσωπευόμενος/εντολέας) να διαπραγματευθεί και να συνάψει συμφωνίες εκ μέρους του</a:t>
            </a:r>
          </a:p>
          <a:p>
            <a:pPr>
              <a:lnSpc>
                <a:spcPct val="110000"/>
              </a:lnSpc>
            </a:pPr>
            <a:r>
              <a:rPr lang="el-GR" b="1" dirty="0"/>
              <a:t>Γνήσιες συμφωνίες αντιπροσώπευσης</a:t>
            </a:r>
            <a:r>
              <a:rPr lang="en-US" b="1" dirty="0"/>
              <a:t> </a:t>
            </a:r>
          </a:p>
          <a:p>
            <a:pPr lvl="1">
              <a:lnSpc>
                <a:spcPct val="110000"/>
              </a:lnSpc>
            </a:pPr>
            <a:r>
              <a:rPr lang="en-US" sz="3200" dirty="0">
                <a:solidFill>
                  <a:schemeClr val="tx1">
                    <a:lumMod val="65000"/>
                    <a:lumOff val="35000"/>
                  </a:schemeClr>
                </a:solidFill>
                <a:sym typeface="Wingdings" panose="05000000000000000000" pitchFamily="2" charset="2"/>
              </a:rPr>
              <a:t>o</a:t>
            </a:r>
            <a:r>
              <a:rPr lang="el-GR" sz="2900" dirty="0"/>
              <a:t> εντολοδόχος δεν αναλαμβάνει κανένα κίνδυνο σχετικά με τις συμβάσεις που διαπραγματεύεται / συνάπτει εκ μέρους του εντολέα</a:t>
            </a:r>
            <a:r>
              <a:rPr lang="en-US" sz="2900" dirty="0"/>
              <a:t> </a:t>
            </a:r>
          </a:p>
          <a:p>
            <a:pPr lvl="2">
              <a:lnSpc>
                <a:spcPct val="110000"/>
              </a:lnSpc>
            </a:pPr>
            <a:r>
              <a:rPr lang="el-GR" sz="2900" dirty="0">
                <a:solidFill>
                  <a:schemeClr val="tx1">
                    <a:lumMod val="65000"/>
                    <a:lumOff val="35000"/>
                  </a:schemeClr>
                </a:solidFill>
              </a:rPr>
              <a:t>κίνδυνος από τη μεταφορά / αποθήκευση του προϊόντος</a:t>
            </a:r>
          </a:p>
          <a:p>
            <a:pPr lvl="2">
              <a:lnSpc>
                <a:spcPct val="110000"/>
              </a:lnSpc>
            </a:pPr>
            <a:r>
              <a:rPr lang="el-GR" sz="2900" dirty="0">
                <a:solidFill>
                  <a:schemeClr val="tx1">
                    <a:lumMod val="65000"/>
                    <a:lumOff val="35000"/>
                  </a:schemeClr>
                </a:solidFill>
              </a:rPr>
              <a:t>αφερεγγυότητα του πελάτη</a:t>
            </a:r>
          </a:p>
          <a:p>
            <a:pPr lvl="2">
              <a:lnSpc>
                <a:spcPct val="110000"/>
              </a:lnSpc>
            </a:pPr>
            <a:r>
              <a:rPr lang="el-GR" sz="2900" dirty="0">
                <a:solidFill>
                  <a:schemeClr val="tx1">
                    <a:lumMod val="65000"/>
                    <a:lumOff val="35000"/>
                  </a:schemeClr>
                </a:solidFill>
              </a:rPr>
              <a:t>ευθύνη για τα ελαττωματικά προϊόντα</a:t>
            </a:r>
          </a:p>
          <a:p>
            <a:pPr lvl="2">
              <a:lnSpc>
                <a:spcPct val="110000"/>
              </a:lnSpc>
            </a:pPr>
            <a:r>
              <a:rPr lang="el-GR" sz="2900" dirty="0">
                <a:solidFill>
                  <a:schemeClr val="tx1">
                    <a:lumMod val="65000"/>
                    <a:lumOff val="35000"/>
                  </a:schemeClr>
                </a:solidFill>
              </a:rPr>
              <a:t>ευθύνη για τη μη διάθεση του προϊόντος στον αγοραστή</a:t>
            </a:r>
          </a:p>
          <a:p>
            <a:pPr lvl="2">
              <a:lnSpc>
                <a:spcPct val="110000"/>
              </a:lnSpc>
            </a:pPr>
            <a:r>
              <a:rPr lang="el-GR" sz="2900" dirty="0">
                <a:solidFill>
                  <a:schemeClr val="tx1">
                    <a:lumMod val="65000"/>
                    <a:lumOff val="35000"/>
                  </a:schemeClr>
                </a:solidFill>
              </a:rPr>
              <a:t>εξειδικευμένες επενδύσεις σε διαφήμιση</a:t>
            </a:r>
          </a:p>
          <a:p>
            <a:pPr lvl="1">
              <a:lnSpc>
                <a:spcPct val="110000"/>
              </a:lnSpc>
            </a:pPr>
            <a:r>
              <a:rPr lang="el-GR" sz="2900" dirty="0"/>
              <a:t>Ο εντολοδόχος λειτουργεί επικουρικά ως μέρος της επιχείρησης του εντολέα </a:t>
            </a:r>
            <a:r>
              <a:rPr lang="el-GR" sz="2900" dirty="0">
                <a:solidFill>
                  <a:srgbClr val="A90F0F"/>
                </a:solidFill>
                <a:sym typeface="Wingdings" panose="05000000000000000000" pitchFamily="2" charset="2"/>
              </a:rPr>
              <a:t></a:t>
            </a:r>
            <a:r>
              <a:rPr lang="el-GR" sz="2900" dirty="0"/>
              <a:t> δεν απολαμβάνει εμπορική αυτονομία (</a:t>
            </a:r>
            <a:r>
              <a:rPr lang="el-GR" sz="2900" i="1" dirty="0">
                <a:solidFill>
                  <a:schemeClr val="accent2"/>
                </a:solidFill>
              </a:rPr>
              <a:t>Υπόθεση </a:t>
            </a:r>
            <a:r>
              <a:rPr lang="en-US" sz="2900" i="1" dirty="0">
                <a:solidFill>
                  <a:schemeClr val="accent2"/>
                </a:solidFill>
              </a:rPr>
              <a:t>Suiker Unie</a:t>
            </a:r>
            <a:r>
              <a:rPr lang="en-US" sz="2900" dirty="0"/>
              <a:t>)</a:t>
            </a:r>
            <a:r>
              <a:rPr lang="el-GR" sz="2900" dirty="0"/>
              <a:t> </a:t>
            </a:r>
          </a:p>
          <a:p>
            <a:pPr marL="457200" lvl="1" indent="0">
              <a:lnSpc>
                <a:spcPct val="110000"/>
              </a:lnSpc>
              <a:buNone/>
            </a:pPr>
            <a:r>
              <a:rPr lang="el-GR" sz="3200" b="1" dirty="0">
                <a:solidFill>
                  <a:srgbClr val="C00000"/>
                </a:solidFill>
                <a:sym typeface="Wingdings" panose="05000000000000000000" pitchFamily="2" charset="2"/>
              </a:rPr>
              <a:t> </a:t>
            </a:r>
            <a:r>
              <a:rPr lang="el-GR" sz="3200" b="1" dirty="0">
                <a:sym typeface="Wingdings" panose="05000000000000000000" pitchFamily="2" charset="2"/>
              </a:rPr>
              <a:t>Οι συμφωνίες γνήσιας εμπορικής αντιπροσώπευσης δ</a:t>
            </a:r>
            <a:r>
              <a:rPr lang="el-GR" sz="3200" b="1" dirty="0"/>
              <a:t>εν εμπίπτουν στον απαγορευτικό κανόνα</a:t>
            </a:r>
          </a:p>
          <a:p>
            <a:pPr>
              <a:lnSpc>
                <a:spcPct val="110000"/>
              </a:lnSpc>
            </a:pPr>
            <a:endParaRPr lang="el-GR" dirty="0"/>
          </a:p>
        </p:txBody>
      </p:sp>
      <p:sp>
        <p:nvSpPr>
          <p:cNvPr id="6" name="Slide Number Placeholder 5">
            <a:extLst>
              <a:ext uri="{FF2B5EF4-FFF2-40B4-BE49-F238E27FC236}">
                <a16:creationId xmlns:a16="http://schemas.microsoft.com/office/drawing/2014/main" id="{BF1347C4-E9AD-4FF7-9AB0-C14DF3DBFDC0}"/>
              </a:ext>
            </a:extLst>
          </p:cNvPr>
          <p:cNvSpPr>
            <a:spLocks noGrp="1"/>
          </p:cNvSpPr>
          <p:nvPr>
            <p:ph type="sldNum" sz="quarter" idx="12"/>
          </p:nvPr>
        </p:nvSpPr>
        <p:spPr/>
        <p:txBody>
          <a:bodyPr/>
          <a:lstStyle/>
          <a:p>
            <a:fld id="{98E93874-D8C6-4CCC-A9EC-BE8FA7F1D16E}" type="slidenum">
              <a:rPr lang="en-US" smtClean="0"/>
              <a:t>13</a:t>
            </a:fld>
            <a:endParaRPr lang="en-US" dirty="0"/>
          </a:p>
        </p:txBody>
      </p:sp>
    </p:spTree>
    <p:extLst>
      <p:ext uri="{BB962C8B-B14F-4D97-AF65-F5344CB8AC3E}">
        <p14:creationId xmlns:p14="http://schemas.microsoft.com/office/powerpoint/2010/main" val="985204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DE260-E7B2-4D01-A51F-C03AE5E35D35}"/>
              </a:ext>
            </a:extLst>
          </p:cNvPr>
          <p:cNvSpPr>
            <a:spLocks noGrp="1"/>
          </p:cNvSpPr>
          <p:nvPr>
            <p:ph type="title"/>
          </p:nvPr>
        </p:nvSpPr>
        <p:spPr/>
        <p:txBody>
          <a:bodyPr>
            <a:normAutofit/>
          </a:bodyPr>
          <a:lstStyle/>
          <a:p>
            <a:pPr>
              <a:lnSpc>
                <a:spcPts val="2500"/>
              </a:lnSpc>
            </a:pPr>
            <a:r>
              <a:rPr lang="el-GR" dirty="0"/>
              <a:t>Έννοια επιχείρησης</a:t>
            </a:r>
            <a:br>
              <a:rPr lang="en-US" sz="2400" dirty="0"/>
            </a:br>
            <a:r>
              <a:rPr lang="el-GR" sz="2400" dirty="0">
                <a:solidFill>
                  <a:srgbClr val="C00000"/>
                </a:solidFill>
              </a:rPr>
              <a:t>Προνόμια δημόσιας εξουσίας</a:t>
            </a:r>
            <a:endParaRPr lang="en-US" sz="2400" dirty="0"/>
          </a:p>
        </p:txBody>
      </p:sp>
      <p:sp>
        <p:nvSpPr>
          <p:cNvPr id="3" name="Content Placeholder 2">
            <a:extLst>
              <a:ext uri="{FF2B5EF4-FFF2-40B4-BE49-F238E27FC236}">
                <a16:creationId xmlns:a16="http://schemas.microsoft.com/office/drawing/2014/main" id="{9D00E338-F48D-4F0E-9334-431A27DA4995}"/>
              </a:ext>
            </a:extLst>
          </p:cNvPr>
          <p:cNvSpPr>
            <a:spLocks noGrp="1"/>
          </p:cNvSpPr>
          <p:nvPr>
            <p:ph idx="1"/>
          </p:nvPr>
        </p:nvSpPr>
        <p:spPr/>
        <p:txBody>
          <a:bodyPr/>
          <a:lstStyle/>
          <a:p>
            <a:r>
              <a:rPr lang="el-GR" sz="2400" dirty="0"/>
              <a:t>Άσκηση προνομίου δημόσιας εξουσίας δεν συνιστά οικονομική δραστηριότητα </a:t>
            </a:r>
            <a:r>
              <a:rPr lang="el-GR" sz="2400" dirty="0">
                <a:solidFill>
                  <a:srgbClr val="A90F0F"/>
                </a:solidFill>
                <a:sym typeface="Wingdings" panose="05000000000000000000" pitchFamily="2" charset="2"/>
              </a:rPr>
              <a:t></a:t>
            </a:r>
            <a:r>
              <a:rPr lang="el-GR" sz="2400" dirty="0">
                <a:sym typeface="Wingdings" panose="05000000000000000000" pitchFamily="2" charset="2"/>
              </a:rPr>
              <a:t> δεν εμπίπτει στην έννοια της επιχείρησης</a:t>
            </a:r>
            <a:endParaRPr lang="el-GR" sz="2400" dirty="0"/>
          </a:p>
          <a:p>
            <a:pPr lvl="1"/>
            <a:r>
              <a:rPr lang="el-GR" sz="2400" dirty="0">
                <a:solidFill>
                  <a:schemeClr val="tx1">
                    <a:lumMod val="65000"/>
                    <a:lumOff val="35000"/>
                  </a:schemeClr>
                </a:solidFill>
              </a:rPr>
              <a:t>Συλλογή φόρων</a:t>
            </a:r>
          </a:p>
          <a:p>
            <a:pPr lvl="1"/>
            <a:r>
              <a:rPr lang="el-GR" sz="2400" dirty="0">
                <a:solidFill>
                  <a:schemeClr val="tx1">
                    <a:lumMod val="65000"/>
                    <a:lumOff val="35000"/>
                  </a:schemeClr>
                </a:solidFill>
              </a:rPr>
              <a:t>Έλεγχος εναέριας κυκλοφορίας</a:t>
            </a:r>
          </a:p>
          <a:p>
            <a:pPr lvl="1"/>
            <a:r>
              <a:rPr lang="el-GR" sz="2400" dirty="0">
                <a:solidFill>
                  <a:schemeClr val="tx1">
                    <a:lumMod val="65000"/>
                    <a:lumOff val="35000"/>
                  </a:schemeClr>
                </a:solidFill>
              </a:rPr>
              <a:t>Κοινωνική ασφάλιση (βάσει αρχής αλληλεγγύης)</a:t>
            </a:r>
          </a:p>
          <a:p>
            <a:pPr lvl="1"/>
            <a:r>
              <a:rPr lang="el-GR" sz="2400" dirty="0">
                <a:solidFill>
                  <a:schemeClr val="tx1">
                    <a:lumMod val="65000"/>
                    <a:lumOff val="35000"/>
                  </a:schemeClr>
                </a:solidFill>
              </a:rPr>
              <a:t>Επικύρωση μεταφράσεων</a:t>
            </a:r>
          </a:p>
          <a:p>
            <a:pPr lvl="1"/>
            <a:r>
              <a:rPr lang="el-GR" sz="2400" dirty="0">
                <a:solidFill>
                  <a:schemeClr val="tx1">
                    <a:lumMod val="65000"/>
                    <a:lumOff val="35000"/>
                  </a:schemeClr>
                </a:solidFill>
              </a:rPr>
              <a:t>Κρατικά επιμορφωτικά ινστιτούτα</a:t>
            </a:r>
          </a:p>
          <a:p>
            <a:endParaRPr lang="en-US" dirty="0"/>
          </a:p>
        </p:txBody>
      </p:sp>
      <p:sp>
        <p:nvSpPr>
          <p:cNvPr id="4" name="Slide Number Placeholder 3">
            <a:extLst>
              <a:ext uri="{FF2B5EF4-FFF2-40B4-BE49-F238E27FC236}">
                <a16:creationId xmlns:a16="http://schemas.microsoft.com/office/drawing/2014/main" id="{417515B2-386E-45B3-A6E8-AB68F8D6EDD9}"/>
              </a:ext>
            </a:extLst>
          </p:cNvPr>
          <p:cNvSpPr>
            <a:spLocks noGrp="1"/>
          </p:cNvSpPr>
          <p:nvPr>
            <p:ph type="sldNum" sz="quarter" idx="12"/>
          </p:nvPr>
        </p:nvSpPr>
        <p:spPr/>
        <p:txBody>
          <a:bodyPr/>
          <a:lstStyle/>
          <a:p>
            <a:fld id="{98E93874-D8C6-4CCC-A9EC-BE8FA7F1D16E}" type="slidenum">
              <a:rPr lang="en-US" smtClean="0"/>
              <a:t>14</a:t>
            </a:fld>
            <a:endParaRPr lang="en-US" dirty="0"/>
          </a:p>
        </p:txBody>
      </p:sp>
    </p:spTree>
    <p:extLst>
      <p:ext uri="{BB962C8B-B14F-4D97-AF65-F5344CB8AC3E}">
        <p14:creationId xmlns:p14="http://schemas.microsoft.com/office/powerpoint/2010/main" val="2335361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Συμφωνία</a:t>
            </a:r>
            <a:endParaRPr lang="en-US" dirty="0"/>
          </a:p>
        </p:txBody>
      </p:sp>
      <p:sp>
        <p:nvSpPr>
          <p:cNvPr id="3" name="Content Placeholder 2"/>
          <p:cNvSpPr>
            <a:spLocks noGrp="1"/>
          </p:cNvSpPr>
          <p:nvPr>
            <p:ph idx="1"/>
          </p:nvPr>
        </p:nvSpPr>
        <p:spPr/>
        <p:txBody>
          <a:bodyPr>
            <a:normAutofit fontScale="70000" lnSpcReduction="20000"/>
          </a:bodyPr>
          <a:lstStyle/>
          <a:p>
            <a:pPr>
              <a:lnSpc>
                <a:spcPct val="100000"/>
              </a:lnSpc>
            </a:pPr>
            <a:r>
              <a:rPr lang="el-GR" dirty="0"/>
              <a:t>Ο όρος «συμφωνία» </a:t>
            </a:r>
            <a:r>
              <a:rPr lang="el-GR" b="1" dirty="0"/>
              <a:t>περιλαμβάνει οτιδήποτε φανερώνει την </a:t>
            </a:r>
            <a:r>
              <a:rPr lang="el-GR" b="1" dirty="0">
                <a:solidFill>
                  <a:srgbClr val="C00000"/>
                </a:solidFill>
              </a:rPr>
              <a:t>πιστή έκφραση </a:t>
            </a:r>
            <a:r>
              <a:rPr lang="el-GR" b="1" dirty="0"/>
              <a:t>της </a:t>
            </a:r>
            <a:r>
              <a:rPr lang="el-GR" b="1" dirty="0">
                <a:solidFill>
                  <a:srgbClr val="C00000"/>
                </a:solidFill>
              </a:rPr>
              <a:t>κοινής βούλησης </a:t>
            </a:r>
            <a:r>
              <a:rPr lang="el-GR" b="1" dirty="0"/>
              <a:t>των επιχειρήσεων να συμπεριφερθούν με συγκεκριμένο τρόπο στην αγορά</a:t>
            </a:r>
            <a:r>
              <a:rPr lang="el-GR" dirty="0"/>
              <a:t> (</a:t>
            </a:r>
            <a:r>
              <a:rPr lang="el-GR" i="1" dirty="0">
                <a:solidFill>
                  <a:schemeClr val="accent2"/>
                </a:solidFill>
              </a:rPr>
              <a:t>Υπόθεση </a:t>
            </a:r>
            <a:r>
              <a:rPr lang="en-US" i="1" dirty="0">
                <a:solidFill>
                  <a:schemeClr val="accent2"/>
                </a:solidFill>
              </a:rPr>
              <a:t>Bayer v. Commission</a:t>
            </a:r>
            <a:r>
              <a:rPr lang="en-US" dirty="0"/>
              <a:t>)</a:t>
            </a:r>
          </a:p>
          <a:p>
            <a:pPr lvl="1">
              <a:lnSpc>
                <a:spcPct val="100000"/>
              </a:lnSpc>
            </a:pPr>
            <a:r>
              <a:rPr lang="el-GR" sz="2600" dirty="0">
                <a:solidFill>
                  <a:schemeClr val="tx1">
                    <a:lumMod val="65000"/>
                    <a:lumOff val="35000"/>
                  </a:schemeClr>
                </a:solidFill>
              </a:rPr>
              <a:t>Γραπτή / προφορική</a:t>
            </a:r>
          </a:p>
          <a:p>
            <a:pPr lvl="1">
              <a:lnSpc>
                <a:spcPct val="100000"/>
              </a:lnSpc>
            </a:pPr>
            <a:r>
              <a:rPr lang="el-GR" sz="2600" dirty="0">
                <a:solidFill>
                  <a:schemeClr val="tx1">
                    <a:lumMod val="65000"/>
                    <a:lumOff val="35000"/>
                  </a:schemeClr>
                </a:solidFill>
              </a:rPr>
              <a:t>Επίσημη / ανεπίσημη </a:t>
            </a:r>
          </a:p>
          <a:p>
            <a:pPr lvl="1">
              <a:lnSpc>
                <a:spcPct val="100000"/>
              </a:lnSpc>
            </a:pPr>
            <a:r>
              <a:rPr lang="el-GR" sz="2600" dirty="0">
                <a:solidFill>
                  <a:schemeClr val="tx1">
                    <a:lumMod val="65000"/>
                    <a:lumOff val="35000"/>
                  </a:schemeClr>
                </a:solidFill>
              </a:rPr>
              <a:t>Υπογραμμένη ή όχι</a:t>
            </a:r>
          </a:p>
          <a:p>
            <a:pPr lvl="1">
              <a:lnSpc>
                <a:spcPct val="100000"/>
              </a:lnSpc>
            </a:pPr>
            <a:r>
              <a:rPr lang="el-GR" sz="2600" dirty="0">
                <a:solidFill>
                  <a:schemeClr val="tx1">
                    <a:lumMod val="65000"/>
                    <a:lumOff val="35000"/>
                  </a:schemeClr>
                </a:solidFill>
              </a:rPr>
              <a:t>Δεσμευτική η μη (π.χ. «Συμφωνία κυρίων»)</a:t>
            </a:r>
          </a:p>
          <a:p>
            <a:pPr lvl="1">
              <a:lnSpc>
                <a:spcPct val="100000"/>
              </a:lnSpc>
            </a:pPr>
            <a:r>
              <a:rPr lang="el-GR" sz="2600" dirty="0">
                <a:solidFill>
                  <a:schemeClr val="tx1">
                    <a:lumMod val="65000"/>
                    <a:lumOff val="35000"/>
                  </a:schemeClr>
                </a:solidFill>
              </a:rPr>
              <a:t>Πρωτόκολλο που αντικατοπτρίζει συναίνεση</a:t>
            </a:r>
          </a:p>
          <a:p>
            <a:pPr>
              <a:lnSpc>
                <a:spcPct val="110000"/>
              </a:lnSpc>
            </a:pPr>
            <a:r>
              <a:rPr lang="el-GR" dirty="0"/>
              <a:t>Επιβολή συμπεριφοράς μέσω νομοθεσίας ή αποτέλεσμα κανονιστικού </a:t>
            </a:r>
            <a:r>
              <a:rPr lang="el-GR" sz="3100" dirty="0"/>
              <a:t>πλαισίου </a:t>
            </a:r>
            <a:r>
              <a:rPr lang="el-GR" sz="3100" dirty="0">
                <a:solidFill>
                  <a:srgbClr val="C00000"/>
                </a:solidFill>
                <a:sym typeface="Wingdings" panose="05000000000000000000" pitchFamily="2" charset="2"/>
              </a:rPr>
              <a:t></a:t>
            </a:r>
            <a:r>
              <a:rPr lang="el-GR" sz="3100" dirty="0">
                <a:sym typeface="Wingdings" panose="05000000000000000000" pitchFamily="2" charset="2"/>
              </a:rPr>
              <a:t> μη εφαρμογή απαγορευτικού κανόνα </a:t>
            </a:r>
          </a:p>
          <a:p>
            <a:pPr>
              <a:lnSpc>
                <a:spcPct val="110000"/>
              </a:lnSpc>
            </a:pPr>
            <a:r>
              <a:rPr lang="el-GR" sz="3100" dirty="0"/>
              <a:t>Ενθάρρυνση συμπεριφοράς από το κράτος </a:t>
            </a:r>
            <a:r>
              <a:rPr lang="el-GR" sz="3100" dirty="0">
                <a:solidFill>
                  <a:srgbClr val="C00000"/>
                </a:solidFill>
                <a:sym typeface="Wingdings" panose="05000000000000000000" pitchFamily="2" charset="2"/>
              </a:rPr>
              <a:t></a:t>
            </a:r>
            <a:r>
              <a:rPr lang="el-GR" sz="3100" dirty="0">
                <a:sym typeface="Wingdings" panose="05000000000000000000" pitchFamily="2" charset="2"/>
              </a:rPr>
              <a:t> δεν επαρκεί για μη εφαρμογή απαγορευτικού κανόνα. Απαιτείται να αποδειχθεί ότι υπήρχε </a:t>
            </a:r>
            <a:r>
              <a:rPr lang="el-GR" sz="3100" dirty="0">
                <a:solidFill>
                  <a:srgbClr val="C00000"/>
                </a:solidFill>
                <a:sym typeface="Wingdings" panose="05000000000000000000" pitchFamily="2" charset="2"/>
              </a:rPr>
              <a:t>καθοριστικός επηρεασμός </a:t>
            </a:r>
            <a:r>
              <a:rPr lang="el-GR" sz="3100" dirty="0">
                <a:sym typeface="Wingdings" panose="05000000000000000000" pitchFamily="2" charset="2"/>
              </a:rPr>
              <a:t>της συμπεριφοράς των επιχειρήσεων</a:t>
            </a:r>
            <a:endParaRPr lang="el-GR" sz="3100" dirty="0"/>
          </a:p>
        </p:txBody>
      </p:sp>
      <p:sp>
        <p:nvSpPr>
          <p:cNvPr id="6" name="Slide Number Placeholder 5">
            <a:extLst>
              <a:ext uri="{FF2B5EF4-FFF2-40B4-BE49-F238E27FC236}">
                <a16:creationId xmlns:a16="http://schemas.microsoft.com/office/drawing/2014/main" id="{6FC7996F-F50A-42DB-8D02-57321E3320AD}"/>
              </a:ext>
            </a:extLst>
          </p:cNvPr>
          <p:cNvSpPr>
            <a:spLocks noGrp="1"/>
          </p:cNvSpPr>
          <p:nvPr>
            <p:ph type="sldNum" sz="quarter" idx="12"/>
          </p:nvPr>
        </p:nvSpPr>
        <p:spPr/>
        <p:txBody>
          <a:bodyPr/>
          <a:lstStyle/>
          <a:p>
            <a:fld id="{98E93874-D8C6-4CCC-A9EC-BE8FA7F1D16E}" type="slidenum">
              <a:rPr lang="en-US" smtClean="0"/>
              <a:t>15</a:t>
            </a:fld>
            <a:endParaRPr lang="en-US" dirty="0"/>
          </a:p>
        </p:txBody>
      </p:sp>
      <p:pic>
        <p:nvPicPr>
          <p:cNvPr id="1026" name="Picture 2" descr="No description available.">
            <a:extLst>
              <a:ext uri="{FF2B5EF4-FFF2-40B4-BE49-F238E27FC236}">
                <a16:creationId xmlns:a16="http://schemas.microsoft.com/office/drawing/2014/main" id="{E195518C-0535-4330-B004-82F98988A35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528015" y="403224"/>
            <a:ext cx="3086100" cy="605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3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4071E-27EC-40CD-9C91-AC0A403F0E3F}"/>
              </a:ext>
            </a:extLst>
          </p:cNvPr>
          <p:cNvSpPr>
            <a:spLocks noGrp="1"/>
          </p:cNvSpPr>
          <p:nvPr>
            <p:ph type="title"/>
          </p:nvPr>
        </p:nvSpPr>
        <p:spPr/>
        <p:txBody>
          <a:bodyPr>
            <a:normAutofit/>
          </a:bodyPr>
          <a:lstStyle/>
          <a:p>
            <a:pPr>
              <a:lnSpc>
                <a:spcPts val="2500"/>
              </a:lnSpc>
            </a:pPr>
            <a:r>
              <a:rPr lang="el-GR" dirty="0"/>
              <a:t>Συμφωνία </a:t>
            </a:r>
            <a:r>
              <a:rPr lang="en-US" dirty="0"/>
              <a:t>v </a:t>
            </a:r>
            <a:r>
              <a:rPr lang="el-GR" dirty="0"/>
              <a:t>Μονομερής συμπεριφορά</a:t>
            </a:r>
            <a:br>
              <a:rPr lang="el-GR" dirty="0"/>
            </a:br>
            <a:r>
              <a:rPr lang="el-GR" sz="2400" dirty="0">
                <a:solidFill>
                  <a:srgbClr val="C00000"/>
                </a:solidFill>
              </a:rPr>
              <a:t>Υπόθεση </a:t>
            </a:r>
            <a:r>
              <a:rPr lang="en-US" sz="2400" dirty="0">
                <a:solidFill>
                  <a:srgbClr val="C00000"/>
                </a:solidFill>
              </a:rPr>
              <a:t>Adalat</a:t>
            </a:r>
            <a:endParaRPr lang="en-US" dirty="0">
              <a:solidFill>
                <a:srgbClr val="C00000"/>
              </a:solidFill>
            </a:endParaRPr>
          </a:p>
        </p:txBody>
      </p:sp>
      <p:sp>
        <p:nvSpPr>
          <p:cNvPr id="3" name="Content Placeholder 2">
            <a:extLst>
              <a:ext uri="{FF2B5EF4-FFF2-40B4-BE49-F238E27FC236}">
                <a16:creationId xmlns:a16="http://schemas.microsoft.com/office/drawing/2014/main" id="{6A7BF208-917B-4EFF-BBFC-92B851499C24}"/>
              </a:ext>
            </a:extLst>
          </p:cNvPr>
          <p:cNvSpPr>
            <a:spLocks noGrp="1"/>
          </p:cNvSpPr>
          <p:nvPr>
            <p:ph idx="1"/>
          </p:nvPr>
        </p:nvSpPr>
        <p:spPr>
          <a:xfrm>
            <a:off x="838200" y="1752600"/>
            <a:ext cx="3971132" cy="2590800"/>
          </a:xfrm>
        </p:spPr>
        <p:txBody>
          <a:bodyPr>
            <a:normAutofit/>
          </a:bodyPr>
          <a:lstStyle/>
          <a:p>
            <a:r>
              <a:rPr lang="el-GR" sz="2000" dirty="0"/>
              <a:t>Μείωση προμηθειών από </a:t>
            </a:r>
            <a:r>
              <a:rPr lang="en-US" sz="2000" dirty="0"/>
              <a:t>Bayer </a:t>
            </a:r>
            <a:r>
              <a:rPr lang="el-GR" sz="2000" dirty="0"/>
              <a:t>σε Ισπανούς και Γάλλους χονδρέμπορες οι οποίοι εξήγαγαν στο ΗΒ</a:t>
            </a:r>
          </a:p>
          <a:p>
            <a:pPr>
              <a:lnSpc>
                <a:spcPct val="100000"/>
              </a:lnSpc>
            </a:pPr>
            <a:r>
              <a:rPr lang="el-GR" sz="2000" dirty="0"/>
              <a:t>Επιβολή προστίμου για περιορισμό παράλληλων εισαγωγών του </a:t>
            </a:r>
            <a:r>
              <a:rPr lang="en-US" sz="2000" dirty="0"/>
              <a:t>adalat </a:t>
            </a:r>
            <a:r>
              <a:rPr lang="el-GR" sz="2000" dirty="0"/>
              <a:t>στο ΗΒ</a:t>
            </a:r>
          </a:p>
          <a:p>
            <a:endParaRPr lang="en-US" sz="2800" dirty="0"/>
          </a:p>
        </p:txBody>
      </p:sp>
      <p:grpSp>
        <p:nvGrpSpPr>
          <p:cNvPr id="4" name="Group 3">
            <a:extLst>
              <a:ext uri="{FF2B5EF4-FFF2-40B4-BE49-F238E27FC236}">
                <a16:creationId xmlns:a16="http://schemas.microsoft.com/office/drawing/2014/main" id="{7FACEEE2-F5C0-4743-B650-86073D9ECFFA}"/>
              </a:ext>
            </a:extLst>
          </p:cNvPr>
          <p:cNvGrpSpPr/>
          <p:nvPr/>
        </p:nvGrpSpPr>
        <p:grpSpPr>
          <a:xfrm>
            <a:off x="4572000" y="1981200"/>
            <a:ext cx="4895850" cy="3745707"/>
            <a:chOff x="359569" y="1627981"/>
            <a:chExt cx="4895850" cy="3745707"/>
          </a:xfrm>
        </p:grpSpPr>
        <p:sp>
          <p:nvSpPr>
            <p:cNvPr id="5" name="Line 5">
              <a:extLst>
                <a:ext uri="{FF2B5EF4-FFF2-40B4-BE49-F238E27FC236}">
                  <a16:creationId xmlns:a16="http://schemas.microsoft.com/office/drawing/2014/main" id="{D90F1272-ABDD-4702-A1F2-34CAC063F820}"/>
                </a:ext>
              </a:extLst>
            </p:cNvPr>
            <p:cNvSpPr>
              <a:spLocks noChangeShapeType="1"/>
            </p:cNvSpPr>
            <p:nvPr/>
          </p:nvSpPr>
          <p:spPr bwMode="auto">
            <a:xfrm flipH="1">
              <a:off x="1979613" y="4508500"/>
              <a:ext cx="144462" cy="4333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 name="Line 6">
              <a:extLst>
                <a:ext uri="{FF2B5EF4-FFF2-40B4-BE49-F238E27FC236}">
                  <a16:creationId xmlns:a16="http://schemas.microsoft.com/office/drawing/2014/main" id="{102D0900-6BC2-4CE0-B4FA-FF7C61B6B785}"/>
                </a:ext>
              </a:extLst>
            </p:cNvPr>
            <p:cNvSpPr>
              <a:spLocks noChangeShapeType="1"/>
            </p:cNvSpPr>
            <p:nvPr/>
          </p:nvSpPr>
          <p:spPr bwMode="auto">
            <a:xfrm>
              <a:off x="2124075" y="4508500"/>
              <a:ext cx="144463"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 name="Line 7">
              <a:extLst>
                <a:ext uri="{FF2B5EF4-FFF2-40B4-BE49-F238E27FC236}">
                  <a16:creationId xmlns:a16="http://schemas.microsoft.com/office/drawing/2014/main" id="{151D39DE-73CC-48F9-A6E3-33476B225742}"/>
                </a:ext>
              </a:extLst>
            </p:cNvPr>
            <p:cNvSpPr>
              <a:spLocks noChangeShapeType="1"/>
            </p:cNvSpPr>
            <p:nvPr/>
          </p:nvSpPr>
          <p:spPr bwMode="auto">
            <a:xfrm>
              <a:off x="2124075" y="4508500"/>
              <a:ext cx="360363"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 name="Line 8">
              <a:extLst>
                <a:ext uri="{FF2B5EF4-FFF2-40B4-BE49-F238E27FC236}">
                  <a16:creationId xmlns:a16="http://schemas.microsoft.com/office/drawing/2014/main" id="{C35729EC-3900-445B-A1B2-E69780B794E6}"/>
                </a:ext>
              </a:extLst>
            </p:cNvPr>
            <p:cNvSpPr>
              <a:spLocks noChangeShapeType="1"/>
            </p:cNvSpPr>
            <p:nvPr/>
          </p:nvSpPr>
          <p:spPr bwMode="auto">
            <a:xfrm flipH="1">
              <a:off x="2771775" y="3500438"/>
              <a:ext cx="215900" cy="504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 name="Line 9">
              <a:extLst>
                <a:ext uri="{FF2B5EF4-FFF2-40B4-BE49-F238E27FC236}">
                  <a16:creationId xmlns:a16="http://schemas.microsoft.com/office/drawing/2014/main" id="{9EB6EDEB-D357-472B-9F06-DC8BAB2AB493}"/>
                </a:ext>
              </a:extLst>
            </p:cNvPr>
            <p:cNvSpPr>
              <a:spLocks noChangeShapeType="1"/>
            </p:cNvSpPr>
            <p:nvPr/>
          </p:nvSpPr>
          <p:spPr bwMode="auto">
            <a:xfrm>
              <a:off x="2987675" y="3500438"/>
              <a:ext cx="71438" cy="433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 name="Line 10">
              <a:extLst>
                <a:ext uri="{FF2B5EF4-FFF2-40B4-BE49-F238E27FC236}">
                  <a16:creationId xmlns:a16="http://schemas.microsoft.com/office/drawing/2014/main" id="{6B33E2A5-DF33-476C-9C78-4315E4701C1A}"/>
                </a:ext>
              </a:extLst>
            </p:cNvPr>
            <p:cNvSpPr>
              <a:spLocks noChangeShapeType="1"/>
            </p:cNvSpPr>
            <p:nvPr/>
          </p:nvSpPr>
          <p:spPr bwMode="auto">
            <a:xfrm>
              <a:off x="2987675" y="3500438"/>
              <a:ext cx="360363" cy="4333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 name="Line 11">
              <a:extLst>
                <a:ext uri="{FF2B5EF4-FFF2-40B4-BE49-F238E27FC236}">
                  <a16:creationId xmlns:a16="http://schemas.microsoft.com/office/drawing/2014/main" id="{6B0E97AB-2062-4689-A2B0-49C3CF6CED22}"/>
                </a:ext>
              </a:extLst>
            </p:cNvPr>
            <p:cNvSpPr>
              <a:spLocks noChangeShapeType="1"/>
            </p:cNvSpPr>
            <p:nvPr/>
          </p:nvSpPr>
          <p:spPr bwMode="auto">
            <a:xfrm flipH="1">
              <a:off x="2627313" y="3500438"/>
              <a:ext cx="360362"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 name="Line 12">
              <a:extLst>
                <a:ext uri="{FF2B5EF4-FFF2-40B4-BE49-F238E27FC236}">
                  <a16:creationId xmlns:a16="http://schemas.microsoft.com/office/drawing/2014/main" id="{8C6B129A-961A-4A2B-BEA5-9B5CF2F056FA}"/>
                </a:ext>
              </a:extLst>
            </p:cNvPr>
            <p:cNvSpPr>
              <a:spLocks noChangeShapeType="1"/>
            </p:cNvSpPr>
            <p:nvPr/>
          </p:nvSpPr>
          <p:spPr bwMode="auto">
            <a:xfrm>
              <a:off x="2987675" y="3500438"/>
              <a:ext cx="3603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 name="AutoShape 13">
              <a:extLst>
                <a:ext uri="{FF2B5EF4-FFF2-40B4-BE49-F238E27FC236}">
                  <a16:creationId xmlns:a16="http://schemas.microsoft.com/office/drawing/2014/main" id="{FC2E048E-7DE2-4438-8E7E-4B1E2857F7E6}"/>
                </a:ext>
              </a:extLst>
            </p:cNvPr>
            <p:cNvSpPr>
              <a:spLocks/>
            </p:cNvSpPr>
            <p:nvPr/>
          </p:nvSpPr>
          <p:spPr bwMode="auto">
            <a:xfrm>
              <a:off x="1187450" y="4076700"/>
              <a:ext cx="71438" cy="1296988"/>
            </a:xfrm>
            <a:prstGeom prst="leftBrace">
              <a:avLst>
                <a:gd name="adj1" fmla="val 151295"/>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14" name="Oval 18">
              <a:extLst>
                <a:ext uri="{FF2B5EF4-FFF2-40B4-BE49-F238E27FC236}">
                  <a16:creationId xmlns:a16="http://schemas.microsoft.com/office/drawing/2014/main" id="{335FE38D-26AE-4BFD-A298-70D23E5280E2}"/>
                </a:ext>
              </a:extLst>
            </p:cNvPr>
            <p:cNvSpPr>
              <a:spLocks noChangeArrowheads="1"/>
            </p:cNvSpPr>
            <p:nvPr/>
          </p:nvSpPr>
          <p:spPr bwMode="auto">
            <a:xfrm>
              <a:off x="1835150" y="4941888"/>
              <a:ext cx="215900"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15" name="Oval 19">
              <a:extLst>
                <a:ext uri="{FF2B5EF4-FFF2-40B4-BE49-F238E27FC236}">
                  <a16:creationId xmlns:a16="http://schemas.microsoft.com/office/drawing/2014/main" id="{F86898B3-9E91-483E-9D7F-BC9A30ACE2DA}"/>
                </a:ext>
              </a:extLst>
            </p:cNvPr>
            <p:cNvSpPr>
              <a:spLocks noChangeArrowheads="1"/>
            </p:cNvSpPr>
            <p:nvPr/>
          </p:nvSpPr>
          <p:spPr bwMode="auto">
            <a:xfrm>
              <a:off x="2411413" y="4724400"/>
              <a:ext cx="215900"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16" name="Oval 20">
              <a:extLst>
                <a:ext uri="{FF2B5EF4-FFF2-40B4-BE49-F238E27FC236}">
                  <a16:creationId xmlns:a16="http://schemas.microsoft.com/office/drawing/2014/main" id="{DA44A00A-EF55-44E9-B7CF-D33A16ED4E06}"/>
                </a:ext>
              </a:extLst>
            </p:cNvPr>
            <p:cNvSpPr>
              <a:spLocks noChangeArrowheads="1"/>
            </p:cNvSpPr>
            <p:nvPr/>
          </p:nvSpPr>
          <p:spPr bwMode="auto">
            <a:xfrm>
              <a:off x="2195513" y="4941888"/>
              <a:ext cx="215900"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17" name="Oval 22">
              <a:extLst>
                <a:ext uri="{FF2B5EF4-FFF2-40B4-BE49-F238E27FC236}">
                  <a16:creationId xmlns:a16="http://schemas.microsoft.com/office/drawing/2014/main" id="{F31E0A42-CFC7-4162-8032-CE8AA2C3C5DA}"/>
                </a:ext>
              </a:extLst>
            </p:cNvPr>
            <p:cNvSpPr>
              <a:spLocks noChangeArrowheads="1"/>
            </p:cNvSpPr>
            <p:nvPr/>
          </p:nvSpPr>
          <p:spPr bwMode="auto">
            <a:xfrm>
              <a:off x="2987675" y="4005263"/>
              <a:ext cx="215900"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18" name="Oval 23">
              <a:extLst>
                <a:ext uri="{FF2B5EF4-FFF2-40B4-BE49-F238E27FC236}">
                  <a16:creationId xmlns:a16="http://schemas.microsoft.com/office/drawing/2014/main" id="{7E880227-1A0A-458D-B69B-2AD06981C373}"/>
                </a:ext>
              </a:extLst>
            </p:cNvPr>
            <p:cNvSpPr>
              <a:spLocks noChangeArrowheads="1"/>
            </p:cNvSpPr>
            <p:nvPr/>
          </p:nvSpPr>
          <p:spPr bwMode="auto">
            <a:xfrm>
              <a:off x="2700338" y="4076700"/>
              <a:ext cx="215900"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19" name="Oval 24">
              <a:extLst>
                <a:ext uri="{FF2B5EF4-FFF2-40B4-BE49-F238E27FC236}">
                  <a16:creationId xmlns:a16="http://schemas.microsoft.com/office/drawing/2014/main" id="{AFDB54DD-E17C-456C-9433-8CADF2EB2E5A}"/>
                </a:ext>
              </a:extLst>
            </p:cNvPr>
            <p:cNvSpPr>
              <a:spLocks noChangeArrowheads="1"/>
            </p:cNvSpPr>
            <p:nvPr/>
          </p:nvSpPr>
          <p:spPr bwMode="auto">
            <a:xfrm>
              <a:off x="2484438" y="3716338"/>
              <a:ext cx="215900"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20" name="Oval 25">
              <a:extLst>
                <a:ext uri="{FF2B5EF4-FFF2-40B4-BE49-F238E27FC236}">
                  <a16:creationId xmlns:a16="http://schemas.microsoft.com/office/drawing/2014/main" id="{6D2066FC-9977-4D71-A86F-E01F1DC4C776}"/>
                </a:ext>
              </a:extLst>
            </p:cNvPr>
            <p:cNvSpPr>
              <a:spLocks noChangeArrowheads="1"/>
            </p:cNvSpPr>
            <p:nvPr/>
          </p:nvSpPr>
          <p:spPr bwMode="auto">
            <a:xfrm>
              <a:off x="3276600" y="3573463"/>
              <a:ext cx="215900"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21" name="Oval 26">
              <a:extLst>
                <a:ext uri="{FF2B5EF4-FFF2-40B4-BE49-F238E27FC236}">
                  <a16:creationId xmlns:a16="http://schemas.microsoft.com/office/drawing/2014/main" id="{EB006F3B-0E2E-4C16-8925-A0B592F00CE2}"/>
                </a:ext>
              </a:extLst>
            </p:cNvPr>
            <p:cNvSpPr>
              <a:spLocks noChangeArrowheads="1"/>
            </p:cNvSpPr>
            <p:nvPr/>
          </p:nvSpPr>
          <p:spPr bwMode="auto">
            <a:xfrm>
              <a:off x="3276600" y="4005263"/>
              <a:ext cx="215900"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22" name="AutoShape 31">
              <a:extLst>
                <a:ext uri="{FF2B5EF4-FFF2-40B4-BE49-F238E27FC236}">
                  <a16:creationId xmlns:a16="http://schemas.microsoft.com/office/drawing/2014/main" id="{39ACBEB6-2AB2-4E75-925E-D03F941DB707}"/>
                </a:ext>
              </a:extLst>
            </p:cNvPr>
            <p:cNvSpPr>
              <a:spLocks/>
            </p:cNvSpPr>
            <p:nvPr/>
          </p:nvSpPr>
          <p:spPr bwMode="auto">
            <a:xfrm>
              <a:off x="1258888" y="1916113"/>
              <a:ext cx="142875" cy="1296987"/>
            </a:xfrm>
            <a:prstGeom prst="leftBrace">
              <a:avLst>
                <a:gd name="adj1" fmla="val 7564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23" name="Freeform 33">
              <a:extLst>
                <a:ext uri="{FF2B5EF4-FFF2-40B4-BE49-F238E27FC236}">
                  <a16:creationId xmlns:a16="http://schemas.microsoft.com/office/drawing/2014/main" id="{D8C4476B-8DD2-4DE6-9AEF-5D1AE7443B09}"/>
                </a:ext>
              </a:extLst>
            </p:cNvPr>
            <p:cNvSpPr>
              <a:spLocks/>
            </p:cNvSpPr>
            <p:nvPr/>
          </p:nvSpPr>
          <p:spPr bwMode="auto">
            <a:xfrm>
              <a:off x="1368425" y="2925763"/>
              <a:ext cx="827088" cy="2017712"/>
            </a:xfrm>
            <a:custGeom>
              <a:avLst/>
              <a:gdLst>
                <a:gd name="T0" fmla="*/ 611188 w 521"/>
                <a:gd name="T1" fmla="*/ 2017712 h 1271"/>
                <a:gd name="T2" fmla="*/ 36513 w 521"/>
                <a:gd name="T3" fmla="*/ 739775 h 1271"/>
                <a:gd name="T4" fmla="*/ 827088 w 521"/>
                <a:gd name="T5" fmla="*/ 0 h 1271"/>
                <a:gd name="T6" fmla="*/ 0 60000 65536"/>
                <a:gd name="T7" fmla="*/ 0 60000 65536"/>
                <a:gd name="T8" fmla="*/ 0 60000 65536"/>
              </a:gdLst>
              <a:ahLst/>
              <a:cxnLst>
                <a:cxn ang="T6">
                  <a:pos x="T0" y="T1"/>
                </a:cxn>
                <a:cxn ang="T7">
                  <a:pos x="T2" y="T3"/>
                </a:cxn>
                <a:cxn ang="T8">
                  <a:pos x="T4" y="T5"/>
                </a:cxn>
              </a:cxnLst>
              <a:rect l="0" t="0" r="r" b="b"/>
              <a:pathLst>
                <a:path w="521" h="1271">
                  <a:moveTo>
                    <a:pt x="385" y="1271"/>
                  </a:moveTo>
                  <a:cubicBezTo>
                    <a:pt x="325" y="1137"/>
                    <a:pt x="0" y="678"/>
                    <a:pt x="23" y="466"/>
                  </a:cubicBezTo>
                  <a:cubicBezTo>
                    <a:pt x="46" y="254"/>
                    <a:pt x="417" y="97"/>
                    <a:pt x="521" y="0"/>
                  </a:cubicBezTo>
                </a:path>
              </a:pathLst>
            </a:custGeom>
            <a:noFill/>
            <a:ln w="15875" cap="flat">
              <a:solidFill>
                <a:srgbClr val="FF3300"/>
              </a:solidFill>
              <a:prstDash val="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4" name="Freeform 34">
              <a:extLst>
                <a:ext uri="{FF2B5EF4-FFF2-40B4-BE49-F238E27FC236}">
                  <a16:creationId xmlns:a16="http://schemas.microsoft.com/office/drawing/2014/main" id="{B921D349-00CB-4B94-B68E-A2F3404F687C}"/>
                </a:ext>
              </a:extLst>
            </p:cNvPr>
            <p:cNvSpPr>
              <a:spLocks/>
            </p:cNvSpPr>
            <p:nvPr/>
          </p:nvSpPr>
          <p:spPr bwMode="auto">
            <a:xfrm>
              <a:off x="1698625" y="2925763"/>
              <a:ext cx="712788" cy="2017712"/>
            </a:xfrm>
            <a:custGeom>
              <a:avLst/>
              <a:gdLst>
                <a:gd name="T0" fmla="*/ 641350 w 449"/>
                <a:gd name="T1" fmla="*/ 2017712 h 1271"/>
                <a:gd name="T2" fmla="*/ 12700 w 449"/>
                <a:gd name="T3" fmla="*/ 796925 h 1271"/>
                <a:gd name="T4" fmla="*/ 712788 w 449"/>
                <a:gd name="T5" fmla="*/ 0 h 1271"/>
                <a:gd name="T6" fmla="*/ 0 60000 65536"/>
                <a:gd name="T7" fmla="*/ 0 60000 65536"/>
                <a:gd name="T8" fmla="*/ 0 60000 65536"/>
              </a:gdLst>
              <a:ahLst/>
              <a:cxnLst>
                <a:cxn ang="T6">
                  <a:pos x="T0" y="T1"/>
                </a:cxn>
                <a:cxn ang="T7">
                  <a:pos x="T2" y="T3"/>
                </a:cxn>
                <a:cxn ang="T8">
                  <a:pos x="T4" y="T5"/>
                </a:cxn>
              </a:cxnLst>
              <a:rect l="0" t="0" r="r" b="b"/>
              <a:pathLst>
                <a:path w="449" h="1271">
                  <a:moveTo>
                    <a:pt x="404" y="1271"/>
                  </a:moveTo>
                  <a:cubicBezTo>
                    <a:pt x="338" y="1143"/>
                    <a:pt x="0" y="714"/>
                    <a:pt x="8" y="502"/>
                  </a:cubicBezTo>
                  <a:cubicBezTo>
                    <a:pt x="16" y="290"/>
                    <a:pt x="357" y="105"/>
                    <a:pt x="449" y="0"/>
                  </a:cubicBezTo>
                </a:path>
              </a:pathLst>
            </a:custGeom>
            <a:noFill/>
            <a:ln w="15875" cap="flat">
              <a:solidFill>
                <a:srgbClr val="FF3300"/>
              </a:solidFill>
              <a:prstDash val="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5" name="Freeform 35">
              <a:extLst>
                <a:ext uri="{FF2B5EF4-FFF2-40B4-BE49-F238E27FC236}">
                  <a16:creationId xmlns:a16="http://schemas.microsoft.com/office/drawing/2014/main" id="{462E58B5-EF52-4481-966A-65343FAC222A}"/>
                </a:ext>
              </a:extLst>
            </p:cNvPr>
            <p:cNvSpPr>
              <a:spLocks/>
            </p:cNvSpPr>
            <p:nvPr/>
          </p:nvSpPr>
          <p:spPr bwMode="auto">
            <a:xfrm>
              <a:off x="2000250" y="2781300"/>
              <a:ext cx="557213" cy="1943100"/>
            </a:xfrm>
            <a:custGeom>
              <a:avLst/>
              <a:gdLst>
                <a:gd name="T0" fmla="*/ 557213 w 351"/>
                <a:gd name="T1" fmla="*/ 1943100 h 1224"/>
                <a:gd name="T2" fmla="*/ 11113 w 351"/>
                <a:gd name="T3" fmla="*/ 927100 h 1224"/>
                <a:gd name="T4" fmla="*/ 485775 w 351"/>
                <a:gd name="T5" fmla="*/ 0 h 1224"/>
                <a:gd name="T6" fmla="*/ 0 60000 65536"/>
                <a:gd name="T7" fmla="*/ 0 60000 65536"/>
                <a:gd name="T8" fmla="*/ 0 60000 65536"/>
              </a:gdLst>
              <a:ahLst/>
              <a:cxnLst>
                <a:cxn ang="T6">
                  <a:pos x="T0" y="T1"/>
                </a:cxn>
                <a:cxn ang="T7">
                  <a:pos x="T2" y="T3"/>
                </a:cxn>
                <a:cxn ang="T8">
                  <a:pos x="T4" y="T5"/>
                </a:cxn>
              </a:cxnLst>
              <a:rect l="0" t="0" r="r" b="b"/>
              <a:pathLst>
                <a:path w="351" h="1224">
                  <a:moveTo>
                    <a:pt x="351" y="1224"/>
                  </a:moveTo>
                  <a:cubicBezTo>
                    <a:pt x="294" y="1117"/>
                    <a:pt x="14" y="788"/>
                    <a:pt x="7" y="584"/>
                  </a:cubicBezTo>
                  <a:cubicBezTo>
                    <a:pt x="0" y="380"/>
                    <a:pt x="244" y="122"/>
                    <a:pt x="306" y="0"/>
                  </a:cubicBezTo>
                </a:path>
              </a:pathLst>
            </a:custGeom>
            <a:noFill/>
            <a:ln w="15875" cap="flat">
              <a:solidFill>
                <a:srgbClr val="FF3300"/>
              </a:solidFill>
              <a:prstDash val="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26" name="Group 25">
              <a:extLst>
                <a:ext uri="{FF2B5EF4-FFF2-40B4-BE49-F238E27FC236}">
                  <a16:creationId xmlns:a16="http://schemas.microsoft.com/office/drawing/2014/main" id="{B9E130D4-A4AB-4315-A530-8CD81FAB7B4A}"/>
                </a:ext>
              </a:extLst>
            </p:cNvPr>
            <p:cNvGrpSpPr/>
            <p:nvPr/>
          </p:nvGrpSpPr>
          <p:grpSpPr>
            <a:xfrm>
              <a:off x="359569" y="1627981"/>
              <a:ext cx="4895850" cy="3744913"/>
              <a:chOff x="323850" y="1628775"/>
              <a:chExt cx="4895850" cy="3744913"/>
            </a:xfrm>
          </p:grpSpPr>
          <p:pic>
            <p:nvPicPr>
              <p:cNvPr id="31" name="Picture 4">
                <a:extLst>
                  <a:ext uri="{FF2B5EF4-FFF2-40B4-BE49-F238E27FC236}">
                    <a16:creationId xmlns:a16="http://schemas.microsoft.com/office/drawing/2014/main" id="{4F09F9BD-65E7-4199-9C2F-C4A23E34EC5C}"/>
                  </a:ext>
                </a:extLst>
              </p:cNvPr>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971550" y="1628775"/>
                <a:ext cx="2949575" cy="3744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 name="AutoShape 14">
                <a:extLst>
                  <a:ext uri="{FF2B5EF4-FFF2-40B4-BE49-F238E27FC236}">
                    <a16:creationId xmlns:a16="http://schemas.microsoft.com/office/drawing/2014/main" id="{D185116A-FAAC-435F-9177-FE2AAC51ED6A}"/>
                  </a:ext>
                </a:extLst>
              </p:cNvPr>
              <p:cNvSpPr>
                <a:spLocks/>
              </p:cNvSpPr>
              <p:nvPr/>
            </p:nvSpPr>
            <p:spPr bwMode="auto">
              <a:xfrm flipH="1">
                <a:off x="4140200" y="2997200"/>
                <a:ext cx="144463" cy="1296988"/>
              </a:xfrm>
              <a:prstGeom prst="leftBrace">
                <a:avLst>
                  <a:gd name="adj1" fmla="val 7481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33" name="Text Box 16">
                <a:extLst>
                  <a:ext uri="{FF2B5EF4-FFF2-40B4-BE49-F238E27FC236}">
                    <a16:creationId xmlns:a16="http://schemas.microsoft.com/office/drawing/2014/main" id="{40D96A48-8148-48CC-8E9C-6E17743248DF}"/>
                  </a:ext>
                </a:extLst>
              </p:cNvPr>
              <p:cNvSpPr txBox="1">
                <a:spLocks noChangeArrowheads="1"/>
              </p:cNvSpPr>
              <p:nvPr/>
            </p:nvSpPr>
            <p:spPr bwMode="auto">
              <a:xfrm>
                <a:off x="323850" y="4508500"/>
                <a:ext cx="10080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US" sz="1200" dirty="0"/>
                  <a:t>Χώρες με χαμηλή τιμή</a:t>
                </a:r>
                <a:endParaRPr lang="en-US" altLang="en-US" sz="1200" dirty="0"/>
              </a:p>
            </p:txBody>
          </p:sp>
          <p:sp>
            <p:nvSpPr>
              <p:cNvPr id="34" name="Text Box 17">
                <a:extLst>
                  <a:ext uri="{FF2B5EF4-FFF2-40B4-BE49-F238E27FC236}">
                    <a16:creationId xmlns:a16="http://schemas.microsoft.com/office/drawing/2014/main" id="{E75650AA-13DC-498F-8AB3-DDE35CCC4A33}"/>
                  </a:ext>
                </a:extLst>
              </p:cNvPr>
              <p:cNvSpPr txBox="1">
                <a:spLocks noChangeArrowheads="1"/>
              </p:cNvSpPr>
              <p:nvPr/>
            </p:nvSpPr>
            <p:spPr bwMode="auto">
              <a:xfrm>
                <a:off x="4211638" y="3357563"/>
                <a:ext cx="10080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US" sz="1200" dirty="0"/>
                  <a:t>Χώρες με χαμηλή τιμή</a:t>
                </a:r>
                <a:endParaRPr lang="en-US" altLang="en-US" sz="1200" dirty="0"/>
              </a:p>
            </p:txBody>
          </p:sp>
          <p:sp>
            <p:nvSpPr>
              <p:cNvPr id="35" name="Text Box 32">
                <a:extLst>
                  <a:ext uri="{FF2B5EF4-FFF2-40B4-BE49-F238E27FC236}">
                    <a16:creationId xmlns:a16="http://schemas.microsoft.com/office/drawing/2014/main" id="{A526F0D5-6FA9-4E2D-A0A5-A997A0F0C755}"/>
                  </a:ext>
                </a:extLst>
              </p:cNvPr>
              <p:cNvSpPr txBox="1">
                <a:spLocks noChangeArrowheads="1"/>
              </p:cNvSpPr>
              <p:nvPr/>
            </p:nvSpPr>
            <p:spPr bwMode="auto">
              <a:xfrm>
                <a:off x="323850" y="2349500"/>
                <a:ext cx="10080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l-GR" altLang="en-US" sz="1200" dirty="0"/>
                  <a:t>Χώρες με υψηλή τιμή</a:t>
                </a:r>
                <a:endParaRPr lang="en-US" altLang="en-US" sz="1200" dirty="0"/>
              </a:p>
            </p:txBody>
          </p:sp>
          <p:sp>
            <p:nvSpPr>
              <p:cNvPr id="36" name="Rectangle 36">
                <a:extLst>
                  <a:ext uri="{FF2B5EF4-FFF2-40B4-BE49-F238E27FC236}">
                    <a16:creationId xmlns:a16="http://schemas.microsoft.com/office/drawing/2014/main" id="{B4EE1824-448F-4E18-B241-6AC3CB68D43C}"/>
                  </a:ext>
                </a:extLst>
              </p:cNvPr>
              <p:cNvSpPr>
                <a:spLocks noChangeArrowheads="1"/>
              </p:cNvSpPr>
              <p:nvPr/>
            </p:nvSpPr>
            <p:spPr bwMode="auto">
              <a:xfrm>
                <a:off x="395288" y="3428999"/>
                <a:ext cx="970756" cy="675977"/>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l-GR" altLang="en-US" sz="1100" dirty="0">
                    <a:solidFill>
                      <a:schemeClr val="bg1"/>
                    </a:solidFill>
                  </a:rPr>
                  <a:t>Επικερδές το </a:t>
                </a:r>
              </a:p>
              <a:p>
                <a:pPr algn="ctr" eaLnBrk="1" hangingPunct="1"/>
                <a:r>
                  <a:rPr lang="el-GR" altLang="en-US" sz="1100" dirty="0">
                    <a:solidFill>
                      <a:schemeClr val="bg1"/>
                    </a:solidFill>
                  </a:rPr>
                  <a:t>παράλληλο</a:t>
                </a:r>
              </a:p>
              <a:p>
                <a:pPr algn="ctr" eaLnBrk="1" hangingPunct="1"/>
                <a:r>
                  <a:rPr lang="el-GR" altLang="en-US" sz="1100" dirty="0">
                    <a:solidFill>
                      <a:schemeClr val="bg1"/>
                    </a:solidFill>
                  </a:rPr>
                  <a:t> εμπόριο</a:t>
                </a:r>
                <a:endParaRPr lang="en-US" altLang="en-US" sz="1100" dirty="0">
                  <a:solidFill>
                    <a:schemeClr val="bg1"/>
                  </a:solidFill>
                </a:endParaRPr>
              </a:p>
            </p:txBody>
          </p:sp>
        </p:grpSp>
        <p:sp>
          <p:nvSpPr>
            <p:cNvPr id="27" name="Text Box 37">
              <a:extLst>
                <a:ext uri="{FF2B5EF4-FFF2-40B4-BE49-F238E27FC236}">
                  <a16:creationId xmlns:a16="http://schemas.microsoft.com/office/drawing/2014/main" id="{52BC07E7-2B75-4B2A-809D-63382744F8D2}"/>
                </a:ext>
              </a:extLst>
            </p:cNvPr>
            <p:cNvSpPr txBox="1">
              <a:spLocks noChangeArrowheads="1"/>
            </p:cNvSpPr>
            <p:nvPr/>
          </p:nvSpPr>
          <p:spPr bwMode="auto">
            <a:xfrm>
              <a:off x="1808956" y="4076700"/>
              <a:ext cx="649288" cy="428625"/>
            </a:xfrm>
            <a:prstGeom prst="rect">
              <a:avLst/>
            </a:prstGeom>
            <a:ln/>
          </p:spPr>
          <p:style>
            <a:lnRef idx="3">
              <a:schemeClr val="lt1"/>
            </a:lnRef>
            <a:fillRef idx="1">
              <a:schemeClr val="accent3"/>
            </a:fillRef>
            <a:effectRef idx="1">
              <a:schemeClr val="accent3"/>
            </a:effectRef>
            <a:fontRef idx="minor">
              <a:schemeClr val="lt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100" dirty="0"/>
                <a:t>Bayer Spain</a:t>
              </a:r>
            </a:p>
          </p:txBody>
        </p:sp>
        <p:sp>
          <p:nvSpPr>
            <p:cNvPr id="28" name="Freeform 38">
              <a:extLst>
                <a:ext uri="{FF2B5EF4-FFF2-40B4-BE49-F238E27FC236}">
                  <a16:creationId xmlns:a16="http://schemas.microsoft.com/office/drawing/2014/main" id="{AE2CFFE5-615D-49C3-B874-5DEC62E6EC0D}"/>
                </a:ext>
              </a:extLst>
            </p:cNvPr>
            <p:cNvSpPr>
              <a:spLocks/>
            </p:cNvSpPr>
            <p:nvPr/>
          </p:nvSpPr>
          <p:spPr bwMode="auto">
            <a:xfrm>
              <a:off x="2486025" y="2782888"/>
              <a:ext cx="325438" cy="935037"/>
            </a:xfrm>
            <a:custGeom>
              <a:avLst/>
              <a:gdLst>
                <a:gd name="T0" fmla="*/ 144463 w 205"/>
                <a:gd name="T1" fmla="*/ 935037 h 589"/>
                <a:gd name="T2" fmla="*/ 301625 w 205"/>
                <a:gd name="T3" fmla="*/ 465137 h 589"/>
                <a:gd name="T4" fmla="*/ 0 w 205"/>
                <a:gd name="T5" fmla="*/ 0 h 589"/>
                <a:gd name="T6" fmla="*/ 0 60000 65536"/>
                <a:gd name="T7" fmla="*/ 0 60000 65536"/>
                <a:gd name="T8" fmla="*/ 0 60000 65536"/>
              </a:gdLst>
              <a:ahLst/>
              <a:cxnLst>
                <a:cxn ang="T6">
                  <a:pos x="T0" y="T1"/>
                </a:cxn>
                <a:cxn ang="T7">
                  <a:pos x="T2" y="T3"/>
                </a:cxn>
                <a:cxn ang="T8">
                  <a:pos x="T4" y="T5"/>
                </a:cxn>
              </a:cxnLst>
              <a:rect l="0" t="0" r="r" b="b"/>
              <a:pathLst>
                <a:path w="205" h="589">
                  <a:moveTo>
                    <a:pt x="91" y="589"/>
                  </a:moveTo>
                  <a:cubicBezTo>
                    <a:pt x="107" y="540"/>
                    <a:pt x="205" y="391"/>
                    <a:pt x="190" y="293"/>
                  </a:cubicBezTo>
                  <a:cubicBezTo>
                    <a:pt x="175" y="195"/>
                    <a:pt x="40" y="61"/>
                    <a:pt x="0" y="0"/>
                  </a:cubicBezTo>
                </a:path>
              </a:pathLst>
            </a:custGeom>
            <a:solidFill>
              <a:srgbClr val="FFFFFF"/>
            </a:solidFill>
            <a:ln w="38100" cap="flat">
              <a:solidFill>
                <a:srgbClr val="C00000"/>
              </a:solidFill>
              <a:prstDash val="sysDash"/>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9" name="Freeform 39">
              <a:extLst>
                <a:ext uri="{FF2B5EF4-FFF2-40B4-BE49-F238E27FC236}">
                  <a16:creationId xmlns:a16="http://schemas.microsoft.com/office/drawing/2014/main" id="{1ABADD02-B6DB-421B-ABD8-4A4BACC3F44F}"/>
                </a:ext>
              </a:extLst>
            </p:cNvPr>
            <p:cNvSpPr>
              <a:spLocks/>
            </p:cNvSpPr>
            <p:nvPr/>
          </p:nvSpPr>
          <p:spPr bwMode="auto">
            <a:xfrm>
              <a:off x="2627313" y="2773468"/>
              <a:ext cx="863600" cy="720725"/>
            </a:xfrm>
            <a:custGeom>
              <a:avLst/>
              <a:gdLst>
                <a:gd name="T0" fmla="*/ 863600 w 544"/>
                <a:gd name="T1" fmla="*/ 720725 h 454"/>
                <a:gd name="T2" fmla="*/ 633413 w 544"/>
                <a:gd name="T3" fmla="*/ 182563 h 454"/>
                <a:gd name="T4" fmla="*/ 0 w 544"/>
                <a:gd name="T5" fmla="*/ 0 h 454"/>
                <a:gd name="T6" fmla="*/ 0 60000 65536"/>
                <a:gd name="T7" fmla="*/ 0 60000 65536"/>
                <a:gd name="T8" fmla="*/ 0 60000 65536"/>
              </a:gdLst>
              <a:ahLst/>
              <a:cxnLst>
                <a:cxn ang="T6">
                  <a:pos x="T0" y="T1"/>
                </a:cxn>
                <a:cxn ang="T7">
                  <a:pos x="T2" y="T3"/>
                </a:cxn>
                <a:cxn ang="T8">
                  <a:pos x="T4" y="T5"/>
                </a:cxn>
              </a:cxnLst>
              <a:rect l="0" t="0" r="r" b="b"/>
              <a:pathLst>
                <a:path w="544" h="454">
                  <a:moveTo>
                    <a:pt x="544" y="454"/>
                  </a:moveTo>
                  <a:cubicBezTo>
                    <a:pt x="520" y="398"/>
                    <a:pt x="490" y="191"/>
                    <a:pt x="399" y="115"/>
                  </a:cubicBezTo>
                  <a:cubicBezTo>
                    <a:pt x="308" y="39"/>
                    <a:pt x="83" y="24"/>
                    <a:pt x="0" y="0"/>
                  </a:cubicBezTo>
                </a:path>
              </a:pathLst>
            </a:custGeom>
            <a:noFill/>
            <a:ln w="38100" cap="flat">
              <a:solidFill>
                <a:srgbClr val="C00000"/>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0" name="Text Box 40">
              <a:extLst>
                <a:ext uri="{FF2B5EF4-FFF2-40B4-BE49-F238E27FC236}">
                  <a16:creationId xmlns:a16="http://schemas.microsoft.com/office/drawing/2014/main" id="{35E152D8-53C0-4705-B339-6FE7A9BC5517}"/>
                </a:ext>
              </a:extLst>
            </p:cNvPr>
            <p:cNvSpPr txBox="1">
              <a:spLocks noChangeArrowheads="1"/>
            </p:cNvSpPr>
            <p:nvPr/>
          </p:nvSpPr>
          <p:spPr bwMode="auto">
            <a:xfrm>
              <a:off x="2700338" y="3141663"/>
              <a:ext cx="649287" cy="428625"/>
            </a:xfrm>
            <a:prstGeom prst="rect">
              <a:avLst/>
            </a:prstGeom>
            <a:ln/>
          </p:spPr>
          <p:style>
            <a:lnRef idx="3">
              <a:schemeClr val="lt1"/>
            </a:lnRef>
            <a:fillRef idx="1">
              <a:schemeClr val="accent6"/>
            </a:fillRef>
            <a:effectRef idx="1">
              <a:schemeClr val="accent6"/>
            </a:effectRef>
            <a:fontRef idx="minor">
              <a:schemeClr val="lt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100" dirty="0"/>
                <a:t>Bayer France</a:t>
              </a:r>
            </a:p>
          </p:txBody>
        </p:sp>
      </p:grpSp>
      <p:pic>
        <p:nvPicPr>
          <p:cNvPr id="1026" name="Picture 2" descr="Adalat LA Tablet 60mg 30's | Pan Malayan">
            <a:extLst>
              <a:ext uri="{FF2B5EF4-FFF2-40B4-BE49-F238E27FC236}">
                <a16:creationId xmlns:a16="http://schemas.microsoft.com/office/drawing/2014/main" id="{F72D1479-EE58-410A-91B0-32AD5C92E12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7752" b="27248"/>
          <a:stretch/>
        </p:blipFill>
        <p:spPr bwMode="auto">
          <a:xfrm>
            <a:off x="1151009" y="4269999"/>
            <a:ext cx="3020584" cy="1661320"/>
          </a:xfrm>
          <a:prstGeom prst="rect">
            <a:avLst/>
          </a:prstGeom>
          <a:noFill/>
          <a:extLst>
            <a:ext uri="{909E8E84-426E-40DD-AFC4-6F175D3DCCD1}">
              <a14:hiddenFill xmlns:a14="http://schemas.microsoft.com/office/drawing/2010/main">
                <a:solidFill>
                  <a:srgbClr val="FFFFFF"/>
                </a:solidFill>
              </a14:hiddenFill>
            </a:ext>
          </a:extLst>
        </p:spPr>
      </p:pic>
      <p:sp>
        <p:nvSpPr>
          <p:cNvPr id="37" name="Slide Number Placeholder 36">
            <a:extLst>
              <a:ext uri="{FF2B5EF4-FFF2-40B4-BE49-F238E27FC236}">
                <a16:creationId xmlns:a16="http://schemas.microsoft.com/office/drawing/2014/main" id="{FB44FFD5-6413-41D6-A9B0-0F86B15526AB}"/>
              </a:ext>
            </a:extLst>
          </p:cNvPr>
          <p:cNvSpPr>
            <a:spLocks noGrp="1"/>
          </p:cNvSpPr>
          <p:nvPr>
            <p:ph type="sldNum" sz="quarter" idx="12"/>
          </p:nvPr>
        </p:nvSpPr>
        <p:spPr/>
        <p:txBody>
          <a:bodyPr/>
          <a:lstStyle/>
          <a:p>
            <a:fld id="{98E93874-D8C6-4CCC-A9EC-BE8FA7F1D16E}" type="slidenum">
              <a:rPr lang="en-US" smtClean="0"/>
              <a:t>16</a:t>
            </a:fld>
            <a:endParaRPr lang="en-US" dirty="0"/>
          </a:p>
        </p:txBody>
      </p:sp>
    </p:spTree>
    <p:extLst>
      <p:ext uri="{BB962C8B-B14F-4D97-AF65-F5344CB8AC3E}">
        <p14:creationId xmlns:p14="http://schemas.microsoft.com/office/powerpoint/2010/main" val="762099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3AA4B-56AD-489A-9A57-E8FE0BA05B6D}"/>
              </a:ext>
            </a:extLst>
          </p:cNvPr>
          <p:cNvSpPr>
            <a:spLocks noGrp="1"/>
          </p:cNvSpPr>
          <p:nvPr>
            <p:ph type="title"/>
          </p:nvPr>
        </p:nvSpPr>
        <p:spPr/>
        <p:txBody>
          <a:bodyPr>
            <a:normAutofit/>
          </a:bodyPr>
          <a:lstStyle/>
          <a:p>
            <a:pPr>
              <a:lnSpc>
                <a:spcPts val="2500"/>
              </a:lnSpc>
            </a:pPr>
            <a:r>
              <a:rPr lang="el-GR" dirty="0"/>
              <a:t>Συμφωνία </a:t>
            </a:r>
            <a:r>
              <a:rPr lang="en-US" dirty="0"/>
              <a:t>v </a:t>
            </a:r>
            <a:r>
              <a:rPr lang="el-GR" dirty="0"/>
              <a:t>Μονομερής συμπεριφορά</a:t>
            </a:r>
            <a:br>
              <a:rPr lang="el-GR" dirty="0"/>
            </a:br>
            <a:r>
              <a:rPr lang="el-GR" sz="2400" dirty="0">
                <a:solidFill>
                  <a:srgbClr val="C00000"/>
                </a:solidFill>
              </a:rPr>
              <a:t>Υπόθεση </a:t>
            </a:r>
            <a:r>
              <a:rPr lang="en-US" sz="2400" dirty="0">
                <a:solidFill>
                  <a:srgbClr val="C00000"/>
                </a:solidFill>
              </a:rPr>
              <a:t>Adalat</a:t>
            </a:r>
            <a:endParaRPr lang="en-US" dirty="0"/>
          </a:p>
        </p:txBody>
      </p:sp>
      <p:sp>
        <p:nvSpPr>
          <p:cNvPr id="3" name="Content Placeholder 2">
            <a:extLst>
              <a:ext uri="{FF2B5EF4-FFF2-40B4-BE49-F238E27FC236}">
                <a16:creationId xmlns:a16="http://schemas.microsoft.com/office/drawing/2014/main" id="{6870F3C7-F5AB-4599-A2A3-E372C9BA78D2}"/>
              </a:ext>
            </a:extLst>
          </p:cNvPr>
          <p:cNvSpPr>
            <a:spLocks noGrp="1"/>
          </p:cNvSpPr>
          <p:nvPr>
            <p:ph idx="1"/>
          </p:nvPr>
        </p:nvSpPr>
        <p:spPr/>
        <p:txBody>
          <a:bodyPr>
            <a:normAutofit fontScale="62500" lnSpcReduction="20000"/>
          </a:bodyPr>
          <a:lstStyle/>
          <a:p>
            <a:pPr>
              <a:lnSpc>
                <a:spcPct val="120000"/>
              </a:lnSpc>
            </a:pPr>
            <a:r>
              <a:rPr lang="el-GR" b="1" u="sng" dirty="0"/>
              <a:t>Απόφαση ΔΕΕ </a:t>
            </a:r>
          </a:p>
          <a:p>
            <a:pPr lvl="1">
              <a:lnSpc>
                <a:spcPct val="120000"/>
              </a:lnSpc>
            </a:pPr>
            <a:r>
              <a:rPr lang="el-GR" sz="3100" dirty="0">
                <a:sym typeface="Wingdings" panose="05000000000000000000" pitchFamily="2" charset="2"/>
              </a:rPr>
              <a:t>Η Επιτροπή έλαβε υπόψη το συμβατικό πλαίσιο για να διαπιστώσει την ύπαρξη συμφωνίας</a:t>
            </a:r>
          </a:p>
          <a:p>
            <a:pPr lvl="1">
              <a:lnSpc>
                <a:spcPct val="120000"/>
              </a:lnSpc>
            </a:pPr>
            <a:r>
              <a:rPr lang="el-GR" sz="3100" dirty="0">
                <a:sym typeface="Wingdings" panose="05000000000000000000" pitchFamily="2" charset="2"/>
              </a:rPr>
              <a:t>Δεν υπ</a:t>
            </a:r>
            <a:r>
              <a:rPr lang="el-GR" sz="3100" dirty="0"/>
              <a:t>ήρχαν αποδεικτικά για συμφωνία μεταξύ της </a:t>
            </a:r>
            <a:r>
              <a:rPr lang="en-US" sz="3100" dirty="0"/>
              <a:t>Bayer </a:t>
            </a:r>
            <a:r>
              <a:rPr lang="el-GR" sz="3100" dirty="0"/>
              <a:t>και των χονδρέμπορων </a:t>
            </a:r>
            <a:endParaRPr lang="el-GR" sz="3100" dirty="0">
              <a:solidFill>
                <a:srgbClr val="C00000"/>
              </a:solidFill>
              <a:sym typeface="Wingdings" panose="05000000000000000000" pitchFamily="2" charset="2"/>
            </a:endParaRPr>
          </a:p>
          <a:p>
            <a:pPr lvl="2">
              <a:lnSpc>
                <a:spcPct val="120000"/>
              </a:lnSpc>
            </a:pPr>
            <a:r>
              <a:rPr lang="el-GR" sz="3100" dirty="0"/>
              <a:t>Η </a:t>
            </a:r>
            <a:r>
              <a:rPr lang="en-US" sz="3100" dirty="0"/>
              <a:t>Bayer </a:t>
            </a:r>
            <a:r>
              <a:rPr lang="el-GR" sz="3100" dirty="0"/>
              <a:t>μπορεί να είχε πρόθεση να περιορίσει τις παράλληλες εισαγωγές, ΑΛΛΑ όχι οι χονδρέμποροι </a:t>
            </a:r>
            <a:r>
              <a:rPr lang="el-GR" sz="3100" dirty="0">
                <a:solidFill>
                  <a:srgbClr val="C00000"/>
                </a:solidFill>
                <a:sym typeface="Wingdings" panose="05000000000000000000" pitchFamily="2" charset="2"/>
              </a:rPr>
              <a:t></a:t>
            </a:r>
            <a:r>
              <a:rPr lang="el-GR" sz="3100" dirty="0">
                <a:sym typeface="Wingdings" panose="05000000000000000000" pitchFamily="2" charset="2"/>
              </a:rPr>
              <a:t> ζήτησαν πρόσθετες ποσότητες από την </a:t>
            </a:r>
            <a:r>
              <a:rPr lang="en-US" sz="3100" dirty="0">
                <a:sym typeface="Wingdings" panose="05000000000000000000" pitchFamily="2" charset="2"/>
              </a:rPr>
              <a:t>Bayer</a:t>
            </a:r>
            <a:r>
              <a:rPr lang="el-GR" sz="3100" dirty="0">
                <a:sym typeface="Wingdings" panose="05000000000000000000" pitchFamily="2" charset="2"/>
              </a:rPr>
              <a:t> ή και άλλα κανάλια διανομής</a:t>
            </a:r>
            <a:r>
              <a:rPr lang="en-US" sz="3100" dirty="0">
                <a:sym typeface="Wingdings" panose="05000000000000000000" pitchFamily="2" charset="2"/>
              </a:rPr>
              <a:t> </a:t>
            </a:r>
            <a:r>
              <a:rPr lang="el-GR" sz="3100" dirty="0">
                <a:sym typeface="Wingdings" panose="05000000000000000000" pitchFamily="2" charset="2"/>
              </a:rPr>
              <a:t>και συνέχισαν την εξαγωγική τους δραστηριότητα</a:t>
            </a:r>
          </a:p>
          <a:p>
            <a:pPr marL="0" indent="0">
              <a:lnSpc>
                <a:spcPct val="120000"/>
              </a:lnSpc>
              <a:buNone/>
            </a:pPr>
            <a:r>
              <a:rPr lang="el-GR" sz="2600" dirty="0">
                <a:sym typeface="Wingdings" panose="05000000000000000000" pitchFamily="2" charset="2"/>
              </a:rPr>
              <a:t>      </a:t>
            </a:r>
            <a:r>
              <a:rPr lang="el-GR" sz="3100" dirty="0">
                <a:solidFill>
                  <a:srgbClr val="C00000"/>
                </a:solidFill>
                <a:sym typeface="Wingdings" panose="05000000000000000000" pitchFamily="2" charset="2"/>
              </a:rPr>
              <a:t></a:t>
            </a:r>
            <a:r>
              <a:rPr lang="el-GR" sz="3100" b="1" dirty="0">
                <a:solidFill>
                  <a:srgbClr val="C00000"/>
                </a:solidFill>
                <a:sym typeface="Wingdings" panose="05000000000000000000" pitchFamily="2" charset="2"/>
              </a:rPr>
              <a:t> </a:t>
            </a:r>
            <a:r>
              <a:rPr lang="el-GR" sz="2900" b="1" dirty="0">
                <a:sym typeface="Wingdings" panose="05000000000000000000" pitchFamily="2" charset="2"/>
              </a:rPr>
              <a:t>Δεν υπάρχει σύμπτωση βούλησης.</a:t>
            </a:r>
            <a:r>
              <a:rPr lang="en-US" sz="2900" b="1" dirty="0">
                <a:sym typeface="Wingdings" panose="05000000000000000000" pitchFamily="2" charset="2"/>
              </a:rPr>
              <a:t> </a:t>
            </a:r>
            <a:r>
              <a:rPr lang="el-GR" sz="2900" b="1" dirty="0">
                <a:sym typeface="Wingdings" panose="05000000000000000000" pitchFamily="2" charset="2"/>
              </a:rPr>
              <a:t>Μ</a:t>
            </a:r>
            <a:r>
              <a:rPr lang="el-GR" sz="2900" b="1" dirty="0">
                <a:cs typeface="Arial" panose="020B0604020202020204" pitchFamily="34" charset="0"/>
                <a:sym typeface="Wingdings" panose="05000000000000000000" pitchFamily="2" charset="2"/>
              </a:rPr>
              <a:t>ια μονομερής πρόσκληση μπορεί να συνιστά συμφωνία όταν ρητά ή σιωπηρά γίνεται αποδεκτή από ένα άλλο μέρος. Όταν το άλλο μέρος αντιδρά εναντίον της μονομερούς συμπεριφοράς </a:t>
            </a:r>
            <a:r>
              <a:rPr lang="el-GR" sz="2900" b="1" dirty="0">
                <a:solidFill>
                  <a:srgbClr val="C00000"/>
                </a:solidFill>
                <a:cs typeface="Arial" panose="020B0604020202020204" pitchFamily="34" charset="0"/>
                <a:sym typeface="Wingdings" panose="05000000000000000000" pitchFamily="2" charset="2"/>
              </a:rPr>
              <a:t></a:t>
            </a:r>
            <a:r>
              <a:rPr lang="el-GR" sz="2900" b="1" dirty="0">
                <a:cs typeface="Arial" panose="020B0604020202020204" pitchFamily="34" charset="0"/>
                <a:sym typeface="Wingdings" panose="05000000000000000000" pitchFamily="2" charset="2"/>
              </a:rPr>
              <a:t> δεν υπάρχει συμφωνία</a:t>
            </a:r>
            <a:endParaRPr lang="el-GR" sz="2900" b="1" dirty="0">
              <a:cs typeface="Arial" panose="020B0604020202020204" pitchFamily="34" charset="0"/>
            </a:endParaRPr>
          </a:p>
          <a:p>
            <a:pPr marL="0" indent="0">
              <a:lnSpc>
                <a:spcPct val="120000"/>
              </a:lnSpc>
              <a:buNone/>
            </a:pPr>
            <a:endParaRPr lang="el-GR" sz="3100" b="1" dirty="0">
              <a:sym typeface="Wingdings" panose="05000000000000000000" pitchFamily="2" charset="2"/>
            </a:endParaRPr>
          </a:p>
          <a:p>
            <a:endParaRPr lang="en-US" dirty="0"/>
          </a:p>
        </p:txBody>
      </p:sp>
      <p:sp>
        <p:nvSpPr>
          <p:cNvPr id="4" name="Slide Number Placeholder 3">
            <a:extLst>
              <a:ext uri="{FF2B5EF4-FFF2-40B4-BE49-F238E27FC236}">
                <a16:creationId xmlns:a16="http://schemas.microsoft.com/office/drawing/2014/main" id="{004FA723-B47D-41BC-89CE-398B887B8DB4}"/>
              </a:ext>
            </a:extLst>
          </p:cNvPr>
          <p:cNvSpPr>
            <a:spLocks noGrp="1"/>
          </p:cNvSpPr>
          <p:nvPr>
            <p:ph type="sldNum" sz="quarter" idx="12"/>
          </p:nvPr>
        </p:nvSpPr>
        <p:spPr/>
        <p:txBody>
          <a:bodyPr/>
          <a:lstStyle/>
          <a:p>
            <a:fld id="{98E93874-D8C6-4CCC-A9EC-BE8FA7F1D16E}" type="slidenum">
              <a:rPr lang="en-US" smtClean="0"/>
              <a:t>17</a:t>
            </a:fld>
            <a:endParaRPr lang="en-US" dirty="0"/>
          </a:p>
        </p:txBody>
      </p:sp>
    </p:spTree>
    <p:extLst>
      <p:ext uri="{BB962C8B-B14F-4D97-AF65-F5344CB8AC3E}">
        <p14:creationId xmlns:p14="http://schemas.microsoft.com/office/powerpoint/2010/main" val="3845379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D345E-66CB-4D05-B094-8C274BFB36FB}"/>
              </a:ext>
            </a:extLst>
          </p:cNvPr>
          <p:cNvSpPr>
            <a:spLocks noGrp="1"/>
          </p:cNvSpPr>
          <p:nvPr>
            <p:ph type="title"/>
          </p:nvPr>
        </p:nvSpPr>
        <p:spPr/>
        <p:txBody>
          <a:bodyPr>
            <a:normAutofit/>
          </a:bodyPr>
          <a:lstStyle/>
          <a:p>
            <a:pPr>
              <a:lnSpc>
                <a:spcPts val="2500"/>
              </a:lnSpc>
            </a:pPr>
            <a:r>
              <a:rPr lang="el-GR" dirty="0"/>
              <a:t>Συμφωνία </a:t>
            </a:r>
            <a:r>
              <a:rPr lang="en-US" dirty="0"/>
              <a:t>v </a:t>
            </a:r>
            <a:r>
              <a:rPr lang="el-GR" dirty="0"/>
              <a:t>Μονομερής συμπεριφορά</a:t>
            </a:r>
            <a:br>
              <a:rPr lang="el-GR" dirty="0"/>
            </a:br>
            <a:r>
              <a:rPr lang="el-GR" sz="2400" dirty="0">
                <a:solidFill>
                  <a:srgbClr val="C00000"/>
                </a:solidFill>
              </a:rPr>
              <a:t>Υπόθεση </a:t>
            </a:r>
            <a:r>
              <a:rPr lang="en-US" sz="2400" dirty="0">
                <a:solidFill>
                  <a:srgbClr val="C00000"/>
                </a:solidFill>
              </a:rPr>
              <a:t>Volkswagen</a:t>
            </a:r>
            <a:r>
              <a:rPr lang="el-GR" sz="2400" dirty="0">
                <a:solidFill>
                  <a:srgbClr val="C00000"/>
                </a:solidFill>
              </a:rPr>
              <a:t> ΙΙ</a:t>
            </a:r>
            <a:endParaRPr lang="en-US" dirty="0">
              <a:solidFill>
                <a:srgbClr val="C00000"/>
              </a:solidFill>
            </a:endParaRPr>
          </a:p>
        </p:txBody>
      </p:sp>
      <p:sp>
        <p:nvSpPr>
          <p:cNvPr id="3" name="Content Placeholder 2">
            <a:extLst>
              <a:ext uri="{FF2B5EF4-FFF2-40B4-BE49-F238E27FC236}">
                <a16:creationId xmlns:a16="http://schemas.microsoft.com/office/drawing/2014/main" id="{5933ED35-BEC1-4F20-82EE-5625153C1543}"/>
              </a:ext>
            </a:extLst>
          </p:cNvPr>
          <p:cNvSpPr>
            <a:spLocks noGrp="1"/>
          </p:cNvSpPr>
          <p:nvPr>
            <p:ph idx="1"/>
          </p:nvPr>
        </p:nvSpPr>
        <p:spPr/>
        <p:txBody>
          <a:bodyPr>
            <a:normAutofit fontScale="55000" lnSpcReduction="20000"/>
          </a:bodyPr>
          <a:lstStyle/>
          <a:p>
            <a:pPr>
              <a:lnSpc>
                <a:spcPct val="120000"/>
              </a:lnSpc>
            </a:pPr>
            <a:r>
              <a:rPr lang="en-US" sz="3600" dirty="0"/>
              <a:t>Volkswagen</a:t>
            </a:r>
            <a:r>
              <a:rPr lang="en-US" sz="3600" dirty="0">
                <a:effectLst>
                  <a:outerShdw blurRad="38100" dist="38100" dir="2700000" algn="tl">
                    <a:srgbClr val="000000">
                      <a:alpha val="43137"/>
                    </a:srgbClr>
                  </a:outerShdw>
                </a:effectLst>
              </a:rPr>
              <a:t> </a:t>
            </a:r>
            <a:r>
              <a:rPr lang="el-GR" sz="3600" dirty="0">
                <a:solidFill>
                  <a:srgbClr val="C00000"/>
                </a:solidFill>
                <a:sym typeface="Wingdings" panose="05000000000000000000" pitchFamily="2" charset="2"/>
              </a:rPr>
              <a:t></a:t>
            </a:r>
            <a:r>
              <a:rPr lang="el-GR" sz="3600" dirty="0">
                <a:sym typeface="Wingdings" panose="05000000000000000000" pitchFamily="2" charset="2"/>
              </a:rPr>
              <a:t> </a:t>
            </a:r>
            <a:r>
              <a:rPr lang="el-GR" sz="3600" dirty="0"/>
              <a:t>κάλεσε τους διανομείς της στη Γερμανία να μην πωλούν το νέο </a:t>
            </a:r>
            <a:r>
              <a:rPr lang="en-US" sz="3600" dirty="0"/>
              <a:t>Passat </a:t>
            </a:r>
            <a:r>
              <a:rPr lang="el-GR" sz="3600" dirty="0"/>
              <a:t>κάτω από την προτεινόμενη τιμή και να περιορίσουν την παροχή εκπτώσεων</a:t>
            </a:r>
          </a:p>
          <a:p>
            <a:pPr>
              <a:lnSpc>
                <a:spcPct val="120000"/>
              </a:lnSpc>
            </a:pPr>
            <a:r>
              <a:rPr lang="el-GR" sz="3600" b="1" u="sng" dirty="0"/>
              <a:t>Ευρωπαϊκή Επιτροπή</a:t>
            </a:r>
            <a:endParaRPr lang="en-US" sz="3600" b="1" u="sng" dirty="0"/>
          </a:p>
          <a:p>
            <a:pPr lvl="1">
              <a:lnSpc>
                <a:spcPct val="120000"/>
              </a:lnSpc>
            </a:pPr>
            <a:r>
              <a:rPr lang="el-GR" sz="2900" dirty="0"/>
              <a:t>Στόχος του μέτρου ήταν να περιοριστεί ο ανταγωνισμός μεταξύ των εμπόρων</a:t>
            </a:r>
          </a:p>
          <a:p>
            <a:pPr lvl="1">
              <a:lnSpc>
                <a:spcPct val="120000"/>
              </a:lnSpc>
            </a:pPr>
            <a:r>
              <a:rPr lang="el-GR" sz="2900" dirty="0"/>
              <a:t>Δεν εξέτασε εάν υπήρχε πραγματική αποδοχή από τους εμπόρους</a:t>
            </a:r>
          </a:p>
          <a:p>
            <a:pPr>
              <a:lnSpc>
                <a:spcPct val="120000"/>
              </a:lnSpc>
            </a:pPr>
            <a:r>
              <a:rPr lang="el-GR" sz="3600" b="1" u="sng" dirty="0"/>
              <a:t>Απόφαση ΔΕΕ</a:t>
            </a:r>
          </a:p>
          <a:p>
            <a:pPr lvl="1">
              <a:lnSpc>
                <a:spcPct val="120000"/>
              </a:lnSpc>
            </a:pPr>
            <a:r>
              <a:rPr lang="el-GR" sz="2900" dirty="0"/>
              <a:t>Η Επιτροπή δεν μπορεί να αποφασίσει ότι η μονομερής συμπεριφορά της </a:t>
            </a:r>
            <a:r>
              <a:rPr lang="en-US" sz="2900" dirty="0"/>
              <a:t>Volkswagen </a:t>
            </a:r>
            <a:r>
              <a:rPr lang="el-GR" sz="2900" dirty="0"/>
              <a:t>συνιστά αντιανταγωνιστική συμφωνία εκτός και αν αποδείξει ρητή ή σιωπηρή αποδοχή από τους μεταπωλητές</a:t>
            </a:r>
          </a:p>
          <a:p>
            <a:pPr lvl="1">
              <a:lnSpc>
                <a:spcPct val="120000"/>
              </a:lnSpc>
            </a:pPr>
            <a:r>
              <a:rPr lang="el-GR" sz="2900" dirty="0"/>
              <a:t>Η υπογραφή της συμφωνίας αντιπροσώπευσης μεταξύ της </a:t>
            </a:r>
            <a:r>
              <a:rPr lang="en-US" sz="2900" dirty="0"/>
              <a:t>Volkswagen </a:t>
            </a:r>
            <a:r>
              <a:rPr lang="el-GR" sz="2900" dirty="0"/>
              <a:t>και των εμπόρων δεν μπορεί να θεωρηθεί ως αποδοχή από μέρους τους εκ των προτέρων της μελλοντικής συμπεριφοράς της </a:t>
            </a:r>
            <a:r>
              <a:rPr lang="en-US" sz="2900" dirty="0"/>
              <a:t>Volkswagen </a:t>
            </a:r>
            <a:endParaRPr lang="el-GR" sz="2900" dirty="0"/>
          </a:p>
          <a:p>
            <a:pPr lvl="1">
              <a:lnSpc>
                <a:spcPct val="120000"/>
              </a:lnSpc>
            </a:pPr>
            <a:r>
              <a:rPr lang="el-GR" sz="2900" dirty="0"/>
              <a:t>Για να αποδειχθεί η αποδοχή είναι αναγκαίο να εξεταστεί η πραγματική συμπεριφορά του άλλου μέρους στην αγορά</a:t>
            </a:r>
            <a:endParaRPr lang="en-US" sz="2900" dirty="0"/>
          </a:p>
          <a:p>
            <a:endParaRPr lang="en-US" dirty="0"/>
          </a:p>
        </p:txBody>
      </p:sp>
      <p:sp>
        <p:nvSpPr>
          <p:cNvPr id="4" name="Slide Number Placeholder 3">
            <a:extLst>
              <a:ext uri="{FF2B5EF4-FFF2-40B4-BE49-F238E27FC236}">
                <a16:creationId xmlns:a16="http://schemas.microsoft.com/office/drawing/2014/main" id="{35B5888C-DE0F-4CF1-B2EB-657AB640CD42}"/>
              </a:ext>
            </a:extLst>
          </p:cNvPr>
          <p:cNvSpPr>
            <a:spLocks noGrp="1"/>
          </p:cNvSpPr>
          <p:nvPr>
            <p:ph type="sldNum" sz="quarter" idx="12"/>
          </p:nvPr>
        </p:nvSpPr>
        <p:spPr/>
        <p:txBody>
          <a:bodyPr/>
          <a:lstStyle/>
          <a:p>
            <a:fld id="{98E93874-D8C6-4CCC-A9EC-BE8FA7F1D16E}" type="slidenum">
              <a:rPr lang="en-US" smtClean="0"/>
              <a:t>18</a:t>
            </a:fld>
            <a:endParaRPr lang="en-US" dirty="0"/>
          </a:p>
        </p:txBody>
      </p:sp>
    </p:spTree>
    <p:extLst>
      <p:ext uri="{BB962C8B-B14F-4D97-AF65-F5344CB8AC3E}">
        <p14:creationId xmlns:p14="http://schemas.microsoft.com/office/powerpoint/2010/main" val="1655428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21FE1-D4C3-4984-8C61-6DCDDBD8E75E}"/>
              </a:ext>
            </a:extLst>
          </p:cNvPr>
          <p:cNvSpPr>
            <a:spLocks noGrp="1"/>
          </p:cNvSpPr>
          <p:nvPr>
            <p:ph type="title"/>
          </p:nvPr>
        </p:nvSpPr>
        <p:spPr/>
        <p:txBody>
          <a:bodyPr>
            <a:normAutofit/>
          </a:bodyPr>
          <a:lstStyle/>
          <a:p>
            <a:r>
              <a:rPr lang="el-GR" dirty="0"/>
              <a:t>ΑΣΚΗΣΗ 2</a:t>
            </a:r>
            <a:endParaRPr lang="en-US" b="0"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D9440671-5D7F-4B6D-9E29-0A2FB9AE2447}"/>
              </a:ext>
            </a:extLst>
          </p:cNvPr>
          <p:cNvSpPr>
            <a:spLocks noGrp="1"/>
          </p:cNvSpPr>
          <p:nvPr>
            <p:ph idx="1"/>
          </p:nvPr>
        </p:nvSpPr>
        <p:spPr>
          <a:ln>
            <a:solidFill>
              <a:schemeClr val="bg2">
                <a:lumMod val="50000"/>
              </a:schemeClr>
            </a:solidFill>
          </a:ln>
        </p:spPr>
        <p:txBody>
          <a:bodyPr>
            <a:normAutofit/>
          </a:bodyPr>
          <a:lstStyle/>
          <a:p>
            <a:pPr marL="0" lvl="0" indent="0">
              <a:buNone/>
              <a:tabLst>
                <a:tab pos="3675063" algn="l"/>
              </a:tabLst>
            </a:pPr>
            <a:r>
              <a:rPr lang="el-GR" b="0" i="0" baseline="0" dirty="0"/>
              <a:t>Μία προμηθεύτρια εταιρεία αποστέλλει προς τους διανομείς της τιμολόγια με ρητή αναφορά σε απαγόρευση εξαγωγών. Οι διανομείς συνεχίζουν να αποστέλλουν προς την προμηθεύτρια εταιρεία νέες παραγγελίες χωρίς οποιαδήποτε διαμαρτυρία. </a:t>
            </a:r>
          </a:p>
          <a:p>
            <a:pPr marL="0" lvl="0" indent="0">
              <a:buNone/>
              <a:tabLst>
                <a:tab pos="3675063" algn="l"/>
              </a:tabLst>
            </a:pPr>
            <a:r>
              <a:rPr lang="el-GR" b="0" i="1" baseline="0" dirty="0"/>
              <a:t>Συνιστά η συμπεριφορά της προμηθεύτριας εταιρείας και των διανομέων ικανοποιητική απόδειξη που θεμελιώνει την ύπαρξη συμφωνίας</a:t>
            </a:r>
            <a:r>
              <a:rPr lang="en-US" b="0" i="1" baseline="0" dirty="0"/>
              <a:t>;</a:t>
            </a:r>
            <a:endParaRPr lang="en-US" i="1" dirty="0"/>
          </a:p>
        </p:txBody>
      </p:sp>
    </p:spTree>
    <p:extLst>
      <p:ext uri="{BB962C8B-B14F-4D97-AF65-F5344CB8AC3E}">
        <p14:creationId xmlns:p14="http://schemas.microsoft.com/office/powerpoint/2010/main" val="3987926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57388-856F-4C30-AA35-858896A357B8}"/>
              </a:ext>
            </a:extLst>
          </p:cNvPr>
          <p:cNvSpPr>
            <a:spLocks noGrp="1"/>
          </p:cNvSpPr>
          <p:nvPr>
            <p:ph type="title"/>
          </p:nvPr>
        </p:nvSpPr>
        <p:spPr/>
        <p:txBody>
          <a:bodyPr/>
          <a:lstStyle/>
          <a:p>
            <a:r>
              <a:rPr lang="el-GR" dirty="0"/>
              <a:t>Σύνοψη παρουσίασης</a:t>
            </a:r>
            <a:endParaRPr lang="en-US" dirty="0"/>
          </a:p>
        </p:txBody>
      </p:sp>
      <p:graphicFrame>
        <p:nvGraphicFramePr>
          <p:cNvPr id="4" name="Content Placeholder 3">
            <a:extLst>
              <a:ext uri="{FF2B5EF4-FFF2-40B4-BE49-F238E27FC236}">
                <a16:creationId xmlns:a16="http://schemas.microsoft.com/office/drawing/2014/main" id="{66FF22CD-C5A3-445B-8D24-F07F9CEB178C}"/>
              </a:ext>
            </a:extLst>
          </p:cNvPr>
          <p:cNvGraphicFramePr>
            <a:graphicFrameLocks noGrp="1"/>
          </p:cNvGraphicFramePr>
          <p:nvPr>
            <p:ph idx="1"/>
            <p:extLst>
              <p:ext uri="{D42A27DB-BD31-4B8C-83A1-F6EECF244321}">
                <p14:modId xmlns:p14="http://schemas.microsoft.com/office/powerpoint/2010/main" val="253885517"/>
              </p:ext>
            </p:extLst>
          </p:nvPr>
        </p:nvGraphicFramePr>
        <p:xfrm>
          <a:off x="838200" y="1752600"/>
          <a:ext cx="87630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ED21303A-7708-4434-BB0F-DAFC6F4495F0}"/>
              </a:ext>
            </a:extLst>
          </p:cNvPr>
          <p:cNvSpPr>
            <a:spLocks noGrp="1"/>
          </p:cNvSpPr>
          <p:nvPr>
            <p:ph type="sldNum" sz="quarter" idx="12"/>
          </p:nvPr>
        </p:nvSpPr>
        <p:spPr/>
        <p:txBody>
          <a:bodyPr/>
          <a:lstStyle/>
          <a:p>
            <a:fld id="{98E93874-D8C6-4CCC-A9EC-BE8FA7F1D16E}" type="slidenum">
              <a:rPr lang="en-US" smtClean="0"/>
              <a:t>2</a:t>
            </a:fld>
            <a:endParaRPr lang="en-US" dirty="0"/>
          </a:p>
        </p:txBody>
      </p:sp>
    </p:spTree>
    <p:extLst>
      <p:ext uri="{BB962C8B-B14F-4D97-AF65-F5344CB8AC3E}">
        <p14:creationId xmlns:p14="http://schemas.microsoft.com/office/powerpoint/2010/main" val="2249332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8F6A5-80E1-43E2-8BB9-F18826ADCA8C}"/>
              </a:ext>
            </a:extLst>
          </p:cNvPr>
          <p:cNvSpPr>
            <a:spLocks noGrp="1"/>
          </p:cNvSpPr>
          <p:nvPr>
            <p:ph type="title"/>
          </p:nvPr>
        </p:nvSpPr>
        <p:spPr/>
        <p:txBody>
          <a:bodyPr>
            <a:normAutofit/>
          </a:bodyPr>
          <a:lstStyle/>
          <a:p>
            <a:pPr>
              <a:lnSpc>
                <a:spcPts val="2500"/>
              </a:lnSpc>
            </a:pPr>
            <a:r>
              <a:rPr lang="el-GR" sz="3100" dirty="0"/>
              <a:t>Συμφωνία</a:t>
            </a:r>
            <a:br>
              <a:rPr lang="en-US" dirty="0"/>
            </a:br>
            <a:r>
              <a:rPr lang="el-GR" sz="2700" dirty="0">
                <a:solidFill>
                  <a:srgbClr val="C00000"/>
                </a:solidFill>
              </a:rPr>
              <a:t>Σύνοψη</a:t>
            </a:r>
            <a:endParaRPr lang="en-US" dirty="0">
              <a:solidFill>
                <a:srgbClr val="C00000"/>
              </a:solidFill>
            </a:endParaRPr>
          </a:p>
        </p:txBody>
      </p:sp>
      <p:graphicFrame>
        <p:nvGraphicFramePr>
          <p:cNvPr id="5" name="Content Placeholder 4">
            <a:extLst>
              <a:ext uri="{FF2B5EF4-FFF2-40B4-BE49-F238E27FC236}">
                <a16:creationId xmlns:a16="http://schemas.microsoft.com/office/drawing/2014/main" id="{7310E47B-A5EB-447E-9DC5-7226AB25E689}"/>
              </a:ext>
            </a:extLst>
          </p:cNvPr>
          <p:cNvGraphicFramePr>
            <a:graphicFrameLocks noGrp="1"/>
          </p:cNvGraphicFramePr>
          <p:nvPr>
            <p:ph idx="1"/>
            <p:extLst>
              <p:ext uri="{D42A27DB-BD31-4B8C-83A1-F6EECF244321}">
                <p14:modId xmlns:p14="http://schemas.microsoft.com/office/powerpoint/2010/main" val="3492420557"/>
              </p:ext>
            </p:extLst>
          </p:nvPr>
        </p:nvGraphicFramePr>
        <p:xfrm>
          <a:off x="838200" y="1752600"/>
          <a:ext cx="87630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8" name="Picture 10" descr="Tick Icon Png Images, Stock Photos &amp; Vectors | Shutterstock">
            <a:extLst>
              <a:ext uri="{FF2B5EF4-FFF2-40B4-BE49-F238E27FC236}">
                <a16:creationId xmlns:a16="http://schemas.microsoft.com/office/drawing/2014/main" id="{9D48AE0B-D38A-463A-A38D-F057AFEF186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3077" t="15714" r="16154" b="21428"/>
          <a:stretch/>
        </p:blipFill>
        <p:spPr bwMode="auto">
          <a:xfrm>
            <a:off x="1143000" y="2286000"/>
            <a:ext cx="716973" cy="685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Tick Icon Png Images, Stock Photos &amp; Vectors | Shutterstock">
            <a:extLst>
              <a:ext uri="{FF2B5EF4-FFF2-40B4-BE49-F238E27FC236}">
                <a16:creationId xmlns:a16="http://schemas.microsoft.com/office/drawing/2014/main" id="{1482F290-2781-4C65-93C6-9F4D6A402DCC}"/>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3077" t="15714" r="16154" b="21428"/>
          <a:stretch/>
        </p:blipFill>
        <p:spPr bwMode="auto">
          <a:xfrm>
            <a:off x="1447800" y="3619500"/>
            <a:ext cx="716973"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Tick Icon Png Images, Stock Photos &amp; Vectors | Shutterstock">
            <a:extLst>
              <a:ext uri="{FF2B5EF4-FFF2-40B4-BE49-F238E27FC236}">
                <a16:creationId xmlns:a16="http://schemas.microsoft.com/office/drawing/2014/main" id="{37131C99-3B67-486A-A8EC-AE2DE29F2692}"/>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3077" t="15714" r="16154" b="21428"/>
          <a:stretch/>
        </p:blipFill>
        <p:spPr bwMode="auto">
          <a:xfrm>
            <a:off x="1089313" y="4953000"/>
            <a:ext cx="716973" cy="6858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A780AE8A-C118-4721-AD6A-4EF6A5AA097D}"/>
              </a:ext>
            </a:extLst>
          </p:cNvPr>
          <p:cNvSpPr>
            <a:spLocks noGrp="1"/>
          </p:cNvSpPr>
          <p:nvPr>
            <p:ph type="sldNum" sz="quarter" idx="12"/>
          </p:nvPr>
        </p:nvSpPr>
        <p:spPr/>
        <p:txBody>
          <a:bodyPr/>
          <a:lstStyle/>
          <a:p>
            <a:fld id="{98E93874-D8C6-4CCC-A9EC-BE8FA7F1D16E}" type="slidenum">
              <a:rPr lang="en-US" smtClean="0"/>
              <a:t>20</a:t>
            </a:fld>
            <a:endParaRPr lang="en-US" dirty="0"/>
          </a:p>
        </p:txBody>
      </p:sp>
    </p:spTree>
    <p:extLst>
      <p:ext uri="{BB962C8B-B14F-4D97-AF65-F5344CB8AC3E}">
        <p14:creationId xmlns:p14="http://schemas.microsoft.com/office/powerpoint/2010/main" val="3476789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BCA3D-8F8B-4794-B013-269E17008C69}"/>
              </a:ext>
            </a:extLst>
          </p:cNvPr>
          <p:cNvSpPr>
            <a:spLocks noGrp="1"/>
          </p:cNvSpPr>
          <p:nvPr>
            <p:ph type="title"/>
          </p:nvPr>
        </p:nvSpPr>
        <p:spPr/>
        <p:txBody>
          <a:bodyPr/>
          <a:lstStyle/>
          <a:p>
            <a:r>
              <a:rPr lang="el-GR" dirty="0"/>
              <a:t>ΑΣΚΗΣΗ 3</a:t>
            </a:r>
            <a:endParaRPr lang="en-US" dirty="0"/>
          </a:p>
        </p:txBody>
      </p:sp>
      <p:sp>
        <p:nvSpPr>
          <p:cNvPr id="3" name="Content Placeholder 2">
            <a:extLst>
              <a:ext uri="{FF2B5EF4-FFF2-40B4-BE49-F238E27FC236}">
                <a16:creationId xmlns:a16="http://schemas.microsoft.com/office/drawing/2014/main" id="{A520B8B2-DE0F-4AF0-BC08-F67BF2EFEDFF}"/>
              </a:ext>
            </a:extLst>
          </p:cNvPr>
          <p:cNvSpPr>
            <a:spLocks noGrp="1"/>
          </p:cNvSpPr>
          <p:nvPr>
            <p:ph idx="1"/>
          </p:nvPr>
        </p:nvSpPr>
        <p:spPr>
          <a:ln>
            <a:solidFill>
              <a:schemeClr val="bg2">
                <a:lumMod val="50000"/>
              </a:schemeClr>
            </a:solidFill>
          </a:ln>
        </p:spPr>
        <p:txBody>
          <a:bodyPr>
            <a:normAutofit fontScale="77500" lnSpcReduction="20000"/>
          </a:bodyPr>
          <a:lstStyle/>
          <a:p>
            <a:pPr marL="0" lvl="0" indent="0">
              <a:buNone/>
            </a:pPr>
            <a:r>
              <a:rPr lang="el-GR" b="0" i="0" baseline="0" dirty="0"/>
              <a:t>Τα μέλη μιας εμπορικής οργάνωσης συναντώνται κάθε τρίμηνο. Σε κάθε συνάντηση οι μεγαλύτερες εταιρείες ανακοινώνουν τις τιμές που θα χρεώσουν κατά το επόμενο τρίμηνο. Η εταιρεία Α, μικρός παίκτης στην αγορά, παρίσταται στις συναντήσεις προκειμένου να αποκομίσει χρήσιμες βιομηχανικές πληροφορίες. Η εταιρεία Α δεν έχει αποκαλύψει ποτέ σε άλλες εταιρείες τις μελλοντικές της προθέσεις ή κινήσεις. Οι εταιρείες Β και Γ παρίστανται σε ορισμένες μόνο συναντήσεις. Σημειώνεται ότι η ένταση του τιμολογιακού ανταγωνισμού είναι περιορισμένη στον κλάδο παραγωγής των εν λόγω εταιρειών.</a:t>
            </a:r>
            <a:r>
              <a:rPr lang="el-GR" b="1" i="0" baseline="0" dirty="0"/>
              <a:t> </a:t>
            </a:r>
          </a:p>
          <a:p>
            <a:pPr marL="0" lvl="0" indent="0">
              <a:buNone/>
            </a:pPr>
            <a:r>
              <a:rPr lang="el-GR" i="1" dirty="0"/>
              <a:t>Συνιστά η συμπεριφορά των εταιριών Α, Β, και Γ παράβαση του άρθρου 101(1) ΣΛΕΕ;</a:t>
            </a:r>
            <a:endParaRPr lang="en-US" i="1" dirty="0"/>
          </a:p>
        </p:txBody>
      </p:sp>
    </p:spTree>
    <p:extLst>
      <p:ext uri="{BB962C8B-B14F-4D97-AF65-F5344CB8AC3E}">
        <p14:creationId xmlns:p14="http://schemas.microsoft.com/office/powerpoint/2010/main" val="97672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F7CC4-C7E3-4B3D-AB5B-2912EE26FECD}"/>
              </a:ext>
            </a:extLst>
          </p:cNvPr>
          <p:cNvSpPr>
            <a:spLocks noGrp="1"/>
          </p:cNvSpPr>
          <p:nvPr>
            <p:ph type="title"/>
          </p:nvPr>
        </p:nvSpPr>
        <p:spPr/>
        <p:txBody>
          <a:bodyPr/>
          <a:lstStyle/>
          <a:p>
            <a:r>
              <a:rPr lang="el-GR" dirty="0"/>
              <a:t>ΑΣΚΗΣΗ</a:t>
            </a:r>
            <a:r>
              <a:rPr lang="en-US" dirty="0"/>
              <a:t> </a:t>
            </a:r>
            <a:r>
              <a:rPr lang="el-GR" dirty="0"/>
              <a:t>4</a:t>
            </a:r>
            <a:endParaRPr lang="en-US" dirty="0"/>
          </a:p>
        </p:txBody>
      </p:sp>
      <p:sp>
        <p:nvSpPr>
          <p:cNvPr id="3" name="Content Placeholder 2">
            <a:extLst>
              <a:ext uri="{FF2B5EF4-FFF2-40B4-BE49-F238E27FC236}">
                <a16:creationId xmlns:a16="http://schemas.microsoft.com/office/drawing/2014/main" id="{077D832A-4A84-410D-A1E8-488964BE9469}"/>
              </a:ext>
            </a:extLst>
          </p:cNvPr>
          <p:cNvSpPr>
            <a:spLocks noGrp="1"/>
          </p:cNvSpPr>
          <p:nvPr>
            <p:ph idx="1"/>
          </p:nvPr>
        </p:nvSpPr>
        <p:spPr>
          <a:ln>
            <a:solidFill>
              <a:schemeClr val="bg2">
                <a:lumMod val="50000"/>
              </a:schemeClr>
            </a:solidFill>
          </a:ln>
        </p:spPr>
        <p:txBody>
          <a:bodyPr/>
          <a:lstStyle/>
          <a:p>
            <a:pPr marL="0" lvl="0" indent="0">
              <a:buNone/>
            </a:pPr>
            <a:r>
              <a:rPr lang="el-GR" sz="3200" b="0" i="0" baseline="0" dirty="0"/>
              <a:t>Οι παραγωγοί τούβλων της Κύπρου κατέληξαν σε συμφωνία προκειμένου να αντιμετωπίσουν το φαινόμενο της υπερπροσφοράς και της συρρίκνωσης της ζήτησης λόγω της οικονομικής κρίσης. Αυτό θα επιτευχθεί με τον περιορισμό της παραγωγής κάθε επιχείρησης.</a:t>
            </a:r>
            <a:r>
              <a:rPr lang="el-GR" sz="3200" dirty="0"/>
              <a:t> </a:t>
            </a:r>
          </a:p>
          <a:p>
            <a:pPr marL="0" lvl="0" indent="0">
              <a:buNone/>
            </a:pPr>
            <a:r>
              <a:rPr lang="el-GR" sz="3200" i="1" dirty="0"/>
              <a:t>Συνιστά η συμπεριφορά των παραγωγών τούβλων παράβαση του άρθρου 101(1) ΣΛΕΕ;</a:t>
            </a:r>
            <a:endParaRPr lang="en-US" sz="3200" i="1" dirty="0"/>
          </a:p>
        </p:txBody>
      </p:sp>
    </p:spTree>
    <p:extLst>
      <p:ext uri="{BB962C8B-B14F-4D97-AF65-F5344CB8AC3E}">
        <p14:creationId xmlns:p14="http://schemas.microsoft.com/office/powerpoint/2010/main" val="3219989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1B63E-4418-4253-A334-532761FFE7CC}"/>
              </a:ext>
            </a:extLst>
          </p:cNvPr>
          <p:cNvSpPr>
            <a:spLocks noGrp="1"/>
          </p:cNvSpPr>
          <p:nvPr>
            <p:ph type="title"/>
          </p:nvPr>
        </p:nvSpPr>
        <p:spPr/>
        <p:txBody>
          <a:bodyPr/>
          <a:lstStyle/>
          <a:p>
            <a:r>
              <a:rPr lang="el-GR" dirty="0"/>
              <a:t>ΑΣΚΗΣΗ</a:t>
            </a:r>
            <a:r>
              <a:rPr lang="en-US" dirty="0"/>
              <a:t> </a:t>
            </a:r>
            <a:r>
              <a:rPr lang="el-GR" dirty="0"/>
              <a:t>5</a:t>
            </a:r>
            <a:endParaRPr lang="en-US" dirty="0"/>
          </a:p>
        </p:txBody>
      </p:sp>
      <p:sp>
        <p:nvSpPr>
          <p:cNvPr id="3" name="Content Placeholder 2">
            <a:extLst>
              <a:ext uri="{FF2B5EF4-FFF2-40B4-BE49-F238E27FC236}">
                <a16:creationId xmlns:a16="http://schemas.microsoft.com/office/drawing/2014/main" id="{69EB25B2-4D45-423C-BC70-B4EB24256DAD}"/>
              </a:ext>
            </a:extLst>
          </p:cNvPr>
          <p:cNvSpPr>
            <a:spLocks noGrp="1"/>
          </p:cNvSpPr>
          <p:nvPr>
            <p:ph idx="1"/>
          </p:nvPr>
        </p:nvSpPr>
        <p:spPr>
          <a:ln>
            <a:solidFill>
              <a:schemeClr val="bg2">
                <a:lumMod val="50000"/>
              </a:schemeClr>
            </a:solidFill>
          </a:ln>
        </p:spPr>
        <p:txBody>
          <a:bodyPr>
            <a:normAutofit fontScale="92500" lnSpcReduction="10000"/>
          </a:bodyPr>
          <a:lstStyle/>
          <a:p>
            <a:pPr marL="0" lvl="0" indent="0">
              <a:buNone/>
            </a:pPr>
            <a:r>
              <a:rPr lang="el-GR" b="0" i="0" baseline="0" dirty="0"/>
              <a:t>Δύο </a:t>
            </a:r>
            <a:r>
              <a:rPr lang="en-US" b="0" i="0" baseline="0" dirty="0"/>
              <a:t>φαρμακευτικές εταιρείες </a:t>
            </a:r>
            <a:r>
              <a:rPr lang="el-GR" b="0" i="0" baseline="0" dirty="0"/>
              <a:t>συμφώνησαν να κατανέμουν την αγορά όσον αφορά την προμήθεια συνταγογραφούμενων φαρμάκων σε Ιδρύματα Φροντίδας Ηλικιωμένων. Συμφώνησαν συγκεκριμένα ότι η μια εταιρεία δεν θα προσέγγιζε υφιστάμενους πελάτες της άλλης, νοουμένου ότι η άλλη εταιρεία δεν θα προσέγγιζε υφιστάμενους δικούς της πελάτες για κάποιο χρονικό διάστημα.</a:t>
            </a:r>
          </a:p>
          <a:p>
            <a:pPr marL="0" lvl="0" indent="0">
              <a:buNone/>
            </a:pPr>
            <a:r>
              <a:rPr lang="el-GR" i="1" dirty="0"/>
              <a:t>Συνιστά η συμπεριφορά των εν λόγω φαρμακευτικών εταιρειών παράβαση του άρθρου 101(1) ΣΛΕΕ;</a:t>
            </a:r>
            <a:endParaRPr lang="en-US" i="1" dirty="0"/>
          </a:p>
        </p:txBody>
      </p:sp>
    </p:spTree>
    <p:extLst>
      <p:ext uri="{BB962C8B-B14F-4D97-AF65-F5344CB8AC3E}">
        <p14:creationId xmlns:p14="http://schemas.microsoft.com/office/powerpoint/2010/main" val="4241101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C5646-671B-4546-85D5-B6BFC2465937}"/>
              </a:ext>
            </a:extLst>
          </p:cNvPr>
          <p:cNvSpPr>
            <a:spLocks noGrp="1"/>
          </p:cNvSpPr>
          <p:nvPr>
            <p:ph type="title"/>
          </p:nvPr>
        </p:nvSpPr>
        <p:spPr/>
        <p:txBody>
          <a:bodyPr/>
          <a:lstStyle/>
          <a:p>
            <a:r>
              <a:rPr lang="el-GR" dirty="0"/>
              <a:t>Εναρμονισμένη πρακτική</a:t>
            </a:r>
            <a:endParaRPr lang="en-US" dirty="0"/>
          </a:p>
        </p:txBody>
      </p:sp>
      <p:sp>
        <p:nvSpPr>
          <p:cNvPr id="3" name="Content Placeholder 2">
            <a:extLst>
              <a:ext uri="{FF2B5EF4-FFF2-40B4-BE49-F238E27FC236}">
                <a16:creationId xmlns:a16="http://schemas.microsoft.com/office/drawing/2014/main" id="{0C3C3F7B-875B-45BC-A25B-7DDA4728BFF3}"/>
              </a:ext>
            </a:extLst>
          </p:cNvPr>
          <p:cNvSpPr>
            <a:spLocks noGrp="1"/>
          </p:cNvSpPr>
          <p:nvPr>
            <p:ph idx="1"/>
          </p:nvPr>
        </p:nvSpPr>
        <p:spPr/>
        <p:txBody>
          <a:bodyPr>
            <a:normAutofit fontScale="70000" lnSpcReduction="20000"/>
          </a:bodyPr>
          <a:lstStyle/>
          <a:p>
            <a:r>
              <a:rPr lang="el-GR" b="1" u="sng" dirty="0"/>
              <a:t>Εναρμονισμένη πρακτική</a:t>
            </a:r>
          </a:p>
          <a:p>
            <a:pPr lvl="1"/>
            <a:r>
              <a:rPr lang="el-GR" dirty="0"/>
              <a:t>Μορφή συντονισμού μεταξύ επιχειρήσεων οι οποίες χωρίς να έχουν φτάσει στο στάδιο κατάληξης σε συμφωνία, </a:t>
            </a:r>
            <a:r>
              <a:rPr lang="el-GR" dirty="0">
                <a:solidFill>
                  <a:srgbClr val="C00000"/>
                </a:solidFill>
              </a:rPr>
              <a:t>έχουν υποκαταστήσει ηθελημένα τους κινδύνους του ανταγωνισμού με έμπρακτη συνεργασία</a:t>
            </a:r>
          </a:p>
          <a:p>
            <a:pPr lvl="1"/>
            <a:r>
              <a:rPr lang="el-GR" b="1" dirty="0"/>
              <a:t>Περιορισμός αβεβαιότητας </a:t>
            </a:r>
            <a:r>
              <a:rPr lang="el-GR" dirty="0"/>
              <a:t>στην αγορά σχετικά με τη συμπεριφορά των ανταγωνιστών</a:t>
            </a:r>
          </a:p>
          <a:p>
            <a:pPr lvl="1"/>
            <a:r>
              <a:rPr lang="el-GR" b="1" dirty="0"/>
              <a:t>Δεν απαιτείται πραγματικό σχέδιο συντονισμού </a:t>
            </a:r>
            <a:r>
              <a:rPr lang="el-GR" dirty="0">
                <a:solidFill>
                  <a:srgbClr val="C00000"/>
                </a:solidFill>
                <a:sym typeface="Wingdings" panose="05000000000000000000" pitchFamily="2" charset="2"/>
              </a:rPr>
              <a:t> </a:t>
            </a:r>
            <a:r>
              <a:rPr lang="el-GR" dirty="0">
                <a:sym typeface="Wingdings" panose="05000000000000000000" pitchFamily="2" charset="2"/>
              </a:rPr>
              <a:t>αρκεί η υιοθέτηση μηχανισμών διευκόλυνσης π.χ. ανταλλαγή πληροφοριών </a:t>
            </a:r>
            <a:r>
              <a:rPr lang="el-GR" dirty="0">
                <a:solidFill>
                  <a:srgbClr val="C00000"/>
                </a:solidFill>
                <a:sym typeface="Wingdings" panose="05000000000000000000" pitchFamily="2" charset="2"/>
              </a:rPr>
              <a:t></a:t>
            </a:r>
            <a:r>
              <a:rPr lang="el-GR" dirty="0">
                <a:sym typeface="Wingdings" panose="05000000000000000000" pitchFamily="2" charset="2"/>
              </a:rPr>
              <a:t> απουσία αυτόνομης συμπεριφοράς</a:t>
            </a:r>
            <a:endParaRPr lang="el-GR" dirty="0"/>
          </a:p>
          <a:p>
            <a:r>
              <a:rPr lang="el-GR" dirty="0"/>
              <a:t>Δεν απαγορεύεται στις επιχειρήσεις να </a:t>
            </a:r>
            <a:r>
              <a:rPr lang="el-GR" dirty="0">
                <a:solidFill>
                  <a:srgbClr val="C00000"/>
                </a:solidFill>
              </a:rPr>
              <a:t>προσαρμόζονται ευφυώς </a:t>
            </a:r>
            <a:r>
              <a:rPr lang="el-GR" dirty="0"/>
              <a:t>(</a:t>
            </a:r>
            <a:r>
              <a:rPr lang="en-US" dirty="0"/>
              <a:t>intelligently adapt themselves)</a:t>
            </a:r>
            <a:r>
              <a:rPr lang="el-GR" dirty="0"/>
              <a:t> στη συμπεριφορά των ανταγωνιστών </a:t>
            </a:r>
            <a:endParaRPr lang="en-US" dirty="0"/>
          </a:p>
          <a:p>
            <a:r>
              <a:rPr lang="el-GR" b="1" dirty="0"/>
              <a:t>Απαγορεύεται κάθε άμεση / έμμεση επαφή μεταξύ ανταγωνιστών που έχει ως αντικείμενο ή αποτέλεσμα τη δημιουργία συνθηκών ανταγωνισμού που δεν ανταποκρίνονται στους συνήθεις όρους της αγοράς</a:t>
            </a:r>
            <a:endParaRPr lang="en-US" dirty="0"/>
          </a:p>
          <a:p>
            <a:endParaRPr lang="el-GR" dirty="0"/>
          </a:p>
          <a:p>
            <a:endParaRPr lang="en-US" dirty="0"/>
          </a:p>
        </p:txBody>
      </p:sp>
      <p:sp>
        <p:nvSpPr>
          <p:cNvPr id="4" name="Slide Number Placeholder 3">
            <a:extLst>
              <a:ext uri="{FF2B5EF4-FFF2-40B4-BE49-F238E27FC236}">
                <a16:creationId xmlns:a16="http://schemas.microsoft.com/office/drawing/2014/main" id="{DCE2A5EB-4CCA-48ED-84B8-D2D40CAFE356}"/>
              </a:ext>
            </a:extLst>
          </p:cNvPr>
          <p:cNvSpPr>
            <a:spLocks noGrp="1"/>
          </p:cNvSpPr>
          <p:nvPr>
            <p:ph type="sldNum" sz="quarter" idx="12"/>
          </p:nvPr>
        </p:nvSpPr>
        <p:spPr/>
        <p:txBody>
          <a:bodyPr/>
          <a:lstStyle/>
          <a:p>
            <a:fld id="{98E93874-D8C6-4CCC-A9EC-BE8FA7F1D16E}" type="slidenum">
              <a:rPr lang="en-US" smtClean="0"/>
              <a:t>24</a:t>
            </a:fld>
            <a:endParaRPr lang="en-US" dirty="0"/>
          </a:p>
        </p:txBody>
      </p:sp>
    </p:spTree>
    <p:extLst>
      <p:ext uri="{BB962C8B-B14F-4D97-AF65-F5344CB8AC3E}">
        <p14:creationId xmlns:p14="http://schemas.microsoft.com/office/powerpoint/2010/main" val="3432514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F9798-2E17-4554-9041-AA2E4CC78955}"/>
              </a:ext>
            </a:extLst>
          </p:cNvPr>
          <p:cNvSpPr>
            <a:spLocks noGrp="1"/>
          </p:cNvSpPr>
          <p:nvPr>
            <p:ph type="title"/>
          </p:nvPr>
        </p:nvSpPr>
        <p:spPr/>
        <p:txBody>
          <a:bodyPr>
            <a:normAutofit fontScale="90000"/>
          </a:bodyPr>
          <a:lstStyle/>
          <a:p>
            <a:r>
              <a:rPr lang="el-GR" sz="3100" dirty="0"/>
              <a:t>Εναρμονισμένη πρακτική</a:t>
            </a:r>
            <a:br>
              <a:rPr lang="en-US" dirty="0"/>
            </a:br>
            <a:r>
              <a:rPr lang="el-GR" sz="2700" dirty="0">
                <a:solidFill>
                  <a:srgbClr val="C00000"/>
                </a:solidFill>
              </a:rPr>
              <a:t>Αποδεικτικά στοιχεία</a:t>
            </a:r>
            <a:endParaRPr lang="en-US" dirty="0">
              <a:solidFill>
                <a:srgbClr val="C00000"/>
              </a:solidFill>
            </a:endParaRPr>
          </a:p>
        </p:txBody>
      </p:sp>
      <p:sp>
        <p:nvSpPr>
          <p:cNvPr id="3" name="Content Placeholder 2">
            <a:extLst>
              <a:ext uri="{FF2B5EF4-FFF2-40B4-BE49-F238E27FC236}">
                <a16:creationId xmlns:a16="http://schemas.microsoft.com/office/drawing/2014/main" id="{D9991E1C-C5DA-4114-B895-9EE396DA3AFB}"/>
              </a:ext>
            </a:extLst>
          </p:cNvPr>
          <p:cNvSpPr>
            <a:spLocks noGrp="1"/>
          </p:cNvSpPr>
          <p:nvPr>
            <p:ph idx="1"/>
          </p:nvPr>
        </p:nvSpPr>
        <p:spPr/>
        <p:txBody>
          <a:bodyPr>
            <a:normAutofit fontScale="92500" lnSpcReduction="10000"/>
          </a:bodyPr>
          <a:lstStyle/>
          <a:p>
            <a:r>
              <a:rPr lang="el-GR" sz="2600" b="1" dirty="0"/>
              <a:t>Επαφή μεταξύ ανταγωνιστών</a:t>
            </a:r>
          </a:p>
          <a:p>
            <a:pPr lvl="1"/>
            <a:r>
              <a:rPr lang="el-GR" dirty="0"/>
              <a:t>άμεσα στοιχεία </a:t>
            </a:r>
          </a:p>
          <a:p>
            <a:pPr lvl="2"/>
            <a:r>
              <a:rPr lang="el-GR" dirty="0"/>
              <a:t>τηλεφωνική επικοινωνία</a:t>
            </a:r>
          </a:p>
          <a:p>
            <a:pPr lvl="2"/>
            <a:r>
              <a:rPr lang="el-GR" dirty="0"/>
              <a:t>ανταλλαγή </a:t>
            </a:r>
            <a:r>
              <a:rPr lang="en-US" dirty="0"/>
              <a:t>Emails</a:t>
            </a:r>
            <a:endParaRPr lang="el-GR" dirty="0"/>
          </a:p>
          <a:p>
            <a:pPr lvl="2"/>
            <a:r>
              <a:rPr lang="el-GR" dirty="0"/>
              <a:t>πρακτικά συναντήσεων </a:t>
            </a:r>
          </a:p>
          <a:p>
            <a:pPr lvl="1"/>
            <a:r>
              <a:rPr lang="el-GR" dirty="0"/>
              <a:t>έμμεσα στοιχεία </a:t>
            </a:r>
          </a:p>
          <a:p>
            <a:pPr lvl="2"/>
            <a:r>
              <a:rPr lang="el-GR" dirty="0"/>
              <a:t>εισιτήρια ταξιδιών</a:t>
            </a:r>
          </a:p>
          <a:p>
            <a:pPr lvl="2"/>
            <a:r>
              <a:rPr lang="el-GR" dirty="0"/>
              <a:t>καταγραφές σε ατζέντα</a:t>
            </a:r>
          </a:p>
          <a:p>
            <a:r>
              <a:rPr lang="el-GR" sz="2600" b="1" dirty="0"/>
              <a:t>Κοινή βούληση </a:t>
            </a:r>
            <a:r>
              <a:rPr lang="el-GR" sz="2600" dirty="0"/>
              <a:t>ή </a:t>
            </a:r>
            <a:r>
              <a:rPr lang="el-GR" sz="2600" b="1" dirty="0"/>
              <a:t>αποδοχή της συνεργασίας</a:t>
            </a:r>
            <a:r>
              <a:rPr lang="en-US" sz="2600" b="1" dirty="0"/>
              <a:t> </a:t>
            </a:r>
            <a:r>
              <a:rPr lang="el-GR" sz="2600" dirty="0"/>
              <a:t>(π.χ. ανταλλαγή πληροφοριών για εμπορική πολιτική)</a:t>
            </a:r>
          </a:p>
          <a:p>
            <a:r>
              <a:rPr lang="el-GR" sz="2600" b="1" dirty="0"/>
              <a:t>Αιτιώδης σχέση </a:t>
            </a:r>
            <a:r>
              <a:rPr lang="el-GR" sz="2600" dirty="0"/>
              <a:t>μεταξύ επαφής και συμπεριφοράς στην αγορά</a:t>
            </a:r>
            <a:endParaRPr lang="en-US" dirty="0"/>
          </a:p>
        </p:txBody>
      </p:sp>
      <p:sp>
        <p:nvSpPr>
          <p:cNvPr id="4" name="Slide Number Placeholder 3">
            <a:extLst>
              <a:ext uri="{FF2B5EF4-FFF2-40B4-BE49-F238E27FC236}">
                <a16:creationId xmlns:a16="http://schemas.microsoft.com/office/drawing/2014/main" id="{877CFEFA-CD14-43A6-9848-6AE4EFA70212}"/>
              </a:ext>
            </a:extLst>
          </p:cNvPr>
          <p:cNvSpPr>
            <a:spLocks noGrp="1"/>
          </p:cNvSpPr>
          <p:nvPr>
            <p:ph type="sldNum" sz="quarter" idx="12"/>
          </p:nvPr>
        </p:nvSpPr>
        <p:spPr/>
        <p:txBody>
          <a:bodyPr/>
          <a:lstStyle/>
          <a:p>
            <a:fld id="{98E93874-D8C6-4CCC-A9EC-BE8FA7F1D16E}" type="slidenum">
              <a:rPr lang="en-US" smtClean="0"/>
              <a:t>25</a:t>
            </a:fld>
            <a:endParaRPr lang="en-US" dirty="0"/>
          </a:p>
        </p:txBody>
      </p:sp>
    </p:spTree>
    <p:extLst>
      <p:ext uri="{BB962C8B-B14F-4D97-AF65-F5344CB8AC3E}">
        <p14:creationId xmlns:p14="http://schemas.microsoft.com/office/powerpoint/2010/main" val="651449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5B19F-BFC3-4082-B3F1-3C976A4A6391}"/>
              </a:ext>
            </a:extLst>
          </p:cNvPr>
          <p:cNvSpPr>
            <a:spLocks noGrp="1"/>
          </p:cNvSpPr>
          <p:nvPr>
            <p:ph type="title"/>
          </p:nvPr>
        </p:nvSpPr>
        <p:spPr/>
        <p:txBody>
          <a:bodyPr/>
          <a:lstStyle/>
          <a:p>
            <a:r>
              <a:rPr lang="el-GR" dirty="0"/>
              <a:t>Εναρμονισμένη πρακτική </a:t>
            </a:r>
            <a:r>
              <a:rPr lang="en-US" dirty="0"/>
              <a:t>v </a:t>
            </a:r>
            <a:r>
              <a:rPr lang="el-GR" dirty="0"/>
              <a:t>Παράλληλη συμπεριφορά</a:t>
            </a:r>
            <a:endParaRPr lang="en-US" dirty="0"/>
          </a:p>
        </p:txBody>
      </p:sp>
      <p:sp>
        <p:nvSpPr>
          <p:cNvPr id="3" name="Content Placeholder 2">
            <a:extLst>
              <a:ext uri="{FF2B5EF4-FFF2-40B4-BE49-F238E27FC236}">
                <a16:creationId xmlns:a16="http://schemas.microsoft.com/office/drawing/2014/main" id="{F8707166-56DF-450E-9686-D99A05A480F9}"/>
              </a:ext>
            </a:extLst>
          </p:cNvPr>
          <p:cNvSpPr>
            <a:spLocks noGrp="1"/>
          </p:cNvSpPr>
          <p:nvPr>
            <p:ph idx="1"/>
          </p:nvPr>
        </p:nvSpPr>
        <p:spPr>
          <a:xfrm>
            <a:off x="842818" y="1752600"/>
            <a:ext cx="8763000" cy="4419600"/>
          </a:xfrm>
        </p:spPr>
        <p:txBody>
          <a:bodyPr>
            <a:normAutofit fontScale="25000" lnSpcReduction="20000"/>
          </a:bodyPr>
          <a:lstStyle/>
          <a:p>
            <a:pPr lvl="0"/>
            <a:r>
              <a:rPr lang="el-GR" sz="8000" b="1" dirty="0"/>
              <a:t>Παράλληλη συμπεριφορά δεν αποδεικνύει από μόνη της εναρμονισμένη πρακτική</a:t>
            </a:r>
            <a:endParaRPr lang="en-US" sz="8000" dirty="0"/>
          </a:p>
          <a:p>
            <a:pPr lvl="0"/>
            <a:r>
              <a:rPr lang="el-GR" sz="8000" dirty="0"/>
              <a:t>Θα πρέπει να αποδειχθεί ότι </a:t>
            </a:r>
            <a:r>
              <a:rPr lang="el-GR" sz="8000" b="1" u="sng" dirty="0"/>
              <a:t>δεν υπάρχει άλλη εύλογη εξήγηση για την παράλληλη συμπεριφορά</a:t>
            </a:r>
            <a:r>
              <a:rPr lang="el-GR" sz="8000" b="1" dirty="0"/>
              <a:t> </a:t>
            </a:r>
            <a:r>
              <a:rPr lang="el-GR" sz="8000" dirty="0"/>
              <a:t>π.χ. διαφάνεια αγοράς, αμελητέες διαφορές στο κόστος</a:t>
            </a:r>
            <a:endParaRPr lang="en-US" sz="8000" dirty="0"/>
          </a:p>
          <a:p>
            <a:pPr>
              <a:lnSpc>
                <a:spcPct val="120000"/>
              </a:lnSpc>
            </a:pPr>
            <a:r>
              <a:rPr lang="el-GR" sz="8000" b="1" dirty="0">
                <a:solidFill>
                  <a:schemeClr val="accent2"/>
                </a:solidFill>
              </a:rPr>
              <a:t>Υπόθεση Asturienne/Rheinzinc</a:t>
            </a:r>
          </a:p>
          <a:p>
            <a:pPr lvl="1">
              <a:lnSpc>
                <a:spcPct val="120000"/>
              </a:lnSpc>
            </a:pPr>
            <a:r>
              <a:rPr lang="el-GR" sz="7200" dirty="0"/>
              <a:t>Επιβολή προστίμου σε δύο παραγωγούς ψευδάργυρου για εναρμονισμένη πρακτική λόγω του ότι τερμάτισαν τις παραδόσεις σε ένα διανομέα στο Βέλγιο </a:t>
            </a:r>
            <a:r>
              <a:rPr lang="el-GR" sz="7200" u="sng" dirty="0"/>
              <a:t>με σκοπό να περιορίσουν τις παράλληλες εισαγωγές στη Γερμανία</a:t>
            </a:r>
          </a:p>
          <a:p>
            <a:pPr lvl="1">
              <a:lnSpc>
                <a:spcPct val="120000"/>
              </a:lnSpc>
            </a:pPr>
            <a:r>
              <a:rPr lang="el-GR" sz="7200" dirty="0"/>
              <a:t>Το ΔΕΕ έκρινε ότι </a:t>
            </a:r>
            <a:r>
              <a:rPr lang="el-GR" sz="7200" b="1" u="sng" dirty="0"/>
              <a:t>υπάρχει εναλλακτική εξήγηση </a:t>
            </a:r>
            <a:r>
              <a:rPr lang="el-GR" sz="7200" dirty="0"/>
              <a:t>για το συλλογικό μποϊκοτάρισμα </a:t>
            </a:r>
            <a:r>
              <a:rPr lang="el-GR" sz="7200" dirty="0">
                <a:solidFill>
                  <a:srgbClr val="C00000"/>
                </a:solidFill>
                <a:sym typeface="Wingdings" panose="05000000000000000000" pitchFamily="2" charset="2"/>
              </a:rPr>
              <a:t> </a:t>
            </a:r>
            <a:r>
              <a:rPr lang="el-GR" sz="7200" dirty="0">
                <a:sym typeface="Wingdings" panose="05000000000000000000" pitchFamily="2" charset="2"/>
              </a:rPr>
              <a:t>ο διανομέας στο Βέλγιο είχε ανεξόφλητα τιμολόγια για αρκετούς μήνες</a:t>
            </a:r>
            <a:endParaRPr lang="el-GR" sz="7200" dirty="0"/>
          </a:p>
          <a:p>
            <a:pPr>
              <a:lnSpc>
                <a:spcPct val="120000"/>
              </a:lnSpc>
            </a:pPr>
            <a:r>
              <a:rPr lang="el-GR" sz="8000" b="1" dirty="0">
                <a:solidFill>
                  <a:schemeClr val="accent2"/>
                </a:solidFill>
              </a:rPr>
              <a:t>Υπόθεση Woodpulp</a:t>
            </a:r>
          </a:p>
          <a:p>
            <a:pPr lvl="1">
              <a:lnSpc>
                <a:spcPct val="120000"/>
              </a:lnSpc>
            </a:pPr>
            <a:r>
              <a:rPr lang="el-GR" sz="7200" dirty="0"/>
              <a:t>43 παραγωγοί χαρτοπολτού εναρμόνισαν τις τιμές τους</a:t>
            </a:r>
          </a:p>
          <a:p>
            <a:pPr lvl="1">
              <a:lnSpc>
                <a:spcPct val="120000"/>
              </a:lnSpc>
            </a:pPr>
            <a:r>
              <a:rPr lang="el-GR" sz="7200" dirty="0"/>
              <a:t>Ταυτόχρονη ανακοίνωση τιμών ανά τρίμηνο </a:t>
            </a:r>
            <a:r>
              <a:rPr lang="el-GR" sz="7200" dirty="0">
                <a:solidFill>
                  <a:srgbClr val="C00000"/>
                </a:solidFill>
                <a:sym typeface="Wingdings" panose="05000000000000000000" pitchFamily="2" charset="2"/>
              </a:rPr>
              <a:t></a:t>
            </a:r>
            <a:r>
              <a:rPr lang="el-GR" sz="7200" dirty="0">
                <a:sym typeface="Wingdings" panose="05000000000000000000" pitchFamily="2" charset="2"/>
              </a:rPr>
              <a:t> ίδιες τιμές</a:t>
            </a:r>
            <a:endParaRPr lang="el-GR" sz="7200" dirty="0"/>
          </a:p>
          <a:p>
            <a:pPr marL="0" lvl="0" indent="0">
              <a:buNone/>
            </a:pPr>
            <a:endParaRPr lang="en-US" dirty="0"/>
          </a:p>
          <a:p>
            <a:endParaRPr lang="en-US" dirty="0"/>
          </a:p>
        </p:txBody>
      </p:sp>
      <p:sp>
        <p:nvSpPr>
          <p:cNvPr id="4" name="Slide Number Placeholder 3">
            <a:extLst>
              <a:ext uri="{FF2B5EF4-FFF2-40B4-BE49-F238E27FC236}">
                <a16:creationId xmlns:a16="http://schemas.microsoft.com/office/drawing/2014/main" id="{BB857F71-BDBC-4C9F-816A-15BBCFA34102}"/>
              </a:ext>
            </a:extLst>
          </p:cNvPr>
          <p:cNvSpPr>
            <a:spLocks noGrp="1"/>
          </p:cNvSpPr>
          <p:nvPr>
            <p:ph type="sldNum" sz="quarter" idx="12"/>
          </p:nvPr>
        </p:nvSpPr>
        <p:spPr/>
        <p:txBody>
          <a:bodyPr/>
          <a:lstStyle/>
          <a:p>
            <a:fld id="{98E93874-D8C6-4CCC-A9EC-BE8FA7F1D16E}" type="slidenum">
              <a:rPr lang="en-US" smtClean="0"/>
              <a:t>26</a:t>
            </a:fld>
            <a:endParaRPr lang="en-US" dirty="0"/>
          </a:p>
        </p:txBody>
      </p:sp>
    </p:spTree>
    <p:extLst>
      <p:ext uri="{BB962C8B-B14F-4D97-AF65-F5344CB8AC3E}">
        <p14:creationId xmlns:p14="http://schemas.microsoft.com/office/powerpoint/2010/main" val="459855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2B271-42D0-4A67-9333-27DB4B375BF6}"/>
              </a:ext>
            </a:extLst>
          </p:cNvPr>
          <p:cNvSpPr>
            <a:spLocks noGrp="1"/>
          </p:cNvSpPr>
          <p:nvPr>
            <p:ph type="title"/>
          </p:nvPr>
        </p:nvSpPr>
        <p:spPr/>
        <p:txBody>
          <a:bodyPr/>
          <a:lstStyle/>
          <a:p>
            <a:r>
              <a:rPr lang="el-GR" dirty="0"/>
              <a:t>ΑΣΚΗΣΗ</a:t>
            </a:r>
            <a:r>
              <a:rPr lang="en-US" dirty="0"/>
              <a:t> </a:t>
            </a:r>
            <a:r>
              <a:rPr lang="el-GR" dirty="0"/>
              <a:t>6</a:t>
            </a:r>
            <a:endParaRPr lang="en-US" dirty="0"/>
          </a:p>
        </p:txBody>
      </p:sp>
      <p:sp>
        <p:nvSpPr>
          <p:cNvPr id="3" name="Content Placeholder 2">
            <a:extLst>
              <a:ext uri="{FF2B5EF4-FFF2-40B4-BE49-F238E27FC236}">
                <a16:creationId xmlns:a16="http://schemas.microsoft.com/office/drawing/2014/main" id="{9AA83B1F-9BE8-4AFD-A512-8250B86F10D9}"/>
              </a:ext>
            </a:extLst>
          </p:cNvPr>
          <p:cNvSpPr>
            <a:spLocks noGrp="1"/>
          </p:cNvSpPr>
          <p:nvPr>
            <p:ph idx="1"/>
          </p:nvPr>
        </p:nvSpPr>
        <p:spPr>
          <a:ln>
            <a:solidFill>
              <a:schemeClr val="bg2">
                <a:lumMod val="50000"/>
              </a:schemeClr>
            </a:solidFill>
          </a:ln>
        </p:spPr>
        <p:txBody>
          <a:bodyPr>
            <a:normAutofit fontScale="85000" lnSpcReduction="10000"/>
          </a:bodyPr>
          <a:lstStyle/>
          <a:p>
            <a:pPr marL="0" lvl="0" indent="0">
              <a:buNone/>
            </a:pPr>
            <a:r>
              <a:rPr lang="el-GR" b="0" i="0" baseline="0" dirty="0"/>
              <a:t>Η εταιρεία Αέρικ, που είναι η μεγαλύτερη εταιρεία παραγωγής βιομηχανικών αερίων στην Κύπρο, έχει αυξήσει τις τιμές της κατά 10%. Τρεις μέρες αργότερα, δεκατέσσερις άλλες εταιρείες παραγωγής βιομηχανικών αερίων επίσης προχωρούν σε αυξήσεις κατά 10% των τιμών τους. Σημειώνεται ότι όλοι οι παραγωγοί βιομηχανικών αερίων είχαν δημοσιεύσει εκ των προτέρων τις νέες τιμές τους σε εξειδικευμένα περιοδικά της Κύπρου. </a:t>
            </a:r>
          </a:p>
          <a:p>
            <a:pPr marL="0" lvl="0" indent="0">
              <a:buNone/>
            </a:pPr>
            <a:r>
              <a:rPr lang="el-GR" i="1" dirty="0"/>
              <a:t>Συνιστά η συμπεριφορά των εν λόγω εταιρειών παραγωγής βιομηχανιών αερίων παράβαση του άρθρου 101(1) ΣΛΕΕ;</a:t>
            </a:r>
            <a:endParaRPr lang="en-US" i="1" dirty="0"/>
          </a:p>
        </p:txBody>
      </p:sp>
    </p:spTree>
    <p:extLst>
      <p:ext uri="{BB962C8B-B14F-4D97-AF65-F5344CB8AC3E}">
        <p14:creationId xmlns:p14="http://schemas.microsoft.com/office/powerpoint/2010/main" val="172540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A83F4-4D7B-4922-BC91-0394784102A0}"/>
              </a:ext>
            </a:extLst>
          </p:cNvPr>
          <p:cNvSpPr>
            <a:spLocks noGrp="1"/>
          </p:cNvSpPr>
          <p:nvPr>
            <p:ph type="title"/>
          </p:nvPr>
        </p:nvSpPr>
        <p:spPr/>
        <p:txBody>
          <a:bodyPr>
            <a:normAutofit/>
          </a:bodyPr>
          <a:lstStyle/>
          <a:p>
            <a:r>
              <a:rPr lang="el-GR" dirty="0"/>
              <a:t>Απόφαση ένωσης επιχειρήσεων</a:t>
            </a:r>
            <a:endParaRPr lang="en-US" sz="2400" dirty="0">
              <a:solidFill>
                <a:srgbClr val="C00000"/>
              </a:solidFill>
            </a:endParaRPr>
          </a:p>
        </p:txBody>
      </p:sp>
      <p:sp>
        <p:nvSpPr>
          <p:cNvPr id="3" name="Content Placeholder 2">
            <a:extLst>
              <a:ext uri="{FF2B5EF4-FFF2-40B4-BE49-F238E27FC236}">
                <a16:creationId xmlns:a16="http://schemas.microsoft.com/office/drawing/2014/main" id="{5124C26F-B01C-4E5B-8186-32A106FFBEC2}"/>
              </a:ext>
            </a:extLst>
          </p:cNvPr>
          <p:cNvSpPr>
            <a:spLocks noGrp="1"/>
          </p:cNvSpPr>
          <p:nvPr>
            <p:ph idx="1"/>
          </p:nvPr>
        </p:nvSpPr>
        <p:spPr/>
        <p:txBody>
          <a:bodyPr>
            <a:normAutofit fontScale="92500" lnSpcReduction="20000"/>
          </a:bodyPr>
          <a:lstStyle/>
          <a:p>
            <a:pPr>
              <a:lnSpc>
                <a:spcPct val="100000"/>
              </a:lnSpc>
            </a:pPr>
            <a:r>
              <a:rPr lang="el-GR" sz="2600" b="1" dirty="0"/>
              <a:t>Ένωση επιχειρήσεων </a:t>
            </a:r>
          </a:p>
          <a:p>
            <a:pPr lvl="1"/>
            <a:r>
              <a:rPr lang="el-GR" altLang="en-US" sz="2600" dirty="0">
                <a:ea typeface="ＭＳ Ｐゴシック" panose="020B0600070205080204" pitchFamily="34" charset="-128"/>
              </a:rPr>
              <a:t>προϋποθέτει πλειονότητα επιχειρήσεων που συνδέονται μεταξύ τους </a:t>
            </a:r>
            <a:r>
              <a:rPr lang="el-GR" altLang="en-US" sz="2600" b="1" dirty="0">
                <a:ea typeface="ＭＳ Ｐゴシック" panose="020B0600070205080204" pitchFamily="34" charset="-128"/>
              </a:rPr>
              <a:t>με οποιαδήποτε μορφή οργανωμένης συνεργασίας</a:t>
            </a:r>
            <a:r>
              <a:rPr lang="el-GR" altLang="en-US" sz="2600" dirty="0">
                <a:ea typeface="ＭＳ Ｐゴシック" panose="020B0600070205080204" pitchFamily="34" charset="-128"/>
              </a:rPr>
              <a:t> </a:t>
            </a:r>
          </a:p>
          <a:p>
            <a:pPr lvl="1"/>
            <a:r>
              <a:rPr lang="el-GR" altLang="en-US" sz="2600" dirty="0">
                <a:ea typeface="ＭＳ Ｐゴシック" panose="020B0600070205080204" pitchFamily="34" charset="-128"/>
              </a:rPr>
              <a:t>Δεν απαιτείται</a:t>
            </a:r>
          </a:p>
          <a:p>
            <a:pPr lvl="2"/>
            <a:r>
              <a:rPr lang="el-GR" altLang="en-US" sz="2600" dirty="0">
                <a:ea typeface="ＭＳ Ｐゴシック" panose="020B0600070205080204" pitchFamily="34" charset="-128"/>
              </a:rPr>
              <a:t>νομική προσωπικότητα</a:t>
            </a:r>
          </a:p>
          <a:p>
            <a:pPr lvl="2"/>
            <a:r>
              <a:rPr lang="el-GR" altLang="en-US" sz="2600" dirty="0">
                <a:ea typeface="ＭＳ Ｐゴシック" panose="020B0600070205080204" pitchFamily="34" charset="-128"/>
              </a:rPr>
              <a:t>εμπορική / παραγωγική δραστηριότητα </a:t>
            </a:r>
            <a:r>
              <a:rPr lang="el-GR" altLang="en-US" sz="2600" dirty="0">
                <a:solidFill>
                  <a:srgbClr val="C00000"/>
                </a:solidFill>
                <a:ea typeface="ＭＳ Ｐゴシック" panose="020B0600070205080204" pitchFamily="34" charset="-128"/>
                <a:sym typeface="Wingdings" panose="05000000000000000000" pitchFamily="2" charset="2"/>
              </a:rPr>
              <a:t></a:t>
            </a:r>
            <a:r>
              <a:rPr lang="el-GR" altLang="en-US" sz="2600" dirty="0">
                <a:ea typeface="ＭＳ Ｐゴシック" panose="020B0600070205080204" pitchFamily="34" charset="-128"/>
                <a:sym typeface="Wingdings" panose="05000000000000000000" pitchFamily="2" charset="2"/>
              </a:rPr>
              <a:t> </a:t>
            </a:r>
            <a:r>
              <a:rPr lang="el-GR" altLang="en-US" sz="2600" dirty="0">
                <a:solidFill>
                  <a:srgbClr val="C00000"/>
                </a:solidFill>
                <a:ea typeface="ＭＳ Ｐゴシック" panose="020B0600070205080204" pitchFamily="34" charset="-128"/>
                <a:sym typeface="Wingdings" panose="05000000000000000000" pitchFamily="2" charset="2"/>
              </a:rPr>
              <a:t>α</a:t>
            </a:r>
            <a:r>
              <a:rPr lang="el-GR" altLang="en-US" sz="2600" dirty="0">
                <a:solidFill>
                  <a:srgbClr val="C00000"/>
                </a:solidFill>
                <a:ea typeface="ＭＳ Ｐゴシック" panose="020B0600070205080204" pitchFamily="34" charset="-128"/>
              </a:rPr>
              <a:t>ρκεί να εξυπηρετεί τα εμπορικά συμφέροντα των μελών της / εκφράζει την βούληση των μελών της</a:t>
            </a:r>
          </a:p>
          <a:p>
            <a:pPr>
              <a:lnSpc>
                <a:spcPct val="100000"/>
              </a:lnSpc>
            </a:pPr>
            <a:r>
              <a:rPr lang="el-GR" sz="2400" dirty="0">
                <a:sym typeface="Wingdings" panose="05000000000000000000" pitchFamily="2" charset="2"/>
              </a:rPr>
              <a:t>Δεν ενδιαφέρει το νομικό καθεστώς της ένωσης επιχειρήσεων</a:t>
            </a:r>
          </a:p>
          <a:p>
            <a:pPr lvl="1">
              <a:lnSpc>
                <a:spcPct val="100000"/>
              </a:lnSpc>
            </a:pPr>
            <a:r>
              <a:rPr lang="el-GR" sz="2100" dirty="0">
                <a:sym typeface="Wingdings" panose="05000000000000000000" pitchFamily="2" charset="2"/>
              </a:rPr>
              <a:t>Δικηγορικός σύλλογος</a:t>
            </a:r>
            <a:r>
              <a:rPr lang="en-US" sz="2100" dirty="0">
                <a:sym typeface="Wingdings" panose="05000000000000000000" pitchFamily="2" charset="2"/>
              </a:rPr>
              <a:t> (</a:t>
            </a:r>
            <a:r>
              <a:rPr lang="el-GR" sz="2100" b="1" i="1" dirty="0">
                <a:solidFill>
                  <a:schemeClr val="accent2"/>
                </a:solidFill>
                <a:sym typeface="Wingdings" panose="05000000000000000000" pitchFamily="2" charset="2"/>
              </a:rPr>
              <a:t>Υπόθεση </a:t>
            </a:r>
            <a:r>
              <a:rPr lang="en-US" sz="2100" b="1" i="1" dirty="0">
                <a:solidFill>
                  <a:schemeClr val="accent2"/>
                </a:solidFill>
                <a:sym typeface="Wingdings" panose="05000000000000000000" pitchFamily="2" charset="2"/>
              </a:rPr>
              <a:t>Wouters</a:t>
            </a:r>
            <a:r>
              <a:rPr lang="en-US" sz="2100" dirty="0">
                <a:sym typeface="Wingdings" panose="05000000000000000000" pitchFamily="2" charset="2"/>
              </a:rPr>
              <a:t>)</a:t>
            </a:r>
            <a:endParaRPr lang="el-GR" sz="2100" dirty="0">
              <a:sym typeface="Wingdings" panose="05000000000000000000" pitchFamily="2" charset="2"/>
            </a:endParaRPr>
          </a:p>
          <a:p>
            <a:pPr lvl="1">
              <a:lnSpc>
                <a:spcPct val="100000"/>
              </a:lnSpc>
            </a:pPr>
            <a:r>
              <a:rPr lang="el-GR" sz="2100" dirty="0">
                <a:sym typeface="Wingdings" panose="05000000000000000000" pitchFamily="2" charset="2"/>
              </a:rPr>
              <a:t>Σύνδεσμος Αρχιτεκτόνων</a:t>
            </a:r>
            <a:r>
              <a:rPr lang="en-US" sz="2100" dirty="0">
                <a:sym typeface="Wingdings" panose="05000000000000000000" pitchFamily="2" charset="2"/>
              </a:rPr>
              <a:t> </a:t>
            </a:r>
            <a:endParaRPr lang="el-GR" sz="2100" dirty="0">
              <a:sym typeface="Wingdings" panose="05000000000000000000" pitchFamily="2" charset="2"/>
            </a:endParaRPr>
          </a:p>
          <a:p>
            <a:pPr lvl="1">
              <a:lnSpc>
                <a:spcPct val="100000"/>
              </a:lnSpc>
            </a:pPr>
            <a:r>
              <a:rPr lang="el-GR" sz="2100" dirty="0">
                <a:sym typeface="Wingdings" panose="05000000000000000000" pitchFamily="2" charset="2"/>
              </a:rPr>
              <a:t>Αγροτικοί συνεταιρισμοί (</a:t>
            </a:r>
            <a:r>
              <a:rPr lang="el-GR" sz="2100" b="1" i="1" dirty="0">
                <a:solidFill>
                  <a:schemeClr val="accent2"/>
                </a:solidFill>
                <a:sym typeface="Wingdings" panose="05000000000000000000" pitchFamily="2" charset="2"/>
              </a:rPr>
              <a:t>Υπόθεση </a:t>
            </a:r>
            <a:r>
              <a:rPr lang="en-US" sz="2100" b="1" i="1" dirty="0">
                <a:solidFill>
                  <a:schemeClr val="accent2"/>
                </a:solidFill>
                <a:sym typeface="Wingdings" panose="05000000000000000000" pitchFamily="2" charset="2"/>
              </a:rPr>
              <a:t>Milk Mark</a:t>
            </a:r>
            <a:r>
              <a:rPr lang="en-US" sz="2100" dirty="0">
                <a:sym typeface="Wingdings" panose="05000000000000000000" pitchFamily="2" charset="2"/>
              </a:rPr>
              <a:t>)</a:t>
            </a:r>
            <a:endParaRPr lang="el-GR" sz="2100" dirty="0">
              <a:sym typeface="Wingdings" panose="05000000000000000000" pitchFamily="2" charset="2"/>
            </a:endParaRPr>
          </a:p>
          <a:p>
            <a:endParaRPr lang="en-US" dirty="0"/>
          </a:p>
        </p:txBody>
      </p:sp>
      <p:sp>
        <p:nvSpPr>
          <p:cNvPr id="4" name="Slide Number Placeholder 3">
            <a:extLst>
              <a:ext uri="{FF2B5EF4-FFF2-40B4-BE49-F238E27FC236}">
                <a16:creationId xmlns:a16="http://schemas.microsoft.com/office/drawing/2014/main" id="{F67BCAA1-E371-436F-A59F-1AFBB90C732C}"/>
              </a:ext>
            </a:extLst>
          </p:cNvPr>
          <p:cNvSpPr>
            <a:spLocks noGrp="1"/>
          </p:cNvSpPr>
          <p:nvPr>
            <p:ph type="sldNum" sz="quarter" idx="12"/>
          </p:nvPr>
        </p:nvSpPr>
        <p:spPr/>
        <p:txBody>
          <a:bodyPr/>
          <a:lstStyle/>
          <a:p>
            <a:fld id="{98E93874-D8C6-4CCC-A9EC-BE8FA7F1D16E}" type="slidenum">
              <a:rPr lang="en-US" smtClean="0"/>
              <a:t>28</a:t>
            </a:fld>
            <a:endParaRPr lang="en-US" dirty="0"/>
          </a:p>
        </p:txBody>
      </p:sp>
    </p:spTree>
    <p:extLst>
      <p:ext uri="{BB962C8B-B14F-4D97-AF65-F5344CB8AC3E}">
        <p14:creationId xmlns:p14="http://schemas.microsoft.com/office/powerpoint/2010/main" val="1743340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63B24-84FB-4972-A489-6FA66B3960B3}"/>
              </a:ext>
            </a:extLst>
          </p:cNvPr>
          <p:cNvSpPr>
            <a:spLocks noGrp="1"/>
          </p:cNvSpPr>
          <p:nvPr>
            <p:ph type="title"/>
          </p:nvPr>
        </p:nvSpPr>
        <p:spPr/>
        <p:txBody>
          <a:bodyPr>
            <a:normAutofit/>
          </a:bodyPr>
          <a:lstStyle/>
          <a:p>
            <a:r>
              <a:rPr lang="el-GR" dirty="0"/>
              <a:t>Απόφαση ένωσης επιχειρήσεων</a:t>
            </a:r>
            <a:endParaRPr lang="en-US" dirty="0"/>
          </a:p>
        </p:txBody>
      </p:sp>
      <p:sp>
        <p:nvSpPr>
          <p:cNvPr id="3" name="Content Placeholder 2">
            <a:extLst>
              <a:ext uri="{FF2B5EF4-FFF2-40B4-BE49-F238E27FC236}">
                <a16:creationId xmlns:a16="http://schemas.microsoft.com/office/drawing/2014/main" id="{53819E62-D308-4AB4-8173-2C90AF8F8F01}"/>
              </a:ext>
            </a:extLst>
          </p:cNvPr>
          <p:cNvSpPr>
            <a:spLocks noGrp="1"/>
          </p:cNvSpPr>
          <p:nvPr>
            <p:ph idx="1"/>
          </p:nvPr>
        </p:nvSpPr>
        <p:spPr/>
        <p:txBody>
          <a:bodyPr>
            <a:normAutofit fontScale="70000" lnSpcReduction="20000"/>
          </a:bodyPr>
          <a:lstStyle/>
          <a:p>
            <a:pPr>
              <a:lnSpc>
                <a:spcPct val="110000"/>
              </a:lnSpc>
            </a:pPr>
            <a:r>
              <a:rPr lang="el-GR" dirty="0"/>
              <a:t>Κάθε πρωτοβουλία ανεξαρτήτως τύπου η οποία λαμβάνεται από ένωση επιχειρήσεων με αντικείμενο ή αποτέλεσμα τον επηρεασμό της εμπορικής συμπεριφοράς των μελών της </a:t>
            </a:r>
            <a:r>
              <a:rPr lang="el-GR" dirty="0">
                <a:solidFill>
                  <a:srgbClr val="C00000"/>
                </a:solidFill>
                <a:sym typeface="Wingdings" panose="05000000000000000000" pitchFamily="2" charset="2"/>
              </a:rPr>
              <a:t></a:t>
            </a:r>
            <a:r>
              <a:rPr lang="el-GR" dirty="0">
                <a:sym typeface="Wingdings" panose="05000000000000000000" pitchFamily="2" charset="2"/>
              </a:rPr>
              <a:t> αυτοτελής συμπεριφορά</a:t>
            </a:r>
            <a:endParaRPr lang="el-GR" dirty="0"/>
          </a:p>
          <a:p>
            <a:pPr lvl="1">
              <a:lnSpc>
                <a:spcPct val="110000"/>
              </a:lnSpc>
            </a:pPr>
            <a:r>
              <a:rPr lang="el-GR" dirty="0">
                <a:solidFill>
                  <a:schemeClr val="tx1">
                    <a:lumMod val="65000"/>
                    <a:lumOff val="35000"/>
                  </a:schemeClr>
                </a:solidFill>
              </a:rPr>
              <a:t>Ιδρυτικό και Καταστατικό Έγγραφο</a:t>
            </a:r>
          </a:p>
          <a:p>
            <a:pPr lvl="1">
              <a:lnSpc>
                <a:spcPct val="110000"/>
              </a:lnSpc>
            </a:pPr>
            <a:r>
              <a:rPr lang="el-GR" dirty="0">
                <a:solidFill>
                  <a:schemeClr val="tx1">
                    <a:lumMod val="65000"/>
                    <a:lumOff val="35000"/>
                  </a:schemeClr>
                </a:solidFill>
              </a:rPr>
              <a:t>Αποφάσεις ΔΣ ή ΓΣ</a:t>
            </a:r>
          </a:p>
          <a:p>
            <a:pPr lvl="1">
              <a:lnSpc>
                <a:spcPct val="110000"/>
              </a:lnSpc>
            </a:pPr>
            <a:r>
              <a:rPr lang="el-GR" dirty="0">
                <a:solidFill>
                  <a:schemeClr val="tx1">
                    <a:lumMod val="65000"/>
                    <a:lumOff val="35000"/>
                  </a:schemeClr>
                </a:solidFill>
              </a:rPr>
              <a:t>Εσωτερικοί κανονισμοί / Κανόνες συμπεριφοράς</a:t>
            </a:r>
          </a:p>
          <a:p>
            <a:pPr lvl="1">
              <a:lnSpc>
                <a:spcPct val="110000"/>
              </a:lnSpc>
            </a:pPr>
            <a:r>
              <a:rPr lang="el-GR" dirty="0">
                <a:solidFill>
                  <a:schemeClr val="tx1">
                    <a:lumMod val="65000"/>
                    <a:lumOff val="35000"/>
                  </a:schemeClr>
                </a:solidFill>
              </a:rPr>
              <a:t>Κατευθυντήριες γραμμές / Συστάσεις / Οδηγίες / Εγκύκλιοι</a:t>
            </a:r>
          </a:p>
          <a:p>
            <a:pPr lvl="1">
              <a:lnSpc>
                <a:spcPct val="110000"/>
              </a:lnSpc>
            </a:pPr>
            <a:r>
              <a:rPr lang="el-GR" dirty="0">
                <a:solidFill>
                  <a:schemeClr val="tx1">
                    <a:lumMod val="65000"/>
                    <a:lumOff val="35000"/>
                  </a:schemeClr>
                </a:solidFill>
              </a:rPr>
              <a:t>Προφορικές προτροπές</a:t>
            </a:r>
          </a:p>
          <a:p>
            <a:pPr>
              <a:lnSpc>
                <a:spcPct val="110000"/>
              </a:lnSpc>
            </a:pPr>
            <a:r>
              <a:rPr lang="el-GR" dirty="0"/>
              <a:t>Δεσμευτικός / υποχρεωτικός χαρακτήρα</a:t>
            </a:r>
          </a:p>
          <a:p>
            <a:pPr>
              <a:lnSpc>
                <a:spcPct val="110000"/>
              </a:lnSpc>
            </a:pPr>
            <a:r>
              <a:rPr lang="el-GR" dirty="0"/>
              <a:t>Μη δεσμευτικός / υποχρεωτικός χαρακτήρας </a:t>
            </a:r>
            <a:r>
              <a:rPr lang="el-GR" b="1" dirty="0"/>
              <a:t>ΑΛΛΑ</a:t>
            </a:r>
            <a:r>
              <a:rPr lang="el-GR" dirty="0"/>
              <a:t> ασκεί αισθητή επιρροή στον ανταγωνισμό </a:t>
            </a:r>
            <a:endParaRPr lang="en-US" dirty="0"/>
          </a:p>
          <a:p>
            <a:endParaRPr lang="en-US" dirty="0"/>
          </a:p>
        </p:txBody>
      </p:sp>
      <p:sp>
        <p:nvSpPr>
          <p:cNvPr id="4" name="Slide Number Placeholder 3">
            <a:extLst>
              <a:ext uri="{FF2B5EF4-FFF2-40B4-BE49-F238E27FC236}">
                <a16:creationId xmlns:a16="http://schemas.microsoft.com/office/drawing/2014/main" id="{10AAA076-23E0-42AC-8171-A274C90ECD4E}"/>
              </a:ext>
            </a:extLst>
          </p:cNvPr>
          <p:cNvSpPr>
            <a:spLocks noGrp="1"/>
          </p:cNvSpPr>
          <p:nvPr>
            <p:ph type="sldNum" sz="quarter" idx="12"/>
          </p:nvPr>
        </p:nvSpPr>
        <p:spPr/>
        <p:txBody>
          <a:bodyPr/>
          <a:lstStyle/>
          <a:p>
            <a:fld id="{98E93874-D8C6-4CCC-A9EC-BE8FA7F1D16E}" type="slidenum">
              <a:rPr lang="en-US" smtClean="0"/>
              <a:t>29</a:t>
            </a:fld>
            <a:endParaRPr lang="en-US" dirty="0"/>
          </a:p>
        </p:txBody>
      </p:sp>
    </p:spTree>
    <p:extLst>
      <p:ext uri="{BB962C8B-B14F-4D97-AF65-F5344CB8AC3E}">
        <p14:creationId xmlns:p14="http://schemas.microsoft.com/office/powerpoint/2010/main" val="3718903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50A13-FC78-4F46-BBBB-E12A5716769B}"/>
              </a:ext>
            </a:extLst>
          </p:cNvPr>
          <p:cNvSpPr>
            <a:spLocks noGrp="1"/>
          </p:cNvSpPr>
          <p:nvPr>
            <p:ph type="title"/>
          </p:nvPr>
        </p:nvSpPr>
        <p:spPr/>
        <p:txBody>
          <a:bodyPr/>
          <a:lstStyle/>
          <a:p>
            <a:r>
              <a:rPr lang="el-GR" dirty="0"/>
              <a:t>Απαγορευτικός κανόνας</a:t>
            </a:r>
            <a:endParaRPr lang="en-US" dirty="0"/>
          </a:p>
        </p:txBody>
      </p:sp>
      <p:graphicFrame>
        <p:nvGraphicFramePr>
          <p:cNvPr id="4" name="Content Placeholder 3">
            <a:extLst>
              <a:ext uri="{FF2B5EF4-FFF2-40B4-BE49-F238E27FC236}">
                <a16:creationId xmlns:a16="http://schemas.microsoft.com/office/drawing/2014/main" id="{DD06075D-4D0C-4AC5-B386-34140BA61DD0}"/>
              </a:ext>
            </a:extLst>
          </p:cNvPr>
          <p:cNvGraphicFramePr>
            <a:graphicFrameLocks noGrp="1"/>
          </p:cNvGraphicFramePr>
          <p:nvPr>
            <p:ph idx="1"/>
            <p:extLst>
              <p:ext uri="{D42A27DB-BD31-4B8C-83A1-F6EECF244321}">
                <p14:modId xmlns:p14="http://schemas.microsoft.com/office/powerpoint/2010/main" val="462168595"/>
              </p:ext>
            </p:extLst>
          </p:nvPr>
        </p:nvGraphicFramePr>
        <p:xfrm>
          <a:off x="838200" y="1752600"/>
          <a:ext cx="87630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188E6706-E717-42B5-BAB7-D6C313E0C466}"/>
              </a:ext>
            </a:extLst>
          </p:cNvPr>
          <p:cNvSpPr>
            <a:spLocks noGrp="1"/>
          </p:cNvSpPr>
          <p:nvPr>
            <p:ph type="sldNum" sz="quarter" idx="12"/>
          </p:nvPr>
        </p:nvSpPr>
        <p:spPr/>
        <p:txBody>
          <a:bodyPr/>
          <a:lstStyle/>
          <a:p>
            <a:fld id="{98E93874-D8C6-4CCC-A9EC-BE8FA7F1D16E}" type="slidenum">
              <a:rPr lang="en-US" smtClean="0"/>
              <a:t>3</a:t>
            </a:fld>
            <a:endParaRPr lang="en-US" dirty="0"/>
          </a:p>
        </p:txBody>
      </p:sp>
    </p:spTree>
    <p:extLst>
      <p:ext uri="{BB962C8B-B14F-4D97-AF65-F5344CB8AC3E}">
        <p14:creationId xmlns:p14="http://schemas.microsoft.com/office/powerpoint/2010/main" val="3073170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8A6DD-CB72-4D7F-B91D-C45DA337A402}"/>
              </a:ext>
            </a:extLst>
          </p:cNvPr>
          <p:cNvSpPr>
            <a:spLocks noGrp="1"/>
          </p:cNvSpPr>
          <p:nvPr>
            <p:ph type="title"/>
          </p:nvPr>
        </p:nvSpPr>
        <p:spPr/>
        <p:txBody>
          <a:bodyPr/>
          <a:lstStyle/>
          <a:p>
            <a:r>
              <a:rPr lang="el-GR" dirty="0"/>
              <a:t>ΑΣΚΗΣΗ</a:t>
            </a:r>
            <a:r>
              <a:rPr lang="en-US" dirty="0"/>
              <a:t> </a:t>
            </a:r>
            <a:r>
              <a:rPr lang="el-GR" dirty="0"/>
              <a:t>7</a:t>
            </a:r>
            <a:endParaRPr lang="en-US" dirty="0"/>
          </a:p>
        </p:txBody>
      </p:sp>
      <p:sp>
        <p:nvSpPr>
          <p:cNvPr id="3" name="Content Placeholder 2">
            <a:extLst>
              <a:ext uri="{FF2B5EF4-FFF2-40B4-BE49-F238E27FC236}">
                <a16:creationId xmlns:a16="http://schemas.microsoft.com/office/drawing/2014/main" id="{CCD8954A-41F7-4F70-8355-5C3FF9B0986C}"/>
              </a:ext>
            </a:extLst>
          </p:cNvPr>
          <p:cNvSpPr>
            <a:spLocks noGrp="1"/>
          </p:cNvSpPr>
          <p:nvPr>
            <p:ph idx="1"/>
          </p:nvPr>
        </p:nvSpPr>
        <p:spPr>
          <a:ln>
            <a:solidFill>
              <a:schemeClr val="bg2">
                <a:lumMod val="50000"/>
              </a:schemeClr>
            </a:solidFill>
          </a:ln>
        </p:spPr>
        <p:txBody>
          <a:bodyPr>
            <a:normAutofit fontScale="92500"/>
          </a:bodyPr>
          <a:lstStyle/>
          <a:p>
            <a:pPr marL="0" lvl="0" indent="0">
              <a:buNone/>
            </a:pPr>
            <a:r>
              <a:rPr lang="el-GR" sz="2400" b="0" i="0" baseline="0" dirty="0"/>
              <a:t>Ο Σύνδεσμος των Γραφείων Εύρεσης Εργασίας έχει αποφασίσει να καθορίσει τις τιμές που θα χρεώνουν τα μέλη του σε μεσολαβητές μεταξύ των κατασκευαστικών εταιρειών και των γραφείων εύρεσης εργασίας. Αυτό έγινε προκειμένου να εκτοπιστεί μια εταιρεία που εφάρμοσε ένα καινοτόμο επιχειρηματικό μοντέλο διαμεσολάβησης μεταξύ των κατασκευαστικών εταιρειών και των γραφείων εύρεσης εργασίας. Επιπρόσθετα, ορισμένα μέλη του Συνδέσμου των Γραφείων Εύρεσης Εργασίας έχουν αποφασίσει να ασκήσουν συλλογικό μποϊκοτάρισμα της εν λόγω εταιρείας καθώς και να αποφύγουν οποιαδήποτε συνεργασία μαζί της στο μέλλον. </a:t>
            </a:r>
          </a:p>
          <a:p>
            <a:pPr marL="0" lvl="0" indent="0">
              <a:buNone/>
            </a:pPr>
            <a:r>
              <a:rPr lang="el-GR" sz="2400" i="1" dirty="0"/>
              <a:t>Συνιστά η συμπεριφορά του Συνδέσμου Γραφείων Εύρεσης Εργασίας ή/και ορισμένων μελών του παράβαση του άρθρου 101(1) ΣΛΕΕ;</a:t>
            </a:r>
            <a:endParaRPr lang="en-US" sz="2400" i="1" dirty="0"/>
          </a:p>
        </p:txBody>
      </p:sp>
    </p:spTree>
    <p:extLst>
      <p:ext uri="{BB962C8B-B14F-4D97-AF65-F5344CB8AC3E}">
        <p14:creationId xmlns:p14="http://schemas.microsoft.com/office/powerpoint/2010/main" val="2971883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AB54B-8B45-4ED3-B189-4771639FE6FB}"/>
              </a:ext>
            </a:extLst>
          </p:cNvPr>
          <p:cNvSpPr>
            <a:spLocks noGrp="1"/>
          </p:cNvSpPr>
          <p:nvPr>
            <p:ph type="title"/>
          </p:nvPr>
        </p:nvSpPr>
        <p:spPr/>
        <p:txBody>
          <a:bodyPr/>
          <a:lstStyle/>
          <a:p>
            <a:r>
              <a:rPr lang="el-GR" dirty="0"/>
              <a:t>Οριζόντιες και κάθετες συμπράξεις</a:t>
            </a:r>
            <a:endParaRPr lang="en-US" dirty="0"/>
          </a:p>
        </p:txBody>
      </p:sp>
      <p:graphicFrame>
        <p:nvGraphicFramePr>
          <p:cNvPr id="4" name="Content Placeholder 3">
            <a:extLst>
              <a:ext uri="{FF2B5EF4-FFF2-40B4-BE49-F238E27FC236}">
                <a16:creationId xmlns:a16="http://schemas.microsoft.com/office/drawing/2014/main" id="{CA5D6638-F468-40DC-9859-88FD26DD6FA0}"/>
              </a:ext>
            </a:extLst>
          </p:cNvPr>
          <p:cNvGraphicFramePr>
            <a:graphicFrameLocks/>
          </p:cNvGraphicFramePr>
          <p:nvPr>
            <p:extLst>
              <p:ext uri="{D42A27DB-BD31-4B8C-83A1-F6EECF244321}">
                <p14:modId xmlns:p14="http://schemas.microsoft.com/office/powerpoint/2010/main" val="3125890984"/>
              </p:ext>
            </p:extLst>
          </p:nvPr>
        </p:nvGraphicFramePr>
        <p:xfrm>
          <a:off x="990600" y="1600200"/>
          <a:ext cx="3357457" cy="4762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a:extLst>
              <a:ext uri="{FF2B5EF4-FFF2-40B4-BE49-F238E27FC236}">
                <a16:creationId xmlns:a16="http://schemas.microsoft.com/office/drawing/2014/main" id="{BCAF264B-7281-4CEC-9A44-F6AD7699FC02}"/>
              </a:ext>
            </a:extLst>
          </p:cNvPr>
          <p:cNvGrpSpPr/>
          <p:nvPr/>
        </p:nvGrpSpPr>
        <p:grpSpPr>
          <a:xfrm>
            <a:off x="4723114" y="2362200"/>
            <a:ext cx="4503028" cy="2804061"/>
            <a:chOff x="4422529" y="1800090"/>
            <a:chExt cx="4503028" cy="2804061"/>
          </a:xfrm>
        </p:grpSpPr>
        <p:sp>
          <p:nvSpPr>
            <p:cNvPr id="5" name="Oval 4">
              <a:extLst>
                <a:ext uri="{FF2B5EF4-FFF2-40B4-BE49-F238E27FC236}">
                  <a16:creationId xmlns:a16="http://schemas.microsoft.com/office/drawing/2014/main" id="{0466A044-4C15-4230-B8CC-34C8AF88C682}"/>
                </a:ext>
              </a:extLst>
            </p:cNvPr>
            <p:cNvSpPr/>
            <p:nvPr/>
          </p:nvSpPr>
          <p:spPr>
            <a:xfrm>
              <a:off x="6027022" y="2061239"/>
              <a:ext cx="243239" cy="24774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307C6D1B-7787-4FE7-B7B6-18A1B3B3BDAE}"/>
                </a:ext>
              </a:extLst>
            </p:cNvPr>
            <p:cNvSpPr/>
            <p:nvPr/>
          </p:nvSpPr>
          <p:spPr>
            <a:xfrm>
              <a:off x="6622359" y="2061239"/>
              <a:ext cx="243239" cy="24774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49CBDF80-4008-4194-A0F4-B1EF14348904}"/>
                </a:ext>
              </a:extLst>
            </p:cNvPr>
            <p:cNvSpPr/>
            <p:nvPr/>
          </p:nvSpPr>
          <p:spPr>
            <a:xfrm>
              <a:off x="7217696" y="2061239"/>
              <a:ext cx="243239" cy="24774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9C297CFB-5489-47A6-8F1F-A7799FAA2C9C}"/>
                </a:ext>
              </a:extLst>
            </p:cNvPr>
            <p:cNvSpPr/>
            <p:nvPr/>
          </p:nvSpPr>
          <p:spPr>
            <a:xfrm>
              <a:off x="7813033" y="2061239"/>
              <a:ext cx="243239" cy="24774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30469BFA-CBB2-4259-9F7F-7A94E815E478}"/>
                </a:ext>
              </a:extLst>
            </p:cNvPr>
            <p:cNvSpPr/>
            <p:nvPr/>
          </p:nvSpPr>
          <p:spPr>
            <a:xfrm>
              <a:off x="8408370" y="2061239"/>
              <a:ext cx="243239" cy="247744"/>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AE9713A-CD3E-4AA8-89FB-BE260A8A9E59}"/>
                </a:ext>
              </a:extLst>
            </p:cNvPr>
            <p:cNvSpPr/>
            <p:nvPr/>
          </p:nvSpPr>
          <p:spPr>
            <a:xfrm>
              <a:off x="6009002" y="3051463"/>
              <a:ext cx="243239" cy="247744"/>
            </a:xfrm>
            <a:prstGeom prst="ellipse">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44897C56-F361-4C0F-923E-BBD2A9041264}"/>
                </a:ext>
              </a:extLst>
            </p:cNvPr>
            <p:cNvSpPr/>
            <p:nvPr/>
          </p:nvSpPr>
          <p:spPr>
            <a:xfrm>
              <a:off x="6604339" y="3051463"/>
              <a:ext cx="243239" cy="247744"/>
            </a:xfrm>
            <a:prstGeom prst="ellipse">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C1152260-AA26-469A-B5CC-41FE42C98AAC}"/>
                </a:ext>
              </a:extLst>
            </p:cNvPr>
            <p:cNvSpPr/>
            <p:nvPr/>
          </p:nvSpPr>
          <p:spPr>
            <a:xfrm>
              <a:off x="7199676" y="3051463"/>
              <a:ext cx="243239" cy="247744"/>
            </a:xfrm>
            <a:prstGeom prst="ellipse">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0B6AF1AB-E81A-49D4-BA39-1D5272525553}"/>
                </a:ext>
              </a:extLst>
            </p:cNvPr>
            <p:cNvSpPr/>
            <p:nvPr/>
          </p:nvSpPr>
          <p:spPr>
            <a:xfrm>
              <a:off x="7795013" y="3051463"/>
              <a:ext cx="243239" cy="247744"/>
            </a:xfrm>
            <a:prstGeom prst="ellipse">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C1BBBC80-5759-4D57-A086-1CE92C96D3E4}"/>
                </a:ext>
              </a:extLst>
            </p:cNvPr>
            <p:cNvSpPr/>
            <p:nvPr/>
          </p:nvSpPr>
          <p:spPr>
            <a:xfrm>
              <a:off x="8390350" y="3051463"/>
              <a:ext cx="243239" cy="247744"/>
            </a:xfrm>
            <a:prstGeom prst="ellipse">
              <a:avLst/>
            </a:prstGeom>
            <a:solidFill>
              <a:srgbClr val="00B050"/>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133DF3BC-B8F7-4DFB-A567-2C0813875B5C}"/>
                </a:ext>
              </a:extLst>
            </p:cNvPr>
            <p:cNvSpPr/>
            <p:nvPr/>
          </p:nvSpPr>
          <p:spPr>
            <a:xfrm>
              <a:off x="6027022" y="4041687"/>
              <a:ext cx="243239" cy="247744"/>
            </a:xfrm>
            <a:prstGeom prst="ellipse">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06C0A4F1-F6A7-4037-9507-E564528C10F2}"/>
                </a:ext>
              </a:extLst>
            </p:cNvPr>
            <p:cNvSpPr/>
            <p:nvPr/>
          </p:nvSpPr>
          <p:spPr>
            <a:xfrm>
              <a:off x="6622359" y="4041687"/>
              <a:ext cx="243239" cy="247744"/>
            </a:xfrm>
            <a:prstGeom prst="ellipse">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8F829DEC-5D2B-4686-9B7F-90188AD3B714}"/>
                </a:ext>
              </a:extLst>
            </p:cNvPr>
            <p:cNvSpPr/>
            <p:nvPr/>
          </p:nvSpPr>
          <p:spPr>
            <a:xfrm>
              <a:off x="7217696" y="4041687"/>
              <a:ext cx="243239" cy="247744"/>
            </a:xfrm>
            <a:prstGeom prst="ellipse">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464C5FD2-6A00-4CCA-9A4C-FA449F307DD7}"/>
                </a:ext>
              </a:extLst>
            </p:cNvPr>
            <p:cNvSpPr/>
            <p:nvPr/>
          </p:nvSpPr>
          <p:spPr>
            <a:xfrm>
              <a:off x="7813033" y="4041687"/>
              <a:ext cx="243239" cy="247744"/>
            </a:xfrm>
            <a:prstGeom prst="ellipse">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EA0ACD41-1DF1-49C7-85EE-117EA9DD38A3}"/>
                </a:ext>
              </a:extLst>
            </p:cNvPr>
            <p:cNvSpPr/>
            <p:nvPr/>
          </p:nvSpPr>
          <p:spPr>
            <a:xfrm>
              <a:off x="8408370" y="4041687"/>
              <a:ext cx="243239" cy="247744"/>
            </a:xfrm>
            <a:prstGeom prst="ellipse">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E53D1B61-533E-4321-85D9-CC658655AF4B}"/>
                </a:ext>
              </a:extLst>
            </p:cNvPr>
            <p:cNvSpPr/>
            <p:nvPr/>
          </p:nvSpPr>
          <p:spPr>
            <a:xfrm>
              <a:off x="6422811" y="1890471"/>
              <a:ext cx="2502746" cy="589280"/>
            </a:xfrm>
            <a:prstGeom prst="ellipse">
              <a:avLst/>
            </a:prstGeom>
            <a:noFill/>
            <a:ln>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7775279-3C2F-4307-AA81-B308DD4E6C68}"/>
                </a:ext>
              </a:extLst>
            </p:cNvPr>
            <p:cNvSpPr/>
            <p:nvPr/>
          </p:nvSpPr>
          <p:spPr>
            <a:xfrm>
              <a:off x="5826758" y="2880695"/>
              <a:ext cx="2502746" cy="589280"/>
            </a:xfrm>
            <a:prstGeom prst="ellipse">
              <a:avLst/>
            </a:prstGeom>
            <a:noFill/>
            <a:ln>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254BF1A0-4023-4903-B3A6-D65801CA6BF7}"/>
                </a:ext>
              </a:extLst>
            </p:cNvPr>
            <p:cNvSpPr/>
            <p:nvPr/>
          </p:nvSpPr>
          <p:spPr>
            <a:xfrm>
              <a:off x="6374552" y="3870919"/>
              <a:ext cx="2502746" cy="589280"/>
            </a:xfrm>
            <a:prstGeom prst="ellipse">
              <a:avLst/>
            </a:prstGeom>
            <a:noFill/>
            <a:ln>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0C106F0B-F79C-44EE-9C97-C32E7E300549}"/>
                </a:ext>
              </a:extLst>
            </p:cNvPr>
            <p:cNvSpPr/>
            <p:nvPr/>
          </p:nvSpPr>
          <p:spPr>
            <a:xfrm rot="5400000">
              <a:off x="5831320" y="2418107"/>
              <a:ext cx="1825314" cy="589280"/>
            </a:xfrm>
            <a:prstGeom prst="ellipse">
              <a:avLst/>
            </a:prstGeom>
            <a:noFill/>
            <a:ln>
              <a:solidFill>
                <a:schemeClr val="accent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D522ED29-CF45-4773-A80E-7FD84FEC1E48}"/>
                </a:ext>
              </a:extLst>
            </p:cNvPr>
            <p:cNvSpPr/>
            <p:nvPr/>
          </p:nvSpPr>
          <p:spPr>
            <a:xfrm rot="5400000">
              <a:off x="7016917" y="3396854"/>
              <a:ext cx="1825314" cy="589280"/>
            </a:xfrm>
            <a:prstGeom prst="ellipse">
              <a:avLst/>
            </a:prstGeom>
            <a:noFill/>
            <a:ln>
              <a:solidFill>
                <a:schemeClr val="accent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776DD13A-C76C-485A-A93F-B12B94203B92}"/>
                </a:ext>
              </a:extLst>
            </p:cNvPr>
            <p:cNvSpPr txBox="1"/>
            <p:nvPr/>
          </p:nvSpPr>
          <p:spPr>
            <a:xfrm>
              <a:off x="4425001" y="2015834"/>
              <a:ext cx="1256117" cy="338554"/>
            </a:xfrm>
            <a:prstGeom prst="rect">
              <a:avLst/>
            </a:prstGeom>
            <a:noFill/>
          </p:spPr>
          <p:txBody>
            <a:bodyPr wrap="square" rtlCol="0">
              <a:spAutoFit/>
            </a:bodyPr>
            <a:lstStyle/>
            <a:p>
              <a:r>
                <a:rPr lang="el-GR" sz="1600" dirty="0"/>
                <a:t>Παραγωγοί</a:t>
              </a:r>
              <a:endParaRPr lang="en-US" sz="1600" dirty="0"/>
            </a:p>
          </p:txBody>
        </p:sp>
        <p:sp>
          <p:nvSpPr>
            <p:cNvPr id="26" name="TextBox 25">
              <a:extLst>
                <a:ext uri="{FF2B5EF4-FFF2-40B4-BE49-F238E27FC236}">
                  <a16:creationId xmlns:a16="http://schemas.microsoft.com/office/drawing/2014/main" id="{675818C5-F6E9-4C47-B9DC-A5AE457D3E13}"/>
                </a:ext>
              </a:extLst>
            </p:cNvPr>
            <p:cNvSpPr txBox="1"/>
            <p:nvPr/>
          </p:nvSpPr>
          <p:spPr>
            <a:xfrm>
              <a:off x="4422529" y="3004237"/>
              <a:ext cx="1425414" cy="338554"/>
            </a:xfrm>
            <a:prstGeom prst="rect">
              <a:avLst/>
            </a:prstGeom>
            <a:noFill/>
          </p:spPr>
          <p:txBody>
            <a:bodyPr wrap="square" rtlCol="0">
              <a:spAutoFit/>
            </a:bodyPr>
            <a:lstStyle/>
            <a:p>
              <a:r>
                <a:rPr lang="el-GR" sz="1600" dirty="0"/>
                <a:t>Χονδρέμποροι</a:t>
              </a:r>
              <a:endParaRPr lang="en-US" sz="1600" dirty="0"/>
            </a:p>
          </p:txBody>
        </p:sp>
        <p:sp>
          <p:nvSpPr>
            <p:cNvPr id="27" name="TextBox 26">
              <a:extLst>
                <a:ext uri="{FF2B5EF4-FFF2-40B4-BE49-F238E27FC236}">
                  <a16:creationId xmlns:a16="http://schemas.microsoft.com/office/drawing/2014/main" id="{572B81BC-73E5-4B94-B427-76327978B9C5}"/>
                </a:ext>
              </a:extLst>
            </p:cNvPr>
            <p:cNvSpPr txBox="1"/>
            <p:nvPr/>
          </p:nvSpPr>
          <p:spPr>
            <a:xfrm>
              <a:off x="4452349" y="3996282"/>
              <a:ext cx="1256117" cy="338554"/>
            </a:xfrm>
            <a:prstGeom prst="rect">
              <a:avLst/>
            </a:prstGeom>
            <a:noFill/>
          </p:spPr>
          <p:txBody>
            <a:bodyPr wrap="square" rtlCol="0">
              <a:spAutoFit/>
            </a:bodyPr>
            <a:lstStyle/>
            <a:p>
              <a:r>
                <a:rPr lang="el-GR" sz="1600" dirty="0"/>
                <a:t>Λιανέμποροι</a:t>
              </a:r>
              <a:endParaRPr lang="en-US" sz="1600" dirty="0"/>
            </a:p>
          </p:txBody>
        </p:sp>
      </p:grpSp>
      <p:sp>
        <p:nvSpPr>
          <p:cNvPr id="28" name="Slide Number Placeholder 27">
            <a:extLst>
              <a:ext uri="{FF2B5EF4-FFF2-40B4-BE49-F238E27FC236}">
                <a16:creationId xmlns:a16="http://schemas.microsoft.com/office/drawing/2014/main" id="{C1271868-744A-4AC4-B0C8-BFF6B2A8272E}"/>
              </a:ext>
            </a:extLst>
          </p:cNvPr>
          <p:cNvSpPr>
            <a:spLocks noGrp="1"/>
          </p:cNvSpPr>
          <p:nvPr>
            <p:ph type="sldNum" sz="quarter" idx="12"/>
          </p:nvPr>
        </p:nvSpPr>
        <p:spPr/>
        <p:txBody>
          <a:bodyPr/>
          <a:lstStyle/>
          <a:p>
            <a:fld id="{98E93874-D8C6-4CCC-A9EC-BE8FA7F1D16E}" type="slidenum">
              <a:rPr lang="en-US" smtClean="0"/>
              <a:t>31</a:t>
            </a:fld>
            <a:endParaRPr lang="en-US" dirty="0"/>
          </a:p>
        </p:txBody>
      </p:sp>
    </p:spTree>
    <p:extLst>
      <p:ext uri="{BB962C8B-B14F-4D97-AF65-F5344CB8AC3E}">
        <p14:creationId xmlns:p14="http://schemas.microsoft.com/office/powerpoint/2010/main" val="3919250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CE1E9-98DD-48A0-8A31-7B5ADF155764}"/>
              </a:ext>
            </a:extLst>
          </p:cNvPr>
          <p:cNvSpPr>
            <a:spLocks noGrp="1"/>
          </p:cNvSpPr>
          <p:nvPr>
            <p:ph type="title"/>
          </p:nvPr>
        </p:nvSpPr>
        <p:spPr/>
        <p:txBody>
          <a:bodyPr/>
          <a:lstStyle/>
          <a:p>
            <a:r>
              <a:rPr lang="el-GR" dirty="0"/>
              <a:t>Αντικείμενο </a:t>
            </a:r>
            <a:r>
              <a:rPr lang="en-US" dirty="0"/>
              <a:t>v </a:t>
            </a:r>
            <a:r>
              <a:rPr lang="el-GR" dirty="0"/>
              <a:t>αποτέλεσμα</a:t>
            </a:r>
            <a:endParaRPr lang="en-US" dirty="0"/>
          </a:p>
        </p:txBody>
      </p:sp>
      <p:graphicFrame>
        <p:nvGraphicFramePr>
          <p:cNvPr id="4" name="Content Placeholder 6">
            <a:extLst>
              <a:ext uri="{FF2B5EF4-FFF2-40B4-BE49-F238E27FC236}">
                <a16:creationId xmlns:a16="http://schemas.microsoft.com/office/drawing/2014/main" id="{1903E476-602C-4334-8E4B-BCD99403A667}"/>
              </a:ext>
            </a:extLst>
          </p:cNvPr>
          <p:cNvGraphicFramePr>
            <a:graphicFrameLocks noGrp="1"/>
          </p:cNvGraphicFramePr>
          <p:nvPr>
            <p:ph idx="1"/>
            <p:extLst>
              <p:ext uri="{D42A27DB-BD31-4B8C-83A1-F6EECF244321}">
                <p14:modId xmlns:p14="http://schemas.microsoft.com/office/powerpoint/2010/main" val="2470745054"/>
              </p:ext>
            </p:extLst>
          </p:nvPr>
        </p:nvGraphicFramePr>
        <p:xfrm>
          <a:off x="838200" y="1752600"/>
          <a:ext cx="87630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439DA35-6034-4D55-AC82-AA51B2329F83}"/>
              </a:ext>
            </a:extLst>
          </p:cNvPr>
          <p:cNvSpPr>
            <a:spLocks noGrp="1"/>
          </p:cNvSpPr>
          <p:nvPr>
            <p:ph type="sldNum" sz="quarter" idx="12"/>
          </p:nvPr>
        </p:nvSpPr>
        <p:spPr/>
        <p:txBody>
          <a:bodyPr/>
          <a:lstStyle/>
          <a:p>
            <a:fld id="{98E93874-D8C6-4CCC-A9EC-BE8FA7F1D16E}" type="slidenum">
              <a:rPr lang="en-US" smtClean="0"/>
              <a:t>32</a:t>
            </a:fld>
            <a:endParaRPr lang="en-US" dirty="0"/>
          </a:p>
        </p:txBody>
      </p:sp>
    </p:spTree>
    <p:extLst>
      <p:ext uri="{BB962C8B-B14F-4D97-AF65-F5344CB8AC3E}">
        <p14:creationId xmlns:p14="http://schemas.microsoft.com/office/powerpoint/2010/main" val="4221321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28291-C135-4626-8977-898A5FF4AB50}"/>
              </a:ext>
            </a:extLst>
          </p:cNvPr>
          <p:cNvSpPr>
            <a:spLocks noGrp="1"/>
          </p:cNvSpPr>
          <p:nvPr>
            <p:ph type="title"/>
          </p:nvPr>
        </p:nvSpPr>
        <p:spPr/>
        <p:txBody>
          <a:bodyPr>
            <a:normAutofit/>
          </a:bodyPr>
          <a:lstStyle/>
          <a:p>
            <a:r>
              <a:rPr lang="el-GR" dirty="0"/>
              <a:t>Απόφαση ΕΠΑ 5/2004</a:t>
            </a:r>
            <a:r>
              <a:rPr lang="en-US" dirty="0"/>
              <a:t> – </a:t>
            </a:r>
            <a:r>
              <a:rPr lang="el-GR" dirty="0"/>
              <a:t>Καρτέλ τραπεζών</a:t>
            </a:r>
            <a:endParaRPr lang="en-US" dirty="0"/>
          </a:p>
        </p:txBody>
      </p:sp>
      <p:sp>
        <p:nvSpPr>
          <p:cNvPr id="3" name="Content Placeholder 2">
            <a:extLst>
              <a:ext uri="{FF2B5EF4-FFF2-40B4-BE49-F238E27FC236}">
                <a16:creationId xmlns:a16="http://schemas.microsoft.com/office/drawing/2014/main" id="{7B1F58A5-5D3D-4308-B7FA-2DDE4E7F80AC}"/>
              </a:ext>
            </a:extLst>
          </p:cNvPr>
          <p:cNvSpPr>
            <a:spLocks noGrp="1"/>
          </p:cNvSpPr>
          <p:nvPr>
            <p:ph idx="1"/>
          </p:nvPr>
        </p:nvSpPr>
        <p:spPr>
          <a:xfrm>
            <a:off x="838200" y="1752600"/>
            <a:ext cx="5257800" cy="4419600"/>
          </a:xfrm>
        </p:spPr>
        <p:txBody>
          <a:bodyPr>
            <a:normAutofit fontScale="62500" lnSpcReduction="20000"/>
          </a:bodyPr>
          <a:lstStyle/>
          <a:p>
            <a:pPr>
              <a:buClr>
                <a:srgbClr val="A90303"/>
              </a:buClr>
            </a:pPr>
            <a:r>
              <a:rPr lang="el-GR" dirty="0"/>
              <a:t>Αυτεπάγγελτη έρευνα για πιθανή ομοιομορφία στις χρεώσεις των εμπορικών τραπεζών </a:t>
            </a:r>
          </a:p>
          <a:p>
            <a:r>
              <a:rPr lang="el-GR" dirty="0"/>
              <a:t>Αφορμή ήταν τα πολλά παράπονα από τους καταναλωτές</a:t>
            </a:r>
          </a:p>
          <a:p>
            <a:pPr>
              <a:buClr>
                <a:srgbClr val="A90303"/>
              </a:buClr>
            </a:pPr>
            <a:r>
              <a:rPr lang="el-GR" dirty="0"/>
              <a:t>Εμπλεκόμενα μέρη</a:t>
            </a:r>
            <a:r>
              <a:rPr lang="en-US" dirty="0"/>
              <a:t>:</a:t>
            </a:r>
          </a:p>
          <a:p>
            <a:pPr marL="914400" lvl="1" indent="-457200">
              <a:buClr>
                <a:srgbClr val="A90303"/>
              </a:buClr>
              <a:buFont typeface="+mj-lt"/>
              <a:buAutoNum type="arabicPeriod"/>
            </a:pPr>
            <a:r>
              <a:rPr lang="el-GR" dirty="0"/>
              <a:t>Τράπεζα Κύπρου</a:t>
            </a:r>
          </a:p>
          <a:p>
            <a:pPr marL="914400" lvl="1" indent="-457200">
              <a:buClr>
                <a:srgbClr val="A90303"/>
              </a:buClr>
              <a:buFont typeface="+mj-lt"/>
              <a:buAutoNum type="arabicPeriod"/>
            </a:pPr>
            <a:r>
              <a:rPr lang="el-GR" dirty="0"/>
              <a:t>Λαϊκή Τράπεζα</a:t>
            </a:r>
          </a:p>
          <a:p>
            <a:pPr marL="914400" lvl="1" indent="-457200">
              <a:buClr>
                <a:srgbClr val="A90303"/>
              </a:buClr>
              <a:buFont typeface="+mj-lt"/>
              <a:buAutoNum type="arabicPeriod"/>
            </a:pPr>
            <a:r>
              <a:rPr lang="el-GR" dirty="0"/>
              <a:t>Ελληνική Τράπεζα</a:t>
            </a:r>
          </a:p>
          <a:p>
            <a:pPr>
              <a:buClr>
                <a:srgbClr val="A90303"/>
              </a:buClr>
            </a:pPr>
            <a:r>
              <a:rPr lang="el-GR" dirty="0"/>
              <a:t>Επιτόπου αιφνίδιες έρευνες</a:t>
            </a:r>
          </a:p>
          <a:p>
            <a:pPr lvl="1"/>
            <a:r>
              <a:rPr lang="el-GR" dirty="0"/>
              <a:t>Συλλεχτήκαν έγγραφα όπως πρακτικά επιτροπών, εγκύκλιοι και εσωτερική αλληλογραφία</a:t>
            </a:r>
          </a:p>
          <a:p>
            <a:pPr lvl="1"/>
            <a:r>
              <a:rPr lang="el-GR" dirty="0"/>
              <a:t>Εντοπίστηκαν σημαντικά τεκμήρια που αποδείκνυαν τη συνεννόηση και ανταλλαγή εμπιστευτικών και ευαίσθητων πληροφοριών</a:t>
            </a:r>
          </a:p>
          <a:p>
            <a:endParaRPr lang="en-US" dirty="0"/>
          </a:p>
        </p:txBody>
      </p:sp>
      <p:pic>
        <p:nvPicPr>
          <p:cNvPr id="3078" name="Picture 6" descr="Hellenic Bank sets up own API app store; makes €78 million in showcase  opportunity for developers | Fintechnology News">
            <a:extLst>
              <a:ext uri="{FF2B5EF4-FFF2-40B4-BE49-F238E27FC236}">
                <a16:creationId xmlns:a16="http://schemas.microsoft.com/office/drawing/2014/main" id="{E12FADE6-FD5F-496E-9781-D18D452158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9262" y="4191000"/>
            <a:ext cx="2876877" cy="156245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Laiki Cyprus Bank Deposits | Executive Business Solutions LimitedExecutive  Business Solutions Limited">
            <a:extLst>
              <a:ext uri="{FF2B5EF4-FFF2-40B4-BE49-F238E27FC236}">
                <a16:creationId xmlns:a16="http://schemas.microsoft.com/office/drawing/2014/main" id="{1DF3B0F2-D7DB-45CC-AE72-7BBC8310A6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3502" y="2984666"/>
            <a:ext cx="2828399" cy="88866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Maritime Cyprus - BANK OF CYPRUS PLC">
            <a:extLst>
              <a:ext uri="{FF2B5EF4-FFF2-40B4-BE49-F238E27FC236}">
                <a16:creationId xmlns:a16="http://schemas.microsoft.com/office/drawing/2014/main" id="{95F89509-9A55-4997-B643-E5290A288FB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096000" y="1941252"/>
            <a:ext cx="3065901" cy="88866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29ADCB4-DB13-4BFE-A2F8-A8AE5257B789}"/>
              </a:ext>
            </a:extLst>
          </p:cNvPr>
          <p:cNvSpPr>
            <a:spLocks noGrp="1"/>
          </p:cNvSpPr>
          <p:nvPr>
            <p:ph type="sldNum" sz="quarter" idx="12"/>
          </p:nvPr>
        </p:nvSpPr>
        <p:spPr/>
        <p:txBody>
          <a:bodyPr/>
          <a:lstStyle/>
          <a:p>
            <a:fld id="{98E93874-D8C6-4CCC-A9EC-BE8FA7F1D16E}" type="slidenum">
              <a:rPr lang="en-US" smtClean="0"/>
              <a:t>33</a:t>
            </a:fld>
            <a:endParaRPr lang="en-US" dirty="0"/>
          </a:p>
        </p:txBody>
      </p:sp>
    </p:spTree>
    <p:extLst>
      <p:ext uri="{BB962C8B-B14F-4D97-AF65-F5344CB8AC3E}">
        <p14:creationId xmlns:p14="http://schemas.microsoft.com/office/powerpoint/2010/main" val="1631131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6AA2C-43DA-4BD4-B7E4-43D05482F798}"/>
              </a:ext>
            </a:extLst>
          </p:cNvPr>
          <p:cNvSpPr>
            <a:spLocks noGrp="1"/>
          </p:cNvSpPr>
          <p:nvPr>
            <p:ph type="title"/>
          </p:nvPr>
        </p:nvSpPr>
        <p:spPr/>
        <p:txBody>
          <a:bodyPr/>
          <a:lstStyle/>
          <a:p>
            <a:r>
              <a:rPr lang="el-GR" dirty="0"/>
              <a:t>Απόφαση ΕΠΑ 5/2004</a:t>
            </a:r>
            <a:r>
              <a:rPr lang="en-US" dirty="0"/>
              <a:t> – </a:t>
            </a:r>
            <a:r>
              <a:rPr lang="el-GR" dirty="0"/>
              <a:t>Καρτέλ τραπεζών</a:t>
            </a:r>
            <a:endParaRPr lang="en-US" dirty="0"/>
          </a:p>
        </p:txBody>
      </p:sp>
      <p:sp>
        <p:nvSpPr>
          <p:cNvPr id="3" name="Content Placeholder 2">
            <a:extLst>
              <a:ext uri="{FF2B5EF4-FFF2-40B4-BE49-F238E27FC236}">
                <a16:creationId xmlns:a16="http://schemas.microsoft.com/office/drawing/2014/main" id="{3A637386-7A74-417E-BE43-A8D3F74C3CDA}"/>
              </a:ext>
            </a:extLst>
          </p:cNvPr>
          <p:cNvSpPr>
            <a:spLocks noGrp="1"/>
          </p:cNvSpPr>
          <p:nvPr>
            <p:ph idx="1"/>
          </p:nvPr>
        </p:nvSpPr>
        <p:spPr>
          <a:xfrm>
            <a:off x="838200" y="1752600"/>
            <a:ext cx="5410200" cy="4419600"/>
          </a:xfrm>
        </p:spPr>
        <p:txBody>
          <a:bodyPr>
            <a:normAutofit fontScale="70000" lnSpcReduction="20000"/>
          </a:bodyPr>
          <a:lstStyle/>
          <a:p>
            <a:r>
              <a:rPr lang="el-GR" b="1" dirty="0"/>
              <a:t>Πρακτικά από το Γραφείο του Προέδρου της Επιτροπής Στρατηγικής της Τράπεζας Κύπρου </a:t>
            </a:r>
          </a:p>
          <a:p>
            <a:pPr lvl="1"/>
            <a:r>
              <a:rPr lang="el-GR" dirty="0"/>
              <a:t>Γινόταν ξεκάθαρη αναφορά σε επαφή της Τράπεζας Κύπρου με τα άλλα τραπεζικά ιδρύματα ώστε να διασφαλιστεί ότι </a:t>
            </a:r>
            <a:r>
              <a:rPr lang="el-GR" b="1" dirty="0">
                <a:solidFill>
                  <a:srgbClr val="C00000"/>
                </a:solidFill>
              </a:rPr>
              <a:t>δεν θα υπάρξει πόλεμος τιμών</a:t>
            </a:r>
            <a:r>
              <a:rPr lang="el-GR" b="1" dirty="0">
                <a:solidFill>
                  <a:srgbClr val="0C02CC"/>
                </a:solidFill>
              </a:rPr>
              <a:t> </a:t>
            </a:r>
            <a:r>
              <a:rPr lang="el-GR" dirty="0"/>
              <a:t>όσον αφορά τα επιτόκια για τις υπηρεσίες ενοικιαγοράς (</a:t>
            </a:r>
            <a:r>
              <a:rPr lang="en-US" dirty="0"/>
              <a:t>Leasing)</a:t>
            </a:r>
            <a:endParaRPr lang="el-GR" dirty="0"/>
          </a:p>
          <a:p>
            <a:pPr lvl="1"/>
            <a:r>
              <a:rPr lang="el-GR" dirty="0"/>
              <a:t>Εγκύκλιος προς τους επαρχιακούς διευθυντές «καθόριζε» τα επιτόκια των εμπρόθεσμων καταθέσεων και των καταθέσεων υπό προειδοποίηση, αναφέροντας ότι αυτά </a:t>
            </a:r>
            <a:r>
              <a:rPr lang="el-GR" b="1" dirty="0">
                <a:solidFill>
                  <a:srgbClr val="C00000"/>
                </a:solidFill>
              </a:rPr>
              <a:t>καθορίζονται μετά και από συμφωνία με τις υπόλοιπες τράπεζες</a:t>
            </a:r>
          </a:p>
          <a:p>
            <a:endParaRPr lang="en-US" dirty="0"/>
          </a:p>
        </p:txBody>
      </p:sp>
      <p:pic>
        <p:nvPicPr>
          <p:cNvPr id="4" name="Picture 6" descr="Hellenic Bank sets up own API app store; makes €78 million in showcase  opportunity for developers | Fintechnology News">
            <a:extLst>
              <a:ext uri="{FF2B5EF4-FFF2-40B4-BE49-F238E27FC236}">
                <a16:creationId xmlns:a16="http://schemas.microsoft.com/office/drawing/2014/main" id="{3EBED736-2920-4556-8A6E-D1DA78EB4F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4062" y="4078548"/>
            <a:ext cx="2876877" cy="15624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Laiki Cyprus Bank Deposits | Executive Business Solutions LimitedExecutive  Business Solutions Limited">
            <a:extLst>
              <a:ext uri="{FF2B5EF4-FFF2-40B4-BE49-F238E27FC236}">
                <a16:creationId xmlns:a16="http://schemas.microsoft.com/office/drawing/2014/main" id="{D983225F-26AB-4311-B6FC-A59169C5E5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8302" y="2872214"/>
            <a:ext cx="2828399" cy="8886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Maritime Cyprus - BANK OF CYPRUS PLC">
            <a:extLst>
              <a:ext uri="{FF2B5EF4-FFF2-40B4-BE49-F238E27FC236}">
                <a16:creationId xmlns:a16="http://schemas.microsoft.com/office/drawing/2014/main" id="{FAB7DD79-1C73-4010-B4F6-62F732023A3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400800" y="1828800"/>
            <a:ext cx="3065901" cy="88866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7A71FC84-25DE-45F3-86B9-6CC38CFE99F9}"/>
              </a:ext>
            </a:extLst>
          </p:cNvPr>
          <p:cNvSpPr>
            <a:spLocks noGrp="1"/>
          </p:cNvSpPr>
          <p:nvPr>
            <p:ph type="sldNum" sz="quarter" idx="12"/>
          </p:nvPr>
        </p:nvSpPr>
        <p:spPr/>
        <p:txBody>
          <a:bodyPr/>
          <a:lstStyle/>
          <a:p>
            <a:fld id="{98E93874-D8C6-4CCC-A9EC-BE8FA7F1D16E}" type="slidenum">
              <a:rPr lang="en-US" smtClean="0"/>
              <a:t>34</a:t>
            </a:fld>
            <a:endParaRPr lang="en-US" dirty="0"/>
          </a:p>
        </p:txBody>
      </p:sp>
    </p:spTree>
    <p:extLst>
      <p:ext uri="{BB962C8B-B14F-4D97-AF65-F5344CB8AC3E}">
        <p14:creationId xmlns:p14="http://schemas.microsoft.com/office/powerpoint/2010/main" val="2919070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DDE53-EF84-4D91-8104-B3DCE1A6C420}"/>
              </a:ext>
            </a:extLst>
          </p:cNvPr>
          <p:cNvSpPr>
            <a:spLocks noGrp="1"/>
          </p:cNvSpPr>
          <p:nvPr>
            <p:ph type="title"/>
          </p:nvPr>
        </p:nvSpPr>
        <p:spPr/>
        <p:txBody>
          <a:bodyPr/>
          <a:lstStyle/>
          <a:p>
            <a:r>
              <a:rPr lang="el-GR" dirty="0"/>
              <a:t>Απόφαση ΕΠΑ 5/2004</a:t>
            </a:r>
            <a:r>
              <a:rPr lang="en-US" dirty="0"/>
              <a:t> – </a:t>
            </a:r>
            <a:r>
              <a:rPr lang="el-GR" dirty="0"/>
              <a:t>Καρτέλ τραπεζών</a:t>
            </a:r>
            <a:endParaRPr lang="en-US" dirty="0"/>
          </a:p>
        </p:txBody>
      </p:sp>
      <p:sp>
        <p:nvSpPr>
          <p:cNvPr id="3" name="Content Placeholder 2">
            <a:extLst>
              <a:ext uri="{FF2B5EF4-FFF2-40B4-BE49-F238E27FC236}">
                <a16:creationId xmlns:a16="http://schemas.microsoft.com/office/drawing/2014/main" id="{43F58C14-A154-426C-912A-7C417F18D264}"/>
              </a:ext>
            </a:extLst>
          </p:cNvPr>
          <p:cNvSpPr>
            <a:spLocks noGrp="1"/>
          </p:cNvSpPr>
          <p:nvPr>
            <p:ph idx="1"/>
          </p:nvPr>
        </p:nvSpPr>
        <p:spPr/>
        <p:txBody>
          <a:bodyPr/>
          <a:lstStyle/>
          <a:p>
            <a:r>
              <a:rPr lang="el-GR" sz="2400" b="1" dirty="0"/>
              <a:t>Εσωτερικό Σημείωμα Ελληνικής Τράπεζας</a:t>
            </a:r>
          </a:p>
          <a:p>
            <a:pPr lvl="1"/>
            <a:r>
              <a:rPr lang="el-GR" sz="2000" dirty="0"/>
              <a:t>Αναφορά στα επιτόκια που αποδείκνυε ότι η τράπεζα ενημερωνόταν για τις αλλαγές στις χρεώσεις των άλλων δύο τραπεζών από τα ΜΜΕ</a:t>
            </a:r>
          </a:p>
          <a:p>
            <a:pPr lvl="1"/>
            <a:r>
              <a:rPr lang="el-GR" sz="2000" dirty="0">
                <a:solidFill>
                  <a:srgbClr val="C00000"/>
                </a:solidFill>
              </a:rPr>
              <a:t>Αναφορά στις ακριβείς ημερομηνίες που θα γίνονταν οι ανακοινώσεις και τις ακριβείς ημερομηνίες που η Ελληνική Τράπεζα θα προχωρούσε σε παρόμοιες ανακοινώσεις</a:t>
            </a:r>
          </a:p>
          <a:p>
            <a:endParaRPr lang="en-US" dirty="0"/>
          </a:p>
        </p:txBody>
      </p:sp>
      <p:graphicFrame>
        <p:nvGraphicFramePr>
          <p:cNvPr id="4" name="Table 3">
            <a:extLst>
              <a:ext uri="{FF2B5EF4-FFF2-40B4-BE49-F238E27FC236}">
                <a16:creationId xmlns:a16="http://schemas.microsoft.com/office/drawing/2014/main" id="{A1972948-7F22-4EA7-8D42-CE2AFE2B6D22}"/>
              </a:ext>
            </a:extLst>
          </p:cNvPr>
          <p:cNvGraphicFramePr>
            <a:graphicFrameLocks noGrp="1"/>
          </p:cNvGraphicFramePr>
          <p:nvPr>
            <p:extLst>
              <p:ext uri="{D42A27DB-BD31-4B8C-83A1-F6EECF244321}">
                <p14:modId xmlns:p14="http://schemas.microsoft.com/office/powerpoint/2010/main" val="3688743717"/>
              </p:ext>
            </p:extLst>
          </p:nvPr>
        </p:nvGraphicFramePr>
        <p:xfrm>
          <a:off x="1559382" y="3904506"/>
          <a:ext cx="7035223" cy="2155815"/>
        </p:xfrm>
        <a:graphic>
          <a:graphicData uri="http://schemas.openxmlformats.org/drawingml/2006/table">
            <a:tbl>
              <a:tblPr firstRow="1" bandRow="1">
                <a:tableStyleId>{21E4AEA4-8DFA-4A89-87EB-49C32662AFE0}</a:tableStyleId>
              </a:tblPr>
              <a:tblGrid>
                <a:gridCol w="2504380">
                  <a:extLst>
                    <a:ext uri="{9D8B030D-6E8A-4147-A177-3AD203B41FA5}">
                      <a16:colId xmlns:a16="http://schemas.microsoft.com/office/drawing/2014/main" val="1870653142"/>
                    </a:ext>
                  </a:extLst>
                </a:gridCol>
                <a:gridCol w="2185401">
                  <a:extLst>
                    <a:ext uri="{9D8B030D-6E8A-4147-A177-3AD203B41FA5}">
                      <a16:colId xmlns:a16="http://schemas.microsoft.com/office/drawing/2014/main" val="4011625376"/>
                    </a:ext>
                  </a:extLst>
                </a:gridCol>
                <a:gridCol w="2345442">
                  <a:extLst>
                    <a:ext uri="{9D8B030D-6E8A-4147-A177-3AD203B41FA5}">
                      <a16:colId xmlns:a16="http://schemas.microsoft.com/office/drawing/2014/main" val="3451613550"/>
                    </a:ext>
                  </a:extLst>
                </a:gridCol>
              </a:tblGrid>
              <a:tr h="396690">
                <a:tc>
                  <a:txBody>
                    <a:bodyPr/>
                    <a:lstStyle/>
                    <a:p>
                      <a:endParaRPr lang="en-US" sz="2000" dirty="0"/>
                    </a:p>
                  </a:txBody>
                  <a:tcPr/>
                </a:tc>
                <a:tc>
                  <a:txBody>
                    <a:bodyPr/>
                    <a:lstStyle/>
                    <a:p>
                      <a:pPr algn="l"/>
                      <a:r>
                        <a:rPr lang="el-GR" sz="2000" dirty="0"/>
                        <a:t>σε £</a:t>
                      </a:r>
                      <a:endParaRPr lang="en-US" sz="2000" dirty="0"/>
                    </a:p>
                  </a:txBody>
                  <a:tcPr/>
                </a:tc>
                <a:tc>
                  <a:txBody>
                    <a:bodyPr/>
                    <a:lstStyle/>
                    <a:p>
                      <a:pPr algn="l"/>
                      <a:r>
                        <a:rPr lang="el-GR" sz="2000" dirty="0"/>
                        <a:t>σε €</a:t>
                      </a:r>
                      <a:endParaRPr lang="en-US" sz="2000" dirty="0"/>
                    </a:p>
                  </a:txBody>
                  <a:tcPr/>
                </a:tc>
                <a:extLst>
                  <a:ext uri="{0D108BD9-81ED-4DB2-BD59-A6C34878D82A}">
                    <a16:rowId xmlns:a16="http://schemas.microsoft.com/office/drawing/2014/main" val="1300544464"/>
                  </a:ext>
                </a:extLst>
              </a:tr>
              <a:tr h="455702">
                <a:tc>
                  <a:txBody>
                    <a:bodyPr/>
                    <a:lstStyle/>
                    <a:p>
                      <a:r>
                        <a:rPr lang="el-GR" sz="2000" baseline="0" dirty="0"/>
                        <a:t>Τράπεζα Κύπρου </a:t>
                      </a:r>
                      <a:endParaRPr lang="en-US" sz="2000" dirty="0"/>
                    </a:p>
                  </a:txBody>
                  <a:tcPr/>
                </a:tc>
                <a:tc>
                  <a:txBody>
                    <a:bodyPr/>
                    <a:lstStyle/>
                    <a:p>
                      <a:r>
                        <a:rPr lang="el-GR" sz="2000" baseline="0" dirty="0"/>
                        <a:t>2.475.000 </a:t>
                      </a:r>
                      <a:endParaRPr lang="en-US" sz="2000" dirty="0"/>
                    </a:p>
                  </a:txBody>
                  <a:tcPr/>
                </a:tc>
                <a:tc>
                  <a:txBody>
                    <a:bodyPr/>
                    <a:lstStyle/>
                    <a:p>
                      <a:r>
                        <a:rPr lang="en-US" sz="2000" baseline="0" dirty="0"/>
                        <a:t>4</a:t>
                      </a:r>
                      <a:r>
                        <a:rPr lang="el-GR" sz="2000" baseline="0" dirty="0"/>
                        <a:t>.</a:t>
                      </a:r>
                      <a:r>
                        <a:rPr lang="en-US" sz="2000" baseline="0" dirty="0"/>
                        <a:t>228</a:t>
                      </a:r>
                      <a:r>
                        <a:rPr lang="el-GR" sz="2000" baseline="0" dirty="0"/>
                        <a:t>.</a:t>
                      </a:r>
                      <a:r>
                        <a:rPr lang="en-US" sz="2000" baseline="0" dirty="0"/>
                        <a:t>788</a:t>
                      </a:r>
                      <a:endParaRPr lang="en-US" sz="2000" dirty="0"/>
                    </a:p>
                  </a:txBody>
                  <a:tcPr/>
                </a:tc>
                <a:extLst>
                  <a:ext uri="{0D108BD9-81ED-4DB2-BD59-A6C34878D82A}">
                    <a16:rowId xmlns:a16="http://schemas.microsoft.com/office/drawing/2014/main" val="2361882626"/>
                  </a:ext>
                </a:extLst>
              </a:tr>
              <a:tr h="455702">
                <a:tc>
                  <a:txBody>
                    <a:bodyPr/>
                    <a:lstStyle/>
                    <a:p>
                      <a:r>
                        <a:rPr lang="el-GR" sz="2000" baseline="0" dirty="0"/>
                        <a:t>Λαϊκή Τράπεζα </a:t>
                      </a:r>
                      <a:endParaRPr lang="en-US" sz="2000" dirty="0"/>
                    </a:p>
                  </a:txBody>
                  <a:tcPr/>
                </a:tc>
                <a:tc>
                  <a:txBody>
                    <a:bodyPr/>
                    <a:lstStyle/>
                    <a:p>
                      <a:r>
                        <a:rPr lang="el-GR" sz="2000" baseline="0" dirty="0"/>
                        <a:t>1.695.000 </a:t>
                      </a:r>
                      <a:endParaRPr lang="en-US" sz="2000" dirty="0"/>
                    </a:p>
                  </a:txBody>
                  <a:tcPr/>
                </a:tc>
                <a:tc>
                  <a:txBody>
                    <a:bodyPr/>
                    <a:lstStyle/>
                    <a:p>
                      <a:r>
                        <a:rPr lang="el-GR" sz="2000" baseline="0" dirty="0"/>
                        <a:t>2.896.079</a:t>
                      </a:r>
                      <a:endParaRPr lang="en-US" sz="2000" dirty="0"/>
                    </a:p>
                  </a:txBody>
                  <a:tcPr/>
                </a:tc>
                <a:extLst>
                  <a:ext uri="{0D108BD9-81ED-4DB2-BD59-A6C34878D82A}">
                    <a16:rowId xmlns:a16="http://schemas.microsoft.com/office/drawing/2014/main" val="3392132451"/>
                  </a:ext>
                </a:extLst>
              </a:tr>
              <a:tr h="451031">
                <a:tc>
                  <a:txBody>
                    <a:bodyPr/>
                    <a:lstStyle/>
                    <a:p>
                      <a:r>
                        <a:rPr lang="el-GR" sz="2000" baseline="0" dirty="0"/>
                        <a:t>Ελληνική Τράπεζα </a:t>
                      </a:r>
                      <a:endParaRPr lang="en-US" sz="2000" dirty="0"/>
                    </a:p>
                  </a:txBody>
                  <a:tcPr/>
                </a:tc>
                <a:tc>
                  <a:txBody>
                    <a:bodyPr/>
                    <a:lstStyle/>
                    <a:p>
                      <a:r>
                        <a:rPr lang="el-GR" sz="2000" baseline="0" dirty="0"/>
                        <a:t>830.000 </a:t>
                      </a:r>
                      <a:endParaRPr lang="en-US" sz="2000" dirty="0"/>
                    </a:p>
                  </a:txBody>
                  <a:tcPr/>
                </a:tc>
                <a:tc>
                  <a:txBody>
                    <a:bodyPr/>
                    <a:lstStyle/>
                    <a:p>
                      <a:r>
                        <a:rPr lang="el-GR" sz="2000" baseline="0" dirty="0"/>
                        <a:t>1.418.139</a:t>
                      </a:r>
                      <a:endParaRPr lang="en-US" sz="2000" dirty="0"/>
                    </a:p>
                  </a:txBody>
                  <a:tcPr/>
                </a:tc>
                <a:extLst>
                  <a:ext uri="{0D108BD9-81ED-4DB2-BD59-A6C34878D82A}">
                    <a16:rowId xmlns:a16="http://schemas.microsoft.com/office/drawing/2014/main" val="4249821301"/>
                  </a:ext>
                </a:extLst>
              </a:tr>
              <a:tr h="396690">
                <a:tc>
                  <a:txBody>
                    <a:bodyPr/>
                    <a:lstStyle/>
                    <a:p>
                      <a:r>
                        <a:rPr lang="el-GR" sz="2000" b="1" dirty="0"/>
                        <a:t>Σύνολο</a:t>
                      </a:r>
                      <a:endParaRPr lang="en-US" sz="2000" b="1" dirty="0"/>
                    </a:p>
                  </a:txBody>
                  <a:tcPr/>
                </a:tc>
                <a:tc>
                  <a:txBody>
                    <a:bodyPr/>
                    <a:lstStyle/>
                    <a:p>
                      <a:r>
                        <a:rPr lang="el-GR" sz="2000" b="1" baseline="0" dirty="0"/>
                        <a:t>5.000.000</a:t>
                      </a:r>
                      <a:r>
                        <a:rPr lang="en-US" sz="2000" b="1" baseline="0" dirty="0"/>
                        <a:t> </a:t>
                      </a:r>
                      <a:endParaRPr lang="en-US" sz="2000" b="1" dirty="0"/>
                    </a:p>
                  </a:txBody>
                  <a:tcPr/>
                </a:tc>
                <a:tc>
                  <a:txBody>
                    <a:bodyPr/>
                    <a:lstStyle/>
                    <a:p>
                      <a:r>
                        <a:rPr lang="en-US" sz="2000" b="1" baseline="0" dirty="0"/>
                        <a:t>8.543</a:t>
                      </a:r>
                      <a:r>
                        <a:rPr lang="el-GR" sz="2000" b="1" baseline="0" dirty="0"/>
                        <a:t>.007</a:t>
                      </a:r>
                      <a:endParaRPr lang="en-US" sz="2000" b="1" dirty="0"/>
                    </a:p>
                  </a:txBody>
                  <a:tcPr/>
                </a:tc>
                <a:extLst>
                  <a:ext uri="{0D108BD9-81ED-4DB2-BD59-A6C34878D82A}">
                    <a16:rowId xmlns:a16="http://schemas.microsoft.com/office/drawing/2014/main" val="3536319090"/>
                  </a:ext>
                </a:extLst>
              </a:tr>
            </a:tbl>
          </a:graphicData>
        </a:graphic>
      </p:graphicFrame>
      <p:sp>
        <p:nvSpPr>
          <p:cNvPr id="5" name="Slide Number Placeholder 4">
            <a:extLst>
              <a:ext uri="{FF2B5EF4-FFF2-40B4-BE49-F238E27FC236}">
                <a16:creationId xmlns:a16="http://schemas.microsoft.com/office/drawing/2014/main" id="{FE6B3E40-240E-4C32-8457-007AA615F9CC}"/>
              </a:ext>
            </a:extLst>
          </p:cNvPr>
          <p:cNvSpPr>
            <a:spLocks noGrp="1"/>
          </p:cNvSpPr>
          <p:nvPr>
            <p:ph type="sldNum" sz="quarter" idx="12"/>
          </p:nvPr>
        </p:nvSpPr>
        <p:spPr/>
        <p:txBody>
          <a:bodyPr/>
          <a:lstStyle/>
          <a:p>
            <a:fld id="{98E93874-D8C6-4CCC-A9EC-BE8FA7F1D16E}" type="slidenum">
              <a:rPr lang="en-US" smtClean="0"/>
              <a:t>35</a:t>
            </a:fld>
            <a:endParaRPr lang="en-US" dirty="0"/>
          </a:p>
        </p:txBody>
      </p:sp>
    </p:spTree>
    <p:extLst>
      <p:ext uri="{BB962C8B-B14F-4D97-AF65-F5344CB8AC3E}">
        <p14:creationId xmlns:p14="http://schemas.microsoft.com/office/powerpoint/2010/main" val="2708969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B57C6-0F7E-4C41-9230-64ABD3688991}"/>
              </a:ext>
            </a:extLst>
          </p:cNvPr>
          <p:cNvSpPr>
            <a:spLocks noGrp="1"/>
          </p:cNvSpPr>
          <p:nvPr>
            <p:ph type="title"/>
          </p:nvPr>
        </p:nvSpPr>
        <p:spPr/>
        <p:txBody>
          <a:bodyPr/>
          <a:lstStyle/>
          <a:p>
            <a:r>
              <a:rPr lang="el-GR" dirty="0"/>
              <a:t>Καρτέλ φορτηγών </a:t>
            </a:r>
            <a:r>
              <a:rPr lang="en-US" dirty="0"/>
              <a:t>(</a:t>
            </a:r>
            <a:r>
              <a:rPr lang="el-GR" dirty="0"/>
              <a:t>Υπόθεση Α.Τ. 39824) </a:t>
            </a:r>
            <a:endParaRPr lang="en-US" dirty="0"/>
          </a:p>
        </p:txBody>
      </p:sp>
      <p:sp>
        <p:nvSpPr>
          <p:cNvPr id="3" name="Content Placeholder 2">
            <a:extLst>
              <a:ext uri="{FF2B5EF4-FFF2-40B4-BE49-F238E27FC236}">
                <a16:creationId xmlns:a16="http://schemas.microsoft.com/office/drawing/2014/main" id="{DB67846F-1BBA-4A20-9312-368D3EDE6F49}"/>
              </a:ext>
            </a:extLst>
          </p:cNvPr>
          <p:cNvSpPr>
            <a:spLocks noGrp="1"/>
          </p:cNvSpPr>
          <p:nvPr>
            <p:ph idx="1"/>
          </p:nvPr>
        </p:nvSpPr>
        <p:spPr>
          <a:xfrm>
            <a:off x="838200" y="1752600"/>
            <a:ext cx="4949244" cy="4419600"/>
          </a:xfrm>
        </p:spPr>
        <p:txBody>
          <a:bodyPr>
            <a:normAutofit fontScale="62500" lnSpcReduction="20000"/>
          </a:bodyPr>
          <a:lstStyle/>
          <a:p>
            <a:r>
              <a:rPr lang="el-GR" dirty="0"/>
              <a:t>Εμπλεκόμενες εταιρείες </a:t>
            </a:r>
          </a:p>
          <a:p>
            <a:pPr marL="914400" lvl="1" indent="-457200">
              <a:buFont typeface="+mj-lt"/>
              <a:buAutoNum type="arabicPeriod"/>
            </a:pPr>
            <a:r>
              <a:rPr lang="en-US" dirty="0"/>
              <a:t>Daimler</a:t>
            </a:r>
            <a:endParaRPr lang="el-GR" dirty="0"/>
          </a:p>
          <a:p>
            <a:pPr marL="914400" lvl="1" indent="-457200">
              <a:buFont typeface="+mj-lt"/>
              <a:buAutoNum type="arabicPeriod"/>
            </a:pPr>
            <a:r>
              <a:rPr lang="en-US" dirty="0"/>
              <a:t>Volvo/Renault</a:t>
            </a:r>
            <a:endParaRPr lang="el-GR" dirty="0"/>
          </a:p>
          <a:p>
            <a:pPr marL="914400" lvl="1" indent="-457200">
              <a:buFont typeface="+mj-lt"/>
              <a:buAutoNum type="arabicPeriod"/>
            </a:pPr>
            <a:r>
              <a:rPr lang="en-US" dirty="0"/>
              <a:t>Iveco </a:t>
            </a:r>
            <a:endParaRPr lang="el-GR" dirty="0"/>
          </a:p>
          <a:p>
            <a:pPr marL="914400" lvl="1" indent="-457200">
              <a:buFont typeface="+mj-lt"/>
              <a:buAutoNum type="arabicPeriod"/>
            </a:pPr>
            <a:r>
              <a:rPr lang="en-US" dirty="0"/>
              <a:t>DAF </a:t>
            </a:r>
          </a:p>
          <a:p>
            <a:pPr marL="914400" lvl="1" indent="-457200">
              <a:buFont typeface="+mj-lt"/>
              <a:buAutoNum type="arabicPeriod"/>
            </a:pPr>
            <a:r>
              <a:rPr lang="el-GR" dirty="0"/>
              <a:t>ΜΑΝ</a:t>
            </a:r>
          </a:p>
          <a:p>
            <a:pPr marL="914400" lvl="1" indent="-457200">
              <a:buFont typeface="+mj-lt"/>
              <a:buAutoNum type="arabicPeriod"/>
            </a:pPr>
            <a:r>
              <a:rPr lang="en-US" dirty="0"/>
              <a:t>Scania</a:t>
            </a:r>
          </a:p>
          <a:p>
            <a:r>
              <a:rPr lang="el-GR" dirty="0"/>
              <a:t>Περίοδος 1997-2011 (γεωγραφική έκταση ΕΟΧ)</a:t>
            </a:r>
          </a:p>
          <a:p>
            <a:pPr lvl="1"/>
            <a:r>
              <a:rPr lang="el-GR" dirty="0"/>
              <a:t>Καθορισμός τιμών για μεσαίου και μεγάλου βάρους φορτηγά (</a:t>
            </a:r>
            <a:r>
              <a:rPr lang="en-US" dirty="0"/>
              <a:t>list prices)</a:t>
            </a:r>
            <a:endParaRPr lang="el-GR" dirty="0"/>
          </a:p>
          <a:p>
            <a:pPr lvl="1"/>
            <a:r>
              <a:rPr lang="el-GR" dirty="0"/>
              <a:t> Καθορισμός χρονικής περιόδου εισαγωγής τεχνολογιών μείωσης ρύπων</a:t>
            </a:r>
          </a:p>
          <a:p>
            <a:pPr lvl="1"/>
            <a:r>
              <a:rPr lang="el-GR" dirty="0"/>
              <a:t>Μετακύληση κόστους προσαρμογής σε καταναλωτές</a:t>
            </a:r>
          </a:p>
          <a:p>
            <a:endParaRPr lang="en-US" dirty="0"/>
          </a:p>
        </p:txBody>
      </p:sp>
      <p:sp>
        <p:nvSpPr>
          <p:cNvPr id="5" name="Slide Number Placeholder 4">
            <a:extLst>
              <a:ext uri="{FF2B5EF4-FFF2-40B4-BE49-F238E27FC236}">
                <a16:creationId xmlns:a16="http://schemas.microsoft.com/office/drawing/2014/main" id="{214FDDBE-A7F4-41C8-8973-B42E3127A43B}"/>
              </a:ext>
            </a:extLst>
          </p:cNvPr>
          <p:cNvSpPr>
            <a:spLocks noGrp="1"/>
          </p:cNvSpPr>
          <p:nvPr>
            <p:ph type="sldNum" sz="quarter" idx="12"/>
          </p:nvPr>
        </p:nvSpPr>
        <p:spPr/>
        <p:txBody>
          <a:bodyPr/>
          <a:lstStyle/>
          <a:p>
            <a:fld id="{98E93874-D8C6-4CCC-A9EC-BE8FA7F1D16E}" type="slidenum">
              <a:rPr lang="en-US" smtClean="0"/>
              <a:t>36</a:t>
            </a:fld>
            <a:endParaRPr lang="en-US" dirty="0"/>
          </a:p>
        </p:txBody>
      </p:sp>
      <p:pic>
        <p:nvPicPr>
          <p:cNvPr id="4102" name="Picture 6" descr="RHA going after truck makers in wake of massive cartel fine">
            <a:extLst>
              <a:ext uri="{FF2B5EF4-FFF2-40B4-BE49-F238E27FC236}">
                <a16:creationId xmlns:a16="http://schemas.microsoft.com/office/drawing/2014/main" id="{E90469EB-93FB-42A7-B6A5-C3C78ECE7C7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989615" y="1531138"/>
            <a:ext cx="1977042" cy="30194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RHA going after truck makers in wake of massive cartel fine">
            <a:extLst>
              <a:ext uri="{FF2B5EF4-FFF2-40B4-BE49-F238E27FC236}">
                <a16:creationId xmlns:a16="http://schemas.microsoft.com/office/drawing/2014/main" id="{01837907-FD25-4519-9A45-9ED0B288F49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8042857" y="1493575"/>
            <a:ext cx="1524000" cy="30194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RHA going after truck makers in wake of massive cartel fine">
            <a:extLst>
              <a:ext uri="{FF2B5EF4-FFF2-40B4-BE49-F238E27FC236}">
                <a16:creationId xmlns:a16="http://schemas.microsoft.com/office/drawing/2014/main" id="{2B4F40A6-066C-440E-BB16-AD0B95495B8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7740470" y="4550563"/>
            <a:ext cx="1847851" cy="14954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RHA going after truck makers in wake of massive cartel fine">
            <a:extLst>
              <a:ext uri="{FF2B5EF4-FFF2-40B4-BE49-F238E27FC236}">
                <a16:creationId xmlns:a16="http://schemas.microsoft.com/office/drawing/2014/main" id="{D864D4AE-A117-4AA9-BCFF-12D93CBD7F6D}"/>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054211" y="4588126"/>
            <a:ext cx="1847850" cy="149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476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0860D-8ABF-47BB-950E-1A8918CDE2B2}"/>
              </a:ext>
            </a:extLst>
          </p:cNvPr>
          <p:cNvSpPr>
            <a:spLocks noGrp="1"/>
          </p:cNvSpPr>
          <p:nvPr>
            <p:ph type="title"/>
          </p:nvPr>
        </p:nvSpPr>
        <p:spPr/>
        <p:txBody>
          <a:bodyPr/>
          <a:lstStyle/>
          <a:p>
            <a:r>
              <a:rPr lang="el-GR" dirty="0"/>
              <a:t>Καρτέλ φορτηγών </a:t>
            </a:r>
            <a:r>
              <a:rPr lang="en-US" dirty="0"/>
              <a:t>(</a:t>
            </a:r>
            <a:r>
              <a:rPr lang="el-GR" dirty="0"/>
              <a:t>Υπόθεση Α.Τ. 39824) </a:t>
            </a:r>
            <a:endParaRPr lang="en-US" dirty="0"/>
          </a:p>
        </p:txBody>
      </p:sp>
      <p:sp>
        <p:nvSpPr>
          <p:cNvPr id="3" name="Content Placeholder 2">
            <a:extLst>
              <a:ext uri="{FF2B5EF4-FFF2-40B4-BE49-F238E27FC236}">
                <a16:creationId xmlns:a16="http://schemas.microsoft.com/office/drawing/2014/main" id="{474D87E3-5207-481F-B249-D939EA2221A2}"/>
              </a:ext>
            </a:extLst>
          </p:cNvPr>
          <p:cNvSpPr>
            <a:spLocks noGrp="1"/>
          </p:cNvSpPr>
          <p:nvPr>
            <p:ph idx="1"/>
          </p:nvPr>
        </p:nvSpPr>
        <p:spPr/>
        <p:txBody>
          <a:bodyPr>
            <a:normAutofit fontScale="92500" lnSpcReduction="10000"/>
          </a:bodyPr>
          <a:lstStyle/>
          <a:p>
            <a:r>
              <a:rPr lang="el-GR" dirty="0"/>
              <a:t>Αποκάλυψη πληροφοριών από την ΜΑΝ στα πλαίσια αίτησης ένταξης στο Πρόγραμμα Επιείκειας</a:t>
            </a:r>
          </a:p>
          <a:p>
            <a:r>
              <a:rPr lang="el-GR" dirty="0"/>
              <a:t>Τεκμήρια</a:t>
            </a:r>
          </a:p>
          <a:p>
            <a:pPr lvl="1"/>
            <a:r>
              <a:rPr lang="el-GR" dirty="0"/>
              <a:t>Περίοδος 1998-2004</a:t>
            </a:r>
          </a:p>
          <a:p>
            <a:pPr lvl="2"/>
            <a:r>
              <a:rPr lang="el-GR" dirty="0"/>
              <a:t>Συναντήσεις μεταξύ ανώτερων διευθυντών </a:t>
            </a:r>
            <a:r>
              <a:rPr lang="el-GR" dirty="0">
                <a:sym typeface="Wingdings" panose="05000000000000000000" pitchFamily="2" charset="2"/>
              </a:rPr>
              <a:t>στα πλαίσια εμπορικών εκθέσεων και άλλων εκδηλώσεων</a:t>
            </a:r>
          </a:p>
          <a:p>
            <a:pPr lvl="2"/>
            <a:r>
              <a:rPr lang="el-GR" dirty="0">
                <a:sym typeface="Wingdings" panose="05000000000000000000" pitchFamily="2" charset="2"/>
              </a:rPr>
              <a:t>Τηλεφωνικές συνδιαλέξεις</a:t>
            </a:r>
            <a:endParaRPr lang="el-GR" dirty="0"/>
          </a:p>
          <a:p>
            <a:pPr lvl="1"/>
            <a:r>
              <a:rPr lang="el-GR" dirty="0"/>
              <a:t>Περίοδος 2004-2011</a:t>
            </a:r>
          </a:p>
          <a:p>
            <a:pPr lvl="2"/>
            <a:r>
              <a:rPr lang="el-GR" dirty="0"/>
              <a:t>Οργάνωση καρτέλ από θυγατρικές στη Γερμανία</a:t>
            </a:r>
          </a:p>
          <a:p>
            <a:pPr lvl="2"/>
            <a:r>
              <a:rPr lang="el-GR" dirty="0"/>
              <a:t>Ανταλλαγή πληροφοριών με </a:t>
            </a:r>
            <a:r>
              <a:rPr lang="en-US" dirty="0"/>
              <a:t>Emails </a:t>
            </a:r>
            <a:r>
              <a:rPr lang="el-GR" dirty="0"/>
              <a:t>και τηλεφωνικές συνδιαλέξεις</a:t>
            </a:r>
          </a:p>
          <a:p>
            <a:endParaRPr lang="en-US" dirty="0"/>
          </a:p>
        </p:txBody>
      </p:sp>
      <p:sp>
        <p:nvSpPr>
          <p:cNvPr id="4" name="Slide Number Placeholder 3">
            <a:extLst>
              <a:ext uri="{FF2B5EF4-FFF2-40B4-BE49-F238E27FC236}">
                <a16:creationId xmlns:a16="http://schemas.microsoft.com/office/drawing/2014/main" id="{D777D5EB-09F3-4B8D-8BAD-6098330BE527}"/>
              </a:ext>
            </a:extLst>
          </p:cNvPr>
          <p:cNvSpPr>
            <a:spLocks noGrp="1"/>
          </p:cNvSpPr>
          <p:nvPr>
            <p:ph type="sldNum" sz="quarter" idx="12"/>
          </p:nvPr>
        </p:nvSpPr>
        <p:spPr/>
        <p:txBody>
          <a:bodyPr/>
          <a:lstStyle/>
          <a:p>
            <a:fld id="{98E93874-D8C6-4CCC-A9EC-BE8FA7F1D16E}" type="slidenum">
              <a:rPr lang="en-US" smtClean="0"/>
              <a:t>37</a:t>
            </a:fld>
            <a:endParaRPr lang="en-US" dirty="0"/>
          </a:p>
        </p:txBody>
      </p:sp>
    </p:spTree>
    <p:extLst>
      <p:ext uri="{BB962C8B-B14F-4D97-AF65-F5344CB8AC3E}">
        <p14:creationId xmlns:p14="http://schemas.microsoft.com/office/powerpoint/2010/main" val="35879429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42C2F-C9BA-466D-BD02-DFCD4A983C40}"/>
              </a:ext>
            </a:extLst>
          </p:cNvPr>
          <p:cNvSpPr>
            <a:spLocks noGrp="1"/>
          </p:cNvSpPr>
          <p:nvPr>
            <p:ph type="title"/>
          </p:nvPr>
        </p:nvSpPr>
        <p:spPr/>
        <p:txBody>
          <a:bodyPr/>
          <a:lstStyle/>
          <a:p>
            <a:r>
              <a:rPr lang="el-GR" dirty="0"/>
              <a:t>Καρτέλ φορτηγών</a:t>
            </a:r>
            <a:r>
              <a:rPr lang="en-US" dirty="0"/>
              <a:t> (</a:t>
            </a:r>
            <a:r>
              <a:rPr lang="el-GR" dirty="0"/>
              <a:t>Υπόθεση Α.Τ. 39824) </a:t>
            </a:r>
            <a:endParaRPr lang="en-US" dirty="0"/>
          </a:p>
        </p:txBody>
      </p:sp>
      <p:graphicFrame>
        <p:nvGraphicFramePr>
          <p:cNvPr id="4" name="Table 3">
            <a:extLst>
              <a:ext uri="{FF2B5EF4-FFF2-40B4-BE49-F238E27FC236}">
                <a16:creationId xmlns:a16="http://schemas.microsoft.com/office/drawing/2014/main" id="{4DCE53AD-2244-4605-9BEC-E7FB5570ADF0}"/>
              </a:ext>
            </a:extLst>
          </p:cNvPr>
          <p:cNvGraphicFramePr>
            <a:graphicFrameLocks noGrp="1"/>
          </p:cNvGraphicFramePr>
          <p:nvPr>
            <p:extLst>
              <p:ext uri="{D42A27DB-BD31-4B8C-83A1-F6EECF244321}">
                <p14:modId xmlns:p14="http://schemas.microsoft.com/office/powerpoint/2010/main" val="3182267241"/>
              </p:ext>
            </p:extLst>
          </p:nvPr>
        </p:nvGraphicFramePr>
        <p:xfrm>
          <a:off x="1143000" y="1836274"/>
          <a:ext cx="7370844" cy="4341570"/>
        </p:xfrm>
        <a:graphic>
          <a:graphicData uri="http://schemas.openxmlformats.org/drawingml/2006/table">
            <a:tbl>
              <a:tblPr firstRow="1" bandRow="1">
                <a:tableStyleId>{21E4AEA4-8DFA-4A89-87EB-49C32662AFE0}</a:tableStyleId>
              </a:tblPr>
              <a:tblGrid>
                <a:gridCol w="2036812">
                  <a:extLst>
                    <a:ext uri="{9D8B030D-6E8A-4147-A177-3AD203B41FA5}">
                      <a16:colId xmlns:a16="http://schemas.microsoft.com/office/drawing/2014/main" val="624020355"/>
                    </a:ext>
                  </a:extLst>
                </a:gridCol>
                <a:gridCol w="1724841">
                  <a:extLst>
                    <a:ext uri="{9D8B030D-6E8A-4147-A177-3AD203B41FA5}">
                      <a16:colId xmlns:a16="http://schemas.microsoft.com/office/drawing/2014/main" val="3591987909"/>
                    </a:ext>
                  </a:extLst>
                </a:gridCol>
                <a:gridCol w="1807285">
                  <a:extLst>
                    <a:ext uri="{9D8B030D-6E8A-4147-A177-3AD203B41FA5}">
                      <a16:colId xmlns:a16="http://schemas.microsoft.com/office/drawing/2014/main" val="640173938"/>
                    </a:ext>
                  </a:extLst>
                </a:gridCol>
                <a:gridCol w="1801906">
                  <a:extLst>
                    <a:ext uri="{9D8B030D-6E8A-4147-A177-3AD203B41FA5}">
                      <a16:colId xmlns:a16="http://schemas.microsoft.com/office/drawing/2014/main" val="4020813341"/>
                    </a:ext>
                  </a:extLst>
                </a:gridCol>
              </a:tblGrid>
              <a:tr h="1055568">
                <a:tc>
                  <a:txBody>
                    <a:bodyPr/>
                    <a:lstStyle/>
                    <a:p>
                      <a:endParaRPr lang="en-US" dirty="0"/>
                    </a:p>
                  </a:txBody>
                  <a:tcPr/>
                </a:tc>
                <a:tc>
                  <a:txBody>
                    <a:bodyPr/>
                    <a:lstStyle/>
                    <a:p>
                      <a:pPr algn="r"/>
                      <a:r>
                        <a:rPr lang="el-GR" dirty="0"/>
                        <a:t>Μείωση λόγω προγράμματος επιείκειας</a:t>
                      </a:r>
                      <a:endParaRPr lang="en-US" dirty="0"/>
                    </a:p>
                  </a:txBody>
                  <a:tcPr/>
                </a:tc>
                <a:tc>
                  <a:txBody>
                    <a:bodyPr/>
                    <a:lstStyle/>
                    <a:p>
                      <a:pPr algn="r"/>
                      <a:r>
                        <a:rPr lang="el-GR" dirty="0"/>
                        <a:t>Μείωση λόγω διευθέτησης</a:t>
                      </a:r>
                      <a:endParaRPr lang="en-US" dirty="0"/>
                    </a:p>
                  </a:txBody>
                  <a:tcPr/>
                </a:tc>
                <a:tc>
                  <a:txBody>
                    <a:bodyPr/>
                    <a:lstStyle/>
                    <a:p>
                      <a:pPr algn="r"/>
                      <a:r>
                        <a:rPr lang="el-GR" dirty="0"/>
                        <a:t>Πρόστιμο</a:t>
                      </a:r>
                      <a:endParaRPr lang="en-US" dirty="0"/>
                    </a:p>
                  </a:txBody>
                  <a:tcPr/>
                </a:tc>
                <a:extLst>
                  <a:ext uri="{0D108BD9-81ED-4DB2-BD59-A6C34878D82A}">
                    <a16:rowId xmlns:a16="http://schemas.microsoft.com/office/drawing/2014/main" val="362004172"/>
                  </a:ext>
                </a:extLst>
              </a:tr>
              <a:tr h="423964">
                <a:tc>
                  <a:txBody>
                    <a:bodyPr/>
                    <a:lstStyle/>
                    <a:p>
                      <a:r>
                        <a:rPr lang="en-US" sz="2000" dirty="0"/>
                        <a:t>MAN</a:t>
                      </a:r>
                      <a:endParaRPr lang="en-US" sz="2000" b="1" dirty="0"/>
                    </a:p>
                  </a:txBody>
                  <a:tcPr/>
                </a:tc>
                <a:tc>
                  <a:txBody>
                    <a:bodyPr/>
                    <a:lstStyle/>
                    <a:p>
                      <a:pPr algn="r"/>
                      <a:r>
                        <a:rPr lang="el-GR" sz="2000" dirty="0"/>
                        <a:t>100%</a:t>
                      </a:r>
                      <a:endParaRPr lang="en-US" sz="2000" dirty="0"/>
                    </a:p>
                  </a:txBody>
                  <a:tcPr/>
                </a:tc>
                <a:tc>
                  <a:txBody>
                    <a:bodyPr/>
                    <a:lstStyle/>
                    <a:p>
                      <a:pPr algn="r"/>
                      <a:r>
                        <a:rPr lang="el-GR" sz="2000" dirty="0"/>
                        <a:t>10%</a:t>
                      </a:r>
                      <a:endParaRPr lang="en-US" sz="2000" dirty="0"/>
                    </a:p>
                  </a:txBody>
                  <a:tcPr/>
                </a:tc>
                <a:tc>
                  <a:txBody>
                    <a:bodyPr/>
                    <a:lstStyle/>
                    <a:p>
                      <a:pPr algn="r"/>
                      <a:r>
                        <a:rPr lang="el-GR" sz="2000" dirty="0"/>
                        <a:t>0</a:t>
                      </a:r>
                      <a:endParaRPr lang="en-US" sz="2000" dirty="0"/>
                    </a:p>
                  </a:txBody>
                  <a:tcPr/>
                </a:tc>
                <a:extLst>
                  <a:ext uri="{0D108BD9-81ED-4DB2-BD59-A6C34878D82A}">
                    <a16:rowId xmlns:a16="http://schemas.microsoft.com/office/drawing/2014/main" val="2931373882"/>
                  </a:ext>
                </a:extLst>
              </a:tr>
              <a:tr h="423964">
                <a:tc>
                  <a:txBody>
                    <a:bodyPr/>
                    <a:lstStyle/>
                    <a:p>
                      <a:r>
                        <a:rPr lang="en-US" sz="2000" dirty="0"/>
                        <a:t>Volvo/Renault</a:t>
                      </a:r>
                      <a:endParaRPr lang="en-US" sz="2000" b="1" dirty="0"/>
                    </a:p>
                  </a:txBody>
                  <a:tcPr/>
                </a:tc>
                <a:tc>
                  <a:txBody>
                    <a:bodyPr/>
                    <a:lstStyle/>
                    <a:p>
                      <a:pPr algn="r"/>
                      <a:r>
                        <a:rPr lang="el-GR" sz="2000" dirty="0"/>
                        <a:t>40%</a:t>
                      </a:r>
                      <a:endParaRPr lang="en-US" sz="2000" dirty="0"/>
                    </a:p>
                  </a:txBody>
                  <a:tcPr/>
                </a:tc>
                <a:tc>
                  <a:txBody>
                    <a:bodyPr/>
                    <a:lstStyle/>
                    <a:p>
                      <a:pPr algn="r"/>
                      <a:r>
                        <a:rPr lang="el-GR" sz="2000" dirty="0"/>
                        <a:t>10%</a:t>
                      </a:r>
                      <a:endParaRPr lang="en-US" sz="2000" dirty="0"/>
                    </a:p>
                  </a:txBody>
                  <a:tcPr/>
                </a:tc>
                <a:tc>
                  <a:txBody>
                    <a:bodyPr/>
                    <a:lstStyle/>
                    <a:p>
                      <a:pPr algn="r"/>
                      <a:r>
                        <a:rPr lang="el-GR" sz="2000" dirty="0"/>
                        <a:t>670.448.000</a:t>
                      </a:r>
                      <a:endParaRPr lang="en-US" sz="2000" dirty="0"/>
                    </a:p>
                  </a:txBody>
                  <a:tcPr/>
                </a:tc>
                <a:extLst>
                  <a:ext uri="{0D108BD9-81ED-4DB2-BD59-A6C34878D82A}">
                    <a16:rowId xmlns:a16="http://schemas.microsoft.com/office/drawing/2014/main" val="3066398609"/>
                  </a:ext>
                </a:extLst>
              </a:tr>
              <a:tr h="423964">
                <a:tc>
                  <a:txBody>
                    <a:bodyPr/>
                    <a:lstStyle/>
                    <a:p>
                      <a:r>
                        <a:rPr lang="en-US" sz="2000" dirty="0"/>
                        <a:t>Daimler</a:t>
                      </a:r>
                      <a:endParaRPr lang="en-US" sz="2000" b="1" dirty="0"/>
                    </a:p>
                  </a:txBody>
                  <a:tcPr/>
                </a:tc>
                <a:tc>
                  <a:txBody>
                    <a:bodyPr/>
                    <a:lstStyle/>
                    <a:p>
                      <a:pPr algn="r"/>
                      <a:r>
                        <a:rPr lang="el-GR" sz="2000" dirty="0"/>
                        <a:t>30%</a:t>
                      </a:r>
                      <a:endParaRPr lang="en-US" sz="2000" dirty="0"/>
                    </a:p>
                  </a:txBody>
                  <a:tcPr/>
                </a:tc>
                <a:tc>
                  <a:txBody>
                    <a:bodyPr/>
                    <a:lstStyle/>
                    <a:p>
                      <a:pPr algn="r"/>
                      <a:r>
                        <a:rPr lang="el-GR" sz="2000" dirty="0"/>
                        <a:t>10%</a:t>
                      </a:r>
                      <a:endParaRPr lang="en-US" sz="2000" dirty="0"/>
                    </a:p>
                  </a:txBody>
                  <a:tcPr/>
                </a:tc>
                <a:tc>
                  <a:txBody>
                    <a:bodyPr/>
                    <a:lstStyle/>
                    <a:p>
                      <a:pPr algn="r"/>
                      <a:r>
                        <a:rPr lang="el-GR" sz="2000" dirty="0"/>
                        <a:t>1.008.766.000</a:t>
                      </a:r>
                      <a:endParaRPr lang="en-US" sz="2000" dirty="0"/>
                    </a:p>
                  </a:txBody>
                  <a:tcPr/>
                </a:tc>
                <a:extLst>
                  <a:ext uri="{0D108BD9-81ED-4DB2-BD59-A6C34878D82A}">
                    <a16:rowId xmlns:a16="http://schemas.microsoft.com/office/drawing/2014/main" val="226624645"/>
                  </a:ext>
                </a:extLst>
              </a:tr>
              <a:tr h="465142">
                <a:tc>
                  <a:txBody>
                    <a:bodyPr/>
                    <a:lstStyle/>
                    <a:p>
                      <a:r>
                        <a:rPr lang="en-US" sz="2000" dirty="0"/>
                        <a:t>Iveco</a:t>
                      </a:r>
                      <a:endParaRPr lang="en-US" sz="2000" b="1" dirty="0"/>
                    </a:p>
                  </a:txBody>
                  <a:tcPr/>
                </a:tc>
                <a:tc>
                  <a:txBody>
                    <a:bodyPr/>
                    <a:lstStyle/>
                    <a:p>
                      <a:pPr algn="r"/>
                      <a:r>
                        <a:rPr lang="el-GR" sz="2000" dirty="0"/>
                        <a:t>10%</a:t>
                      </a:r>
                      <a:endParaRPr lang="en-US" sz="2000" dirty="0"/>
                    </a:p>
                  </a:txBody>
                  <a:tcPr/>
                </a:tc>
                <a:tc>
                  <a:txBody>
                    <a:bodyPr/>
                    <a:lstStyle/>
                    <a:p>
                      <a:pPr algn="r"/>
                      <a:r>
                        <a:rPr lang="el-GR" sz="2000" dirty="0"/>
                        <a:t>10%</a:t>
                      </a:r>
                      <a:endParaRPr lang="en-US" sz="2000" dirty="0"/>
                    </a:p>
                  </a:txBody>
                  <a:tcPr/>
                </a:tc>
                <a:tc>
                  <a:txBody>
                    <a:bodyPr/>
                    <a:lstStyle/>
                    <a:p>
                      <a:pPr algn="r"/>
                      <a:r>
                        <a:rPr lang="el-GR" sz="2000" dirty="0"/>
                        <a:t>494.606.000</a:t>
                      </a:r>
                      <a:endParaRPr lang="en-US" sz="2000" dirty="0"/>
                    </a:p>
                  </a:txBody>
                  <a:tcPr/>
                </a:tc>
                <a:extLst>
                  <a:ext uri="{0D108BD9-81ED-4DB2-BD59-A6C34878D82A}">
                    <a16:rowId xmlns:a16="http://schemas.microsoft.com/office/drawing/2014/main" val="3896973207"/>
                  </a:ext>
                </a:extLst>
              </a:tr>
              <a:tr h="423964">
                <a:tc>
                  <a:txBody>
                    <a:bodyPr/>
                    <a:lstStyle/>
                    <a:p>
                      <a:r>
                        <a:rPr lang="en-US" sz="2000" dirty="0"/>
                        <a:t>DAF</a:t>
                      </a:r>
                      <a:endParaRPr lang="en-US" sz="2000" b="1" dirty="0"/>
                    </a:p>
                  </a:txBody>
                  <a:tcPr/>
                </a:tc>
                <a:tc>
                  <a:txBody>
                    <a:bodyPr/>
                    <a:lstStyle/>
                    <a:p>
                      <a:pPr algn="r"/>
                      <a:r>
                        <a:rPr lang="el-GR" sz="2000" dirty="0"/>
                        <a:t>0%</a:t>
                      </a:r>
                      <a:endParaRPr lang="en-US" sz="2000" dirty="0"/>
                    </a:p>
                  </a:txBody>
                  <a:tcPr/>
                </a:tc>
                <a:tc>
                  <a:txBody>
                    <a:bodyPr/>
                    <a:lstStyle/>
                    <a:p>
                      <a:pPr algn="r"/>
                      <a:r>
                        <a:rPr lang="el-GR" sz="2000" dirty="0"/>
                        <a:t>10%</a:t>
                      </a:r>
                      <a:endParaRPr lang="en-US" sz="2000" dirty="0"/>
                    </a:p>
                  </a:txBody>
                  <a:tcPr/>
                </a:tc>
                <a:tc>
                  <a:txBody>
                    <a:bodyPr/>
                    <a:lstStyle/>
                    <a:p>
                      <a:pPr algn="r"/>
                      <a:r>
                        <a:rPr lang="el-GR" sz="2000" dirty="0"/>
                        <a:t>752.679.000</a:t>
                      </a:r>
                      <a:endParaRPr lang="en-US" sz="2000" dirty="0"/>
                    </a:p>
                  </a:txBody>
                  <a:tcPr/>
                </a:tc>
                <a:extLst>
                  <a:ext uri="{0D108BD9-81ED-4DB2-BD59-A6C34878D82A}">
                    <a16:rowId xmlns:a16="http://schemas.microsoft.com/office/drawing/2014/main" val="2436481511"/>
                  </a:ext>
                </a:extLst>
              </a:tr>
              <a:tr h="215270">
                <a:tc>
                  <a:txBody>
                    <a:bodyPr/>
                    <a:lstStyle/>
                    <a:p>
                      <a:r>
                        <a:rPr lang="en-US" sz="2000" dirty="0"/>
                        <a:t>Scania</a:t>
                      </a:r>
                      <a:endParaRPr lang="en-US" sz="2000" b="1"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l-GR" sz="2000" dirty="0"/>
                        <a:t>0%</a:t>
                      </a:r>
                      <a:endParaRPr lang="en-US" sz="2000" dirty="0"/>
                    </a:p>
                    <a:p>
                      <a:pPr algn="r"/>
                      <a:endParaRPr lang="en-US" sz="2000" dirty="0"/>
                    </a:p>
                  </a:txBody>
                  <a:tcPr/>
                </a:tc>
                <a:tc>
                  <a:txBody>
                    <a:bodyPr/>
                    <a:lstStyle/>
                    <a:p>
                      <a:pPr algn="r"/>
                      <a:r>
                        <a:rPr lang="en-US" sz="2000" dirty="0"/>
                        <a:t>0%</a:t>
                      </a:r>
                    </a:p>
                  </a:txBody>
                  <a:tcPr/>
                </a:tc>
                <a:tc>
                  <a:txBody>
                    <a:bodyPr/>
                    <a:lstStyle/>
                    <a:p>
                      <a:pPr algn="r"/>
                      <a:r>
                        <a:rPr lang="en-US" sz="2000" dirty="0"/>
                        <a:t>880.523.000</a:t>
                      </a:r>
                    </a:p>
                  </a:txBody>
                  <a:tcPr/>
                </a:tc>
                <a:extLst>
                  <a:ext uri="{0D108BD9-81ED-4DB2-BD59-A6C34878D82A}">
                    <a16:rowId xmlns:a16="http://schemas.microsoft.com/office/drawing/2014/main" val="960304261"/>
                  </a:ext>
                </a:extLst>
              </a:tr>
              <a:tr h="423964">
                <a:tc>
                  <a:txBody>
                    <a:bodyPr/>
                    <a:lstStyle/>
                    <a:p>
                      <a:r>
                        <a:rPr lang="el-GR" sz="2000" dirty="0"/>
                        <a:t>Σύνολο</a:t>
                      </a:r>
                      <a:endParaRPr lang="en-US" sz="2000" b="0" dirty="0"/>
                    </a:p>
                  </a:txBody>
                  <a:tcPr/>
                </a:tc>
                <a:tc>
                  <a:txBody>
                    <a:bodyPr/>
                    <a:lstStyle/>
                    <a:p>
                      <a:pPr algn="r"/>
                      <a:endParaRPr lang="en-US" sz="2000" dirty="0"/>
                    </a:p>
                  </a:txBody>
                  <a:tcPr/>
                </a:tc>
                <a:tc>
                  <a:txBody>
                    <a:bodyPr/>
                    <a:lstStyle/>
                    <a:p>
                      <a:pPr algn="r"/>
                      <a:endParaRPr lang="en-US" sz="2000" dirty="0"/>
                    </a:p>
                  </a:txBody>
                  <a:tcPr/>
                </a:tc>
                <a:tc>
                  <a:txBody>
                    <a:bodyPr/>
                    <a:lstStyle/>
                    <a:p>
                      <a:pPr algn="r"/>
                      <a:r>
                        <a:rPr lang="el-GR" sz="2000" b="1" dirty="0"/>
                        <a:t>3.807.022.000</a:t>
                      </a:r>
                      <a:endParaRPr lang="en-US" sz="2000" b="1" dirty="0"/>
                    </a:p>
                  </a:txBody>
                  <a:tcPr/>
                </a:tc>
                <a:extLst>
                  <a:ext uri="{0D108BD9-81ED-4DB2-BD59-A6C34878D82A}">
                    <a16:rowId xmlns:a16="http://schemas.microsoft.com/office/drawing/2014/main" val="220435768"/>
                  </a:ext>
                </a:extLst>
              </a:tr>
            </a:tbl>
          </a:graphicData>
        </a:graphic>
      </p:graphicFrame>
      <p:sp>
        <p:nvSpPr>
          <p:cNvPr id="3" name="Slide Number Placeholder 2">
            <a:extLst>
              <a:ext uri="{FF2B5EF4-FFF2-40B4-BE49-F238E27FC236}">
                <a16:creationId xmlns:a16="http://schemas.microsoft.com/office/drawing/2014/main" id="{E3B977D0-59D3-4AF1-ABB2-144E47120AD2}"/>
              </a:ext>
            </a:extLst>
          </p:cNvPr>
          <p:cNvSpPr>
            <a:spLocks noGrp="1"/>
          </p:cNvSpPr>
          <p:nvPr>
            <p:ph type="sldNum" sz="quarter" idx="12"/>
          </p:nvPr>
        </p:nvSpPr>
        <p:spPr/>
        <p:txBody>
          <a:bodyPr/>
          <a:lstStyle/>
          <a:p>
            <a:fld id="{98E93874-D8C6-4CCC-A9EC-BE8FA7F1D16E}" type="slidenum">
              <a:rPr lang="en-US" smtClean="0"/>
              <a:t>38</a:t>
            </a:fld>
            <a:endParaRPr lang="en-US" dirty="0"/>
          </a:p>
        </p:txBody>
      </p:sp>
    </p:spTree>
    <p:extLst>
      <p:ext uri="{BB962C8B-B14F-4D97-AF65-F5344CB8AC3E}">
        <p14:creationId xmlns:p14="http://schemas.microsoft.com/office/powerpoint/2010/main" val="29716725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910F9-70D9-4778-8ADE-084D399C510A}"/>
              </a:ext>
            </a:extLst>
          </p:cNvPr>
          <p:cNvSpPr>
            <a:spLocks noGrp="1"/>
          </p:cNvSpPr>
          <p:nvPr>
            <p:ph type="title"/>
          </p:nvPr>
        </p:nvSpPr>
        <p:spPr/>
        <p:txBody>
          <a:bodyPr/>
          <a:lstStyle/>
          <a:p>
            <a:r>
              <a:rPr lang="el-GR" dirty="0"/>
              <a:t>Νόθευση διαγωνισμών</a:t>
            </a:r>
            <a:r>
              <a:rPr lang="en-US" dirty="0"/>
              <a:t> (Bid-rigging)</a:t>
            </a:r>
          </a:p>
        </p:txBody>
      </p:sp>
      <p:sp>
        <p:nvSpPr>
          <p:cNvPr id="4" name="Slide Number Placeholder 3">
            <a:extLst>
              <a:ext uri="{FF2B5EF4-FFF2-40B4-BE49-F238E27FC236}">
                <a16:creationId xmlns:a16="http://schemas.microsoft.com/office/drawing/2014/main" id="{5CC3C40C-E580-432B-AE85-D55F98787004}"/>
              </a:ext>
            </a:extLst>
          </p:cNvPr>
          <p:cNvSpPr>
            <a:spLocks noGrp="1"/>
          </p:cNvSpPr>
          <p:nvPr>
            <p:ph type="sldNum" sz="quarter" idx="12"/>
          </p:nvPr>
        </p:nvSpPr>
        <p:spPr/>
        <p:txBody>
          <a:bodyPr/>
          <a:lstStyle/>
          <a:p>
            <a:fld id="{98E93874-D8C6-4CCC-A9EC-BE8FA7F1D16E}" type="slidenum">
              <a:rPr lang="en-US" smtClean="0"/>
              <a:t>39</a:t>
            </a:fld>
            <a:endParaRPr lang="en-US" dirty="0"/>
          </a:p>
        </p:txBody>
      </p:sp>
      <p:sp>
        <p:nvSpPr>
          <p:cNvPr id="6" name="Content Placeholder 5">
            <a:extLst>
              <a:ext uri="{FF2B5EF4-FFF2-40B4-BE49-F238E27FC236}">
                <a16:creationId xmlns:a16="http://schemas.microsoft.com/office/drawing/2014/main" id="{39D9BD29-1AAC-45FB-8DAD-79136617C262}"/>
              </a:ext>
            </a:extLst>
          </p:cNvPr>
          <p:cNvSpPr>
            <a:spLocks noGrp="1"/>
          </p:cNvSpPr>
          <p:nvPr>
            <p:ph idx="1"/>
          </p:nvPr>
        </p:nvSpPr>
        <p:spPr/>
        <p:txBody>
          <a:bodyPr/>
          <a:lstStyle/>
          <a:p>
            <a:r>
              <a:rPr lang="en-US" dirty="0">
                <a:hlinkClick r:id="rId4"/>
              </a:rPr>
              <a:t>https://www.youtube.com/watch?v=PjoQvDKW28U</a:t>
            </a:r>
            <a:endParaRPr lang="en-US" dirty="0"/>
          </a:p>
        </p:txBody>
      </p:sp>
      <p:pic>
        <p:nvPicPr>
          <p:cNvPr id="7" name="Online Media 6" title="Bid-Rigging and Discussing Tenders">
            <a:hlinkClick r:id="" action="ppaction://media"/>
            <a:extLst>
              <a:ext uri="{FF2B5EF4-FFF2-40B4-BE49-F238E27FC236}">
                <a16:creationId xmlns:a16="http://schemas.microsoft.com/office/drawing/2014/main" id="{8025DA44-8F56-4EC7-9CE7-0C4E875FEBB8}"/>
              </a:ext>
            </a:extLst>
          </p:cNvPr>
          <p:cNvPicPr>
            <a:picLocks noRot="1" noChangeAspect="1"/>
          </p:cNvPicPr>
          <p:nvPr>
            <a:videoFile r:link="rId1"/>
          </p:nvPr>
        </p:nvPicPr>
        <p:blipFill>
          <a:blip r:embed="rId5"/>
          <a:stretch>
            <a:fillRect/>
          </a:stretch>
        </p:blipFill>
        <p:spPr>
          <a:xfrm>
            <a:off x="685800" y="1066800"/>
            <a:ext cx="8822555" cy="4962687"/>
          </a:xfrm>
          <a:prstGeom prst="rect">
            <a:avLst/>
          </a:prstGeom>
        </p:spPr>
      </p:pic>
    </p:spTree>
    <p:extLst>
      <p:ext uri="{BB962C8B-B14F-4D97-AF65-F5344CB8AC3E}">
        <p14:creationId xmlns:p14="http://schemas.microsoft.com/office/powerpoint/2010/main" val="423747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9C6EE92-5BF0-4E30-94FE-2E8E389672A0}"/>
              </a:ext>
            </a:extLst>
          </p:cNvPr>
          <p:cNvSpPr>
            <a:spLocks noGrp="1"/>
          </p:cNvSpPr>
          <p:nvPr>
            <p:ph type="sldNum" sz="quarter" idx="12"/>
          </p:nvPr>
        </p:nvSpPr>
        <p:spPr/>
        <p:txBody>
          <a:bodyPr/>
          <a:lstStyle/>
          <a:p>
            <a:fld id="{98E93874-D8C6-4CCC-A9EC-BE8FA7F1D16E}" type="slidenum">
              <a:rPr lang="en-US" smtClean="0"/>
              <a:t>4</a:t>
            </a:fld>
            <a:endParaRPr lang="en-US" dirty="0"/>
          </a:p>
        </p:txBody>
      </p:sp>
      <p:sp>
        <p:nvSpPr>
          <p:cNvPr id="3" name="Content Placeholder 2">
            <a:extLst>
              <a:ext uri="{FF2B5EF4-FFF2-40B4-BE49-F238E27FC236}">
                <a16:creationId xmlns:a16="http://schemas.microsoft.com/office/drawing/2014/main" id="{1F47896D-2823-4107-918C-F81F94768CFF}"/>
              </a:ext>
            </a:extLst>
          </p:cNvPr>
          <p:cNvSpPr>
            <a:spLocks noGrp="1"/>
          </p:cNvSpPr>
          <p:nvPr>
            <p:ph idx="1"/>
          </p:nvPr>
        </p:nvSpPr>
        <p:spPr/>
        <p:txBody>
          <a:bodyPr/>
          <a:lstStyle/>
          <a:p>
            <a:r>
              <a:rPr lang="en-US" dirty="0">
                <a:hlinkClick r:id="rId4"/>
              </a:rPr>
              <a:t>https://www.youtube.com/watch?v=Mf3k0b5Cvh4</a:t>
            </a:r>
            <a:endParaRPr lang="en-US" dirty="0"/>
          </a:p>
        </p:txBody>
      </p:sp>
      <p:pic>
        <p:nvPicPr>
          <p:cNvPr id="6" name="Online Media 5" title="Price-Fixing explained">
            <a:hlinkClick r:id="" action="ppaction://media"/>
            <a:extLst>
              <a:ext uri="{FF2B5EF4-FFF2-40B4-BE49-F238E27FC236}">
                <a16:creationId xmlns:a16="http://schemas.microsoft.com/office/drawing/2014/main" id="{4DB74877-6043-41DF-B0D3-376EF75FB7E0}"/>
              </a:ext>
            </a:extLst>
          </p:cNvPr>
          <p:cNvPicPr>
            <a:picLocks noRot="1" noChangeAspect="1"/>
          </p:cNvPicPr>
          <p:nvPr>
            <a:videoFile r:link="rId1"/>
          </p:nvPr>
        </p:nvPicPr>
        <p:blipFill>
          <a:blip r:embed="rId5"/>
          <a:stretch>
            <a:fillRect/>
          </a:stretch>
        </p:blipFill>
        <p:spPr>
          <a:xfrm>
            <a:off x="609600" y="985837"/>
            <a:ext cx="8949266" cy="5033963"/>
          </a:xfrm>
          <a:prstGeom prst="rect">
            <a:avLst/>
          </a:prstGeom>
        </p:spPr>
      </p:pic>
    </p:spTree>
    <p:extLst>
      <p:ext uri="{BB962C8B-B14F-4D97-AF65-F5344CB8AC3E}">
        <p14:creationId xmlns:p14="http://schemas.microsoft.com/office/powerpoint/2010/main" val="392740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73074-FE64-47C0-B18C-FEDA88B56906}"/>
              </a:ext>
            </a:extLst>
          </p:cNvPr>
          <p:cNvSpPr>
            <a:spLocks noGrp="1"/>
          </p:cNvSpPr>
          <p:nvPr>
            <p:ph type="title"/>
          </p:nvPr>
        </p:nvSpPr>
        <p:spPr/>
        <p:txBody>
          <a:bodyPr/>
          <a:lstStyle/>
          <a:p>
            <a:r>
              <a:rPr lang="el-GR" dirty="0"/>
              <a:t>Νόθευση διαγωνισμών</a:t>
            </a:r>
            <a:r>
              <a:rPr lang="en-US" dirty="0"/>
              <a:t> (Bid-rigging)</a:t>
            </a:r>
          </a:p>
        </p:txBody>
      </p:sp>
      <p:sp>
        <p:nvSpPr>
          <p:cNvPr id="3" name="Content Placeholder 2">
            <a:extLst>
              <a:ext uri="{FF2B5EF4-FFF2-40B4-BE49-F238E27FC236}">
                <a16:creationId xmlns:a16="http://schemas.microsoft.com/office/drawing/2014/main" id="{1D6ED315-6EB0-44F0-A4C4-5CEB2CF1410D}"/>
              </a:ext>
            </a:extLst>
          </p:cNvPr>
          <p:cNvSpPr>
            <a:spLocks noGrp="1"/>
          </p:cNvSpPr>
          <p:nvPr>
            <p:ph idx="1"/>
          </p:nvPr>
        </p:nvSpPr>
        <p:spPr/>
        <p:txBody>
          <a:bodyPr>
            <a:normAutofit fontScale="85000" lnSpcReduction="20000"/>
          </a:bodyPr>
          <a:lstStyle/>
          <a:p>
            <a:r>
              <a:rPr lang="el-GR" dirty="0"/>
              <a:t>Προσφορές </a:t>
            </a:r>
            <a:r>
              <a:rPr lang="en-US" dirty="0"/>
              <a:t>(Bidding)</a:t>
            </a:r>
            <a:r>
              <a:rPr lang="el-GR" dirty="0"/>
              <a:t> </a:t>
            </a:r>
            <a:r>
              <a:rPr lang="el-GR" dirty="0">
                <a:solidFill>
                  <a:srgbClr val="C00000"/>
                </a:solidFill>
                <a:sym typeface="Wingdings" panose="05000000000000000000" pitchFamily="2" charset="2"/>
              </a:rPr>
              <a:t></a:t>
            </a:r>
            <a:r>
              <a:rPr lang="el-GR" dirty="0">
                <a:sym typeface="Wingdings" panose="05000000000000000000" pitchFamily="2" charset="2"/>
              </a:rPr>
              <a:t> τρόπος αγοράς / πώλησης μέσω ανταγωνιστικής διαγωνιστικής διαδικασίας</a:t>
            </a:r>
            <a:endParaRPr lang="el-GR" dirty="0"/>
          </a:p>
          <a:p>
            <a:r>
              <a:rPr lang="el-GR" dirty="0"/>
              <a:t>Νόθευση διαγωνισμών (</a:t>
            </a:r>
            <a:r>
              <a:rPr lang="en-US" dirty="0"/>
              <a:t>bid rigging)</a:t>
            </a:r>
            <a:endParaRPr lang="el-GR" dirty="0"/>
          </a:p>
          <a:p>
            <a:pPr lvl="1"/>
            <a:r>
              <a:rPr lang="el-GR" dirty="0"/>
              <a:t>Συμφωνία / διευθέτηση μεταξύ δύο / περισσότερων επιχειρήσεων με σκοπό να επηρεάσουν το αποτέλεσμα της ανταγωνιστικής διαγωνιστικής διαδικασίας</a:t>
            </a:r>
            <a:endParaRPr lang="el-GR" dirty="0">
              <a:sym typeface="Wingdings" panose="05000000000000000000" pitchFamily="2" charset="2"/>
            </a:endParaRPr>
          </a:p>
          <a:p>
            <a:pPr lvl="1"/>
            <a:r>
              <a:rPr lang="el-GR" dirty="0">
                <a:sym typeface="Wingdings" panose="05000000000000000000" pitchFamily="2" charset="2"/>
              </a:rPr>
              <a:t>Καθορίζεται </a:t>
            </a:r>
          </a:p>
          <a:p>
            <a:pPr lvl="2"/>
            <a:r>
              <a:rPr lang="el-GR" dirty="0">
                <a:sym typeface="Wingdings" panose="05000000000000000000" pitchFamily="2" charset="2"/>
              </a:rPr>
              <a:t>Ανάδοχος επιχείρηση / νικητήρια προσφορά</a:t>
            </a:r>
          </a:p>
          <a:p>
            <a:pPr lvl="2"/>
            <a:r>
              <a:rPr lang="el-GR" dirty="0">
                <a:sym typeface="Wingdings" panose="05000000000000000000" pitchFamily="2" charset="2"/>
              </a:rPr>
              <a:t>Αύξηση / μείωση / διατήρηση τιμών </a:t>
            </a:r>
          </a:p>
          <a:p>
            <a:pPr lvl="2"/>
            <a:r>
              <a:rPr lang="el-GR" dirty="0">
                <a:sym typeface="Wingdings" panose="05000000000000000000" pitchFamily="2" charset="2"/>
              </a:rPr>
              <a:t>Αποφυγή διαπραγμάτευσης τιμών</a:t>
            </a:r>
          </a:p>
          <a:p>
            <a:pPr lvl="2"/>
            <a:r>
              <a:rPr lang="el-GR" dirty="0">
                <a:sym typeface="Wingdings" panose="05000000000000000000" pitchFamily="2" charset="2"/>
              </a:rPr>
              <a:t>Περιορισμός εκπτώσεων</a:t>
            </a:r>
          </a:p>
          <a:p>
            <a:pPr lvl="2"/>
            <a:r>
              <a:rPr lang="el-GR" dirty="0">
                <a:sym typeface="Wingdings" panose="05000000000000000000" pitchFamily="2" charset="2"/>
              </a:rPr>
              <a:t>Φόρμουλα υπολογισμού τιμών</a:t>
            </a:r>
          </a:p>
          <a:p>
            <a:pPr marL="717550" lvl="2" indent="0">
              <a:buNone/>
            </a:pPr>
            <a:r>
              <a:rPr lang="el-GR" b="1" dirty="0">
                <a:solidFill>
                  <a:srgbClr val="C00000"/>
                </a:solidFill>
                <a:sym typeface="Wingdings" panose="05000000000000000000" pitchFamily="2" charset="2"/>
              </a:rPr>
              <a:t></a:t>
            </a:r>
            <a:r>
              <a:rPr lang="el-GR" b="1" dirty="0">
                <a:sym typeface="Wingdings" panose="05000000000000000000" pitchFamily="2" charset="2"/>
              </a:rPr>
              <a:t> Τύπος αντιανταγωνιστικής σύμπραξης</a:t>
            </a:r>
            <a:endParaRPr lang="en-US" b="1" dirty="0">
              <a:sym typeface="Wingdings" panose="05000000000000000000" pitchFamily="2" charset="2"/>
            </a:endParaRPr>
          </a:p>
          <a:p>
            <a:endParaRPr lang="en-US" dirty="0"/>
          </a:p>
        </p:txBody>
      </p:sp>
      <p:sp>
        <p:nvSpPr>
          <p:cNvPr id="4" name="Slide Number Placeholder 3">
            <a:extLst>
              <a:ext uri="{FF2B5EF4-FFF2-40B4-BE49-F238E27FC236}">
                <a16:creationId xmlns:a16="http://schemas.microsoft.com/office/drawing/2014/main" id="{810005E4-04C8-4582-BB9E-72979D3E7753}"/>
              </a:ext>
            </a:extLst>
          </p:cNvPr>
          <p:cNvSpPr>
            <a:spLocks noGrp="1"/>
          </p:cNvSpPr>
          <p:nvPr>
            <p:ph type="sldNum" sz="quarter" idx="12"/>
          </p:nvPr>
        </p:nvSpPr>
        <p:spPr/>
        <p:txBody>
          <a:bodyPr/>
          <a:lstStyle/>
          <a:p>
            <a:fld id="{98E93874-D8C6-4CCC-A9EC-BE8FA7F1D16E}" type="slidenum">
              <a:rPr lang="en-US" smtClean="0"/>
              <a:t>40</a:t>
            </a:fld>
            <a:endParaRPr lang="en-US" dirty="0"/>
          </a:p>
        </p:txBody>
      </p:sp>
    </p:spTree>
    <p:extLst>
      <p:ext uri="{BB962C8B-B14F-4D97-AF65-F5344CB8AC3E}">
        <p14:creationId xmlns:p14="http://schemas.microsoft.com/office/powerpoint/2010/main" val="34406436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BE46D-4781-4768-B542-B8E0AFC8D098}"/>
              </a:ext>
            </a:extLst>
          </p:cNvPr>
          <p:cNvSpPr>
            <a:spLocks noGrp="1"/>
          </p:cNvSpPr>
          <p:nvPr>
            <p:ph type="title"/>
          </p:nvPr>
        </p:nvSpPr>
        <p:spPr/>
        <p:txBody>
          <a:bodyPr/>
          <a:lstStyle/>
          <a:p>
            <a:r>
              <a:rPr lang="el-GR" dirty="0"/>
              <a:t>Νόθευση διαγωνισμών</a:t>
            </a:r>
            <a:r>
              <a:rPr lang="en-US" dirty="0"/>
              <a:t> (Bid-rigging)</a:t>
            </a:r>
          </a:p>
        </p:txBody>
      </p:sp>
      <p:sp>
        <p:nvSpPr>
          <p:cNvPr id="3" name="Content Placeholder 2">
            <a:extLst>
              <a:ext uri="{FF2B5EF4-FFF2-40B4-BE49-F238E27FC236}">
                <a16:creationId xmlns:a16="http://schemas.microsoft.com/office/drawing/2014/main" id="{2DF20BA9-1349-4951-BF55-B7B670EFE1BC}"/>
              </a:ext>
            </a:extLst>
          </p:cNvPr>
          <p:cNvSpPr>
            <a:spLocks noGrp="1"/>
          </p:cNvSpPr>
          <p:nvPr>
            <p:ph idx="1"/>
          </p:nvPr>
        </p:nvSpPr>
        <p:spPr/>
        <p:txBody>
          <a:bodyPr>
            <a:normAutofit lnSpcReduction="10000"/>
          </a:bodyPr>
          <a:lstStyle/>
          <a:p>
            <a:r>
              <a:rPr lang="el-GR" dirty="0"/>
              <a:t>Παράβαση του άρθρου </a:t>
            </a:r>
            <a:r>
              <a:rPr lang="en-US" dirty="0"/>
              <a:t>3(1) </a:t>
            </a:r>
            <a:r>
              <a:rPr lang="el-GR" dirty="0"/>
              <a:t>Ν. 13(Ι)/2008 (Άρθρου 101(1) ΣΛΕΕ)</a:t>
            </a:r>
          </a:p>
          <a:p>
            <a:pPr lvl="1"/>
            <a:r>
              <a:rPr lang="el-GR" dirty="0"/>
              <a:t>Καθορισμός αθέμιτων τιμών</a:t>
            </a:r>
          </a:p>
          <a:p>
            <a:pPr lvl="1"/>
            <a:r>
              <a:rPr lang="el-GR" dirty="0"/>
              <a:t>Κατανομή αγοράς / πελατείας</a:t>
            </a:r>
          </a:p>
          <a:p>
            <a:pPr lvl="1"/>
            <a:r>
              <a:rPr lang="el-GR" dirty="0"/>
              <a:t>Ανταλλαγή πληροφοριών</a:t>
            </a:r>
          </a:p>
          <a:p>
            <a:r>
              <a:rPr lang="el-GR" dirty="0"/>
              <a:t>Αυτόνομη παράβαση ή μέρος ευρύτερης αντιανταγωνιστικής σύμπραξης</a:t>
            </a:r>
          </a:p>
          <a:p>
            <a:r>
              <a:rPr lang="el-GR" dirty="0"/>
              <a:t>Καμία διάκριση μεταξύ ιδιωτικών και δημόσιων διαγωνισμών</a:t>
            </a:r>
          </a:p>
          <a:p>
            <a:endParaRPr lang="en-US" dirty="0"/>
          </a:p>
        </p:txBody>
      </p:sp>
      <p:sp>
        <p:nvSpPr>
          <p:cNvPr id="4" name="Slide Number Placeholder 3">
            <a:extLst>
              <a:ext uri="{FF2B5EF4-FFF2-40B4-BE49-F238E27FC236}">
                <a16:creationId xmlns:a16="http://schemas.microsoft.com/office/drawing/2014/main" id="{F28191A9-F69D-4422-A1A6-F6B2E7669612}"/>
              </a:ext>
            </a:extLst>
          </p:cNvPr>
          <p:cNvSpPr>
            <a:spLocks noGrp="1"/>
          </p:cNvSpPr>
          <p:nvPr>
            <p:ph type="sldNum" sz="quarter" idx="12"/>
          </p:nvPr>
        </p:nvSpPr>
        <p:spPr/>
        <p:txBody>
          <a:bodyPr/>
          <a:lstStyle/>
          <a:p>
            <a:fld id="{98E93874-D8C6-4CCC-A9EC-BE8FA7F1D16E}" type="slidenum">
              <a:rPr lang="en-US" smtClean="0"/>
              <a:t>41</a:t>
            </a:fld>
            <a:endParaRPr lang="en-US" dirty="0"/>
          </a:p>
        </p:txBody>
      </p:sp>
    </p:spTree>
    <p:extLst>
      <p:ext uri="{BB962C8B-B14F-4D97-AF65-F5344CB8AC3E}">
        <p14:creationId xmlns:p14="http://schemas.microsoft.com/office/powerpoint/2010/main" val="11703900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800FC-0D1A-4204-94A5-8606B3775863}"/>
              </a:ext>
            </a:extLst>
          </p:cNvPr>
          <p:cNvSpPr>
            <a:spLocks noGrp="1"/>
          </p:cNvSpPr>
          <p:nvPr>
            <p:ph type="title"/>
          </p:nvPr>
        </p:nvSpPr>
        <p:spPr/>
        <p:txBody>
          <a:bodyPr>
            <a:normAutofit fontScale="90000"/>
          </a:bodyPr>
          <a:lstStyle/>
          <a:p>
            <a:r>
              <a:rPr lang="el-GR" sz="3100" dirty="0"/>
              <a:t>Νόθευση διαγωνισμών</a:t>
            </a:r>
            <a:r>
              <a:rPr lang="en-US" sz="3100" dirty="0"/>
              <a:t> </a:t>
            </a:r>
            <a:r>
              <a:rPr lang="en-US" dirty="0"/>
              <a:t>(Bid-rigging)</a:t>
            </a:r>
            <a:br>
              <a:rPr lang="el-GR" dirty="0"/>
            </a:br>
            <a:r>
              <a:rPr lang="el-GR" sz="2700" dirty="0">
                <a:solidFill>
                  <a:srgbClr val="C00000"/>
                </a:solidFill>
              </a:rPr>
              <a:t>Τρόποι εκδήλωσης</a:t>
            </a:r>
            <a:endParaRPr lang="en-US" dirty="0">
              <a:solidFill>
                <a:srgbClr val="C00000"/>
              </a:solidFill>
            </a:endParaRPr>
          </a:p>
        </p:txBody>
      </p:sp>
      <p:graphicFrame>
        <p:nvGraphicFramePr>
          <p:cNvPr id="4" name="Content Placeholder 3">
            <a:extLst>
              <a:ext uri="{FF2B5EF4-FFF2-40B4-BE49-F238E27FC236}">
                <a16:creationId xmlns:a16="http://schemas.microsoft.com/office/drawing/2014/main" id="{48578B0E-3E08-41D2-B5C1-D48D1AAD2543}"/>
              </a:ext>
            </a:extLst>
          </p:cNvPr>
          <p:cNvGraphicFramePr>
            <a:graphicFrameLocks noGrp="1"/>
          </p:cNvGraphicFramePr>
          <p:nvPr>
            <p:ph idx="1"/>
            <p:extLst>
              <p:ext uri="{D42A27DB-BD31-4B8C-83A1-F6EECF244321}">
                <p14:modId xmlns:p14="http://schemas.microsoft.com/office/powerpoint/2010/main" val="1990774159"/>
              </p:ext>
            </p:extLst>
          </p:nvPr>
        </p:nvGraphicFramePr>
        <p:xfrm>
          <a:off x="838200" y="1752600"/>
          <a:ext cx="87630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4024E118-970A-4747-B514-3C5DA3DD83BB}"/>
              </a:ext>
            </a:extLst>
          </p:cNvPr>
          <p:cNvSpPr>
            <a:spLocks noGrp="1"/>
          </p:cNvSpPr>
          <p:nvPr>
            <p:ph type="sldNum" sz="quarter" idx="12"/>
          </p:nvPr>
        </p:nvSpPr>
        <p:spPr/>
        <p:txBody>
          <a:bodyPr/>
          <a:lstStyle/>
          <a:p>
            <a:fld id="{98E93874-D8C6-4CCC-A9EC-BE8FA7F1D16E}" type="slidenum">
              <a:rPr lang="en-US" smtClean="0"/>
              <a:t>42</a:t>
            </a:fld>
            <a:endParaRPr lang="en-US" dirty="0"/>
          </a:p>
        </p:txBody>
      </p:sp>
    </p:spTree>
    <p:extLst>
      <p:ext uri="{BB962C8B-B14F-4D97-AF65-F5344CB8AC3E}">
        <p14:creationId xmlns:p14="http://schemas.microsoft.com/office/powerpoint/2010/main" val="1596039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F6D7F-F149-450D-A172-C516E2BDF581}"/>
              </a:ext>
            </a:extLst>
          </p:cNvPr>
          <p:cNvSpPr>
            <a:spLocks noGrp="1"/>
          </p:cNvSpPr>
          <p:nvPr>
            <p:ph type="title"/>
          </p:nvPr>
        </p:nvSpPr>
        <p:spPr/>
        <p:txBody>
          <a:bodyPr/>
          <a:lstStyle/>
          <a:p>
            <a:r>
              <a:rPr lang="el-GR" dirty="0"/>
              <a:t>ΑΣΚΗΣΗ</a:t>
            </a:r>
            <a:r>
              <a:rPr lang="en-US" dirty="0"/>
              <a:t> </a:t>
            </a:r>
            <a:r>
              <a:rPr lang="el-GR" dirty="0"/>
              <a:t>8</a:t>
            </a:r>
            <a:endParaRPr lang="en-US" dirty="0"/>
          </a:p>
        </p:txBody>
      </p:sp>
      <p:sp>
        <p:nvSpPr>
          <p:cNvPr id="3" name="Content Placeholder 2">
            <a:extLst>
              <a:ext uri="{FF2B5EF4-FFF2-40B4-BE49-F238E27FC236}">
                <a16:creationId xmlns:a16="http://schemas.microsoft.com/office/drawing/2014/main" id="{9B91B32C-CB3D-43AB-8073-C163CDF96FD2}"/>
              </a:ext>
            </a:extLst>
          </p:cNvPr>
          <p:cNvSpPr>
            <a:spLocks noGrp="1"/>
          </p:cNvSpPr>
          <p:nvPr>
            <p:ph idx="1"/>
          </p:nvPr>
        </p:nvSpPr>
        <p:spPr>
          <a:ln>
            <a:solidFill>
              <a:schemeClr val="bg2">
                <a:lumMod val="50000"/>
              </a:schemeClr>
            </a:solidFill>
          </a:ln>
        </p:spPr>
        <p:txBody>
          <a:bodyPr>
            <a:normAutofit lnSpcReduction="10000"/>
          </a:bodyPr>
          <a:lstStyle/>
          <a:p>
            <a:pPr marL="0" lvl="0" indent="0">
              <a:buNone/>
            </a:pPr>
            <a:r>
              <a:rPr lang="el-GR" b="0" i="0" baseline="0" dirty="0"/>
              <a:t>Πέντε εταιρείες </a:t>
            </a:r>
            <a:r>
              <a:rPr lang="en-US" b="0" i="0" baseline="0" dirty="0"/>
              <a:t>που δραστηριοποιούνται στον τομέα των συστημάτων πρόσβασης και συστημάτων συναγερμών </a:t>
            </a:r>
            <a:r>
              <a:rPr lang="el-GR" b="0" i="0" baseline="0" dirty="0"/>
              <a:t>συμφώνησαν μεταξύ τους να διαμοιράσουν τους διαγωνισμούς για παροχή συστημάτων </a:t>
            </a:r>
            <a:r>
              <a:rPr lang="en-US" b="0" i="0" baseline="0" dirty="0"/>
              <a:t>πρόσβασης και συναγερμών σε οίκους ευγηρίας</a:t>
            </a:r>
            <a:r>
              <a:rPr lang="el-GR" b="0" i="0" baseline="0" dirty="0"/>
              <a:t>. Για το σκοπό αυτό αντάλλαξαν μεταξύ τους λεπτομέρειες των προσφορών τους. </a:t>
            </a:r>
          </a:p>
          <a:p>
            <a:pPr marL="0" lvl="0" indent="0">
              <a:buNone/>
            </a:pPr>
            <a:r>
              <a:rPr lang="el-GR" i="1" dirty="0"/>
              <a:t>Συνιστά η πιο πάνω πρακτική παράβαση του άρθρου 101(1) ΣΛΕΕ;</a:t>
            </a:r>
            <a:endParaRPr lang="en-US" i="1" dirty="0"/>
          </a:p>
        </p:txBody>
      </p:sp>
    </p:spTree>
    <p:extLst>
      <p:ext uri="{BB962C8B-B14F-4D97-AF65-F5344CB8AC3E}">
        <p14:creationId xmlns:p14="http://schemas.microsoft.com/office/powerpoint/2010/main" val="34735497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4E3D4-84E4-4D86-A69C-383AA025F5C9}"/>
              </a:ext>
            </a:extLst>
          </p:cNvPr>
          <p:cNvSpPr>
            <a:spLocks noGrp="1"/>
          </p:cNvSpPr>
          <p:nvPr>
            <p:ph type="title"/>
          </p:nvPr>
        </p:nvSpPr>
        <p:spPr/>
        <p:txBody>
          <a:bodyPr/>
          <a:lstStyle/>
          <a:p>
            <a:r>
              <a:rPr lang="el-GR" dirty="0"/>
              <a:t>Ανταλλαγή πληροφοριών</a:t>
            </a:r>
            <a:endParaRPr lang="en-US" dirty="0"/>
          </a:p>
        </p:txBody>
      </p:sp>
      <p:sp>
        <p:nvSpPr>
          <p:cNvPr id="4" name="Slide Number Placeholder 3">
            <a:extLst>
              <a:ext uri="{FF2B5EF4-FFF2-40B4-BE49-F238E27FC236}">
                <a16:creationId xmlns:a16="http://schemas.microsoft.com/office/drawing/2014/main" id="{B95A7FD9-48B0-44C9-A30E-FD58A01F9E92}"/>
              </a:ext>
            </a:extLst>
          </p:cNvPr>
          <p:cNvSpPr>
            <a:spLocks noGrp="1"/>
          </p:cNvSpPr>
          <p:nvPr>
            <p:ph type="sldNum" sz="quarter" idx="12"/>
          </p:nvPr>
        </p:nvSpPr>
        <p:spPr/>
        <p:txBody>
          <a:bodyPr/>
          <a:lstStyle/>
          <a:p>
            <a:fld id="{98E93874-D8C6-4CCC-A9EC-BE8FA7F1D16E}" type="slidenum">
              <a:rPr lang="en-US" smtClean="0"/>
              <a:t>44</a:t>
            </a:fld>
            <a:endParaRPr lang="en-US" dirty="0"/>
          </a:p>
        </p:txBody>
      </p:sp>
      <p:sp>
        <p:nvSpPr>
          <p:cNvPr id="6" name="Content Placeholder 5">
            <a:extLst>
              <a:ext uri="{FF2B5EF4-FFF2-40B4-BE49-F238E27FC236}">
                <a16:creationId xmlns:a16="http://schemas.microsoft.com/office/drawing/2014/main" id="{CD78816C-EDE0-4E38-9F5F-F9C9C63EEA89}"/>
              </a:ext>
            </a:extLst>
          </p:cNvPr>
          <p:cNvSpPr>
            <a:spLocks noGrp="1"/>
          </p:cNvSpPr>
          <p:nvPr>
            <p:ph idx="1"/>
          </p:nvPr>
        </p:nvSpPr>
        <p:spPr/>
        <p:txBody>
          <a:bodyPr/>
          <a:lstStyle/>
          <a:p>
            <a:r>
              <a:rPr lang="en-US" dirty="0">
                <a:hlinkClick r:id="rId4"/>
              </a:rPr>
              <a:t>https://www.youtube.com/watch?v=mvB1wQQjnGk</a:t>
            </a:r>
            <a:endParaRPr lang="en-US" dirty="0"/>
          </a:p>
        </p:txBody>
      </p:sp>
      <p:pic>
        <p:nvPicPr>
          <p:cNvPr id="7" name="Online Media 6" title="Information you shouldn't share with other businesses">
            <a:hlinkClick r:id="" action="ppaction://media"/>
            <a:extLst>
              <a:ext uri="{FF2B5EF4-FFF2-40B4-BE49-F238E27FC236}">
                <a16:creationId xmlns:a16="http://schemas.microsoft.com/office/drawing/2014/main" id="{E51C48D8-4465-4836-9195-ECFE450BFED1}"/>
              </a:ext>
            </a:extLst>
          </p:cNvPr>
          <p:cNvPicPr>
            <a:picLocks noRot="1" noChangeAspect="1"/>
          </p:cNvPicPr>
          <p:nvPr>
            <a:videoFile r:link="rId1"/>
          </p:nvPr>
        </p:nvPicPr>
        <p:blipFill>
          <a:blip r:embed="rId5"/>
          <a:stretch>
            <a:fillRect/>
          </a:stretch>
        </p:blipFill>
        <p:spPr>
          <a:xfrm>
            <a:off x="876300" y="1463676"/>
            <a:ext cx="8763000" cy="4784724"/>
          </a:xfrm>
          <a:prstGeom prst="rect">
            <a:avLst/>
          </a:prstGeom>
        </p:spPr>
      </p:pic>
    </p:spTree>
    <p:extLst>
      <p:ext uri="{BB962C8B-B14F-4D97-AF65-F5344CB8AC3E}">
        <p14:creationId xmlns:p14="http://schemas.microsoft.com/office/powerpoint/2010/main" val="25412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DDA25-2CB8-4AD3-BC22-E97B8F317E0D}"/>
              </a:ext>
            </a:extLst>
          </p:cNvPr>
          <p:cNvSpPr>
            <a:spLocks noGrp="1"/>
          </p:cNvSpPr>
          <p:nvPr>
            <p:ph type="title"/>
          </p:nvPr>
        </p:nvSpPr>
        <p:spPr/>
        <p:txBody>
          <a:bodyPr/>
          <a:lstStyle/>
          <a:p>
            <a:r>
              <a:rPr lang="el-GR" dirty="0"/>
              <a:t>Ανταλλαγή πληροφοριών</a:t>
            </a:r>
            <a:endParaRPr lang="en-US" dirty="0"/>
          </a:p>
        </p:txBody>
      </p:sp>
      <p:sp>
        <p:nvSpPr>
          <p:cNvPr id="3" name="Content Placeholder 2">
            <a:extLst>
              <a:ext uri="{FF2B5EF4-FFF2-40B4-BE49-F238E27FC236}">
                <a16:creationId xmlns:a16="http://schemas.microsoft.com/office/drawing/2014/main" id="{0347D687-29CF-461B-9C06-5FB57AE0398C}"/>
              </a:ext>
            </a:extLst>
          </p:cNvPr>
          <p:cNvSpPr>
            <a:spLocks noGrp="1"/>
          </p:cNvSpPr>
          <p:nvPr>
            <p:ph idx="1"/>
          </p:nvPr>
        </p:nvSpPr>
        <p:spPr/>
        <p:txBody>
          <a:bodyPr>
            <a:normAutofit fontScale="85000" lnSpcReduction="20000"/>
          </a:bodyPr>
          <a:lstStyle/>
          <a:p>
            <a:r>
              <a:rPr lang="el-GR" sz="2000" dirty="0"/>
              <a:t>Μορφή οριζόντιας συνεργασίας επιχειρήσεων</a:t>
            </a:r>
          </a:p>
          <a:p>
            <a:r>
              <a:rPr lang="el-GR" sz="2000" dirty="0"/>
              <a:t>Άμεση / έμμεση, μονομερής / αμοιβαία ανταλλαγή κρίσιμων πληροφοριών</a:t>
            </a:r>
          </a:p>
          <a:p>
            <a:pPr lvl="1"/>
            <a:r>
              <a:rPr lang="el-GR" sz="1800" u="sng" dirty="0"/>
              <a:t>Τιμολογιακού χαρακτήρα</a:t>
            </a:r>
          </a:p>
          <a:p>
            <a:pPr lvl="2"/>
            <a:r>
              <a:rPr lang="el-GR" sz="1800" dirty="0"/>
              <a:t>Τιμές πώλησης</a:t>
            </a:r>
          </a:p>
          <a:p>
            <a:pPr lvl="2"/>
            <a:r>
              <a:rPr lang="el-GR" sz="1800" dirty="0"/>
              <a:t>Φόρμουλες υπολογισμού τιμών</a:t>
            </a:r>
          </a:p>
          <a:p>
            <a:pPr lvl="2"/>
            <a:r>
              <a:rPr lang="el-GR" sz="1800" dirty="0"/>
              <a:t>Εκπτώσεις</a:t>
            </a:r>
          </a:p>
          <a:p>
            <a:pPr lvl="2"/>
            <a:r>
              <a:rPr lang="el-GR" sz="1800" dirty="0"/>
              <a:t>Κόστος </a:t>
            </a:r>
          </a:p>
          <a:p>
            <a:pPr lvl="1"/>
            <a:r>
              <a:rPr lang="el-GR" sz="1800" u="sng" dirty="0"/>
              <a:t>Μη τιμολογιακού χαρακτήρα</a:t>
            </a:r>
          </a:p>
          <a:p>
            <a:pPr lvl="2"/>
            <a:r>
              <a:rPr lang="el-GR" sz="1800" dirty="0"/>
              <a:t>Εμπορική προώθηση</a:t>
            </a:r>
          </a:p>
          <a:p>
            <a:pPr lvl="2"/>
            <a:r>
              <a:rPr lang="el-GR" sz="1800" dirty="0"/>
              <a:t>Διαφήμιση</a:t>
            </a:r>
          </a:p>
          <a:p>
            <a:pPr lvl="2"/>
            <a:r>
              <a:rPr lang="el-GR" sz="1800" dirty="0"/>
              <a:t>Νέα προϊόντα</a:t>
            </a:r>
          </a:p>
          <a:p>
            <a:pPr lvl="2"/>
            <a:r>
              <a:rPr lang="el-GR" sz="1800" dirty="0"/>
              <a:t>Λίστες πελατών</a:t>
            </a:r>
          </a:p>
          <a:p>
            <a:pPr lvl="2"/>
            <a:r>
              <a:rPr lang="el-GR" sz="1800" dirty="0"/>
              <a:t>Γεωγραφικές περιοχές</a:t>
            </a:r>
          </a:p>
          <a:p>
            <a:pPr lvl="2"/>
            <a:r>
              <a:rPr lang="el-GR" sz="1800" dirty="0"/>
              <a:t>Επενδύσεις / νέες τεχνολογίες (</a:t>
            </a:r>
            <a:r>
              <a:rPr lang="en-US" sz="1800" dirty="0"/>
              <a:t>R&amp;D)</a:t>
            </a:r>
          </a:p>
          <a:p>
            <a:r>
              <a:rPr lang="el-GR" sz="2000" dirty="0"/>
              <a:t>Απαιτείται συμφωνία ή απόφαση ένωσης επιχειρήσεων ή εναρμονισμένη πρακτική για να εμπίπτει στο Άρθρο 101(1) ΣΛΕΕ</a:t>
            </a:r>
          </a:p>
          <a:p>
            <a:r>
              <a:rPr lang="el-GR" sz="2000" dirty="0"/>
              <a:t>Αυτοτελής παράβαση ή μέρος ευρύτερης αντιανταγωνιστικής σύμπραξης</a:t>
            </a:r>
          </a:p>
          <a:p>
            <a:endParaRPr lang="en-US" dirty="0"/>
          </a:p>
        </p:txBody>
      </p:sp>
      <p:sp>
        <p:nvSpPr>
          <p:cNvPr id="4" name="Slide Number Placeholder 3">
            <a:extLst>
              <a:ext uri="{FF2B5EF4-FFF2-40B4-BE49-F238E27FC236}">
                <a16:creationId xmlns:a16="http://schemas.microsoft.com/office/drawing/2014/main" id="{5931E1E3-258C-49D6-9FFF-A5DB09F809C2}"/>
              </a:ext>
            </a:extLst>
          </p:cNvPr>
          <p:cNvSpPr>
            <a:spLocks noGrp="1"/>
          </p:cNvSpPr>
          <p:nvPr>
            <p:ph type="sldNum" sz="quarter" idx="12"/>
          </p:nvPr>
        </p:nvSpPr>
        <p:spPr/>
        <p:txBody>
          <a:bodyPr/>
          <a:lstStyle/>
          <a:p>
            <a:fld id="{98E93874-D8C6-4CCC-A9EC-BE8FA7F1D16E}" type="slidenum">
              <a:rPr lang="en-US" smtClean="0"/>
              <a:t>45</a:t>
            </a:fld>
            <a:endParaRPr lang="en-US" dirty="0"/>
          </a:p>
        </p:txBody>
      </p:sp>
    </p:spTree>
    <p:extLst>
      <p:ext uri="{BB962C8B-B14F-4D97-AF65-F5344CB8AC3E}">
        <p14:creationId xmlns:p14="http://schemas.microsoft.com/office/powerpoint/2010/main" val="34513724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7782D-8D2D-4A0C-80D2-FF8873587B6B}"/>
              </a:ext>
            </a:extLst>
          </p:cNvPr>
          <p:cNvSpPr>
            <a:spLocks noGrp="1"/>
          </p:cNvSpPr>
          <p:nvPr>
            <p:ph type="title"/>
          </p:nvPr>
        </p:nvSpPr>
        <p:spPr/>
        <p:txBody>
          <a:bodyPr/>
          <a:lstStyle/>
          <a:p>
            <a:r>
              <a:rPr lang="el-GR" dirty="0"/>
              <a:t>Ανταλλαγή πληροφοριών</a:t>
            </a:r>
            <a:endParaRPr lang="en-US" dirty="0"/>
          </a:p>
        </p:txBody>
      </p:sp>
      <p:sp>
        <p:nvSpPr>
          <p:cNvPr id="3" name="Content Placeholder 2">
            <a:extLst>
              <a:ext uri="{FF2B5EF4-FFF2-40B4-BE49-F238E27FC236}">
                <a16:creationId xmlns:a16="http://schemas.microsoft.com/office/drawing/2014/main" id="{7A3D34B6-21D3-4A26-AE49-CDAB90ADC42B}"/>
              </a:ext>
            </a:extLst>
          </p:cNvPr>
          <p:cNvSpPr>
            <a:spLocks noGrp="1"/>
          </p:cNvSpPr>
          <p:nvPr>
            <p:ph idx="1"/>
          </p:nvPr>
        </p:nvSpPr>
        <p:spPr/>
        <p:txBody>
          <a:bodyPr>
            <a:normAutofit fontScale="92500" lnSpcReduction="10000"/>
          </a:bodyPr>
          <a:lstStyle/>
          <a:p>
            <a:pPr>
              <a:lnSpc>
                <a:spcPct val="110000"/>
              </a:lnSpc>
              <a:buClr>
                <a:srgbClr val="A90303"/>
              </a:buClr>
              <a:buFont typeface="Wingdings" pitchFamily="2" charset="2"/>
              <a:buChar char="§"/>
            </a:pPr>
            <a:r>
              <a:rPr lang="el-GR" sz="2000" b="1" dirty="0"/>
              <a:t>Δυσμενείς επιδράσεις</a:t>
            </a:r>
            <a:endParaRPr lang="en-US" sz="2000" b="1" dirty="0"/>
          </a:p>
          <a:p>
            <a:pPr lvl="1">
              <a:lnSpc>
                <a:spcPct val="110000"/>
              </a:lnSpc>
              <a:buClr>
                <a:srgbClr val="A90303"/>
              </a:buClr>
            </a:pPr>
            <a:r>
              <a:rPr lang="el-GR" sz="1800" dirty="0">
                <a:sym typeface="Wingdings" panose="05000000000000000000" pitchFamily="2" charset="2"/>
              </a:rPr>
              <a:t>Τεχνητή αύξηση διαφάνειας στην αγορά </a:t>
            </a:r>
            <a:r>
              <a:rPr lang="el-GR" sz="1800" dirty="0">
                <a:solidFill>
                  <a:srgbClr val="C00000"/>
                </a:solidFill>
                <a:sym typeface="Wingdings" panose="05000000000000000000" pitchFamily="2" charset="2"/>
              </a:rPr>
              <a:t></a:t>
            </a:r>
            <a:r>
              <a:rPr lang="el-GR" sz="1800" dirty="0">
                <a:sym typeface="Wingdings" panose="05000000000000000000" pitchFamily="2" charset="2"/>
              </a:rPr>
              <a:t> δ</a:t>
            </a:r>
            <a:r>
              <a:rPr lang="el-GR" sz="1800" dirty="0"/>
              <a:t>ιευκόλυνση συντονισμού επιχειρήσεων </a:t>
            </a:r>
          </a:p>
          <a:p>
            <a:pPr lvl="2">
              <a:lnSpc>
                <a:spcPct val="110000"/>
              </a:lnSpc>
              <a:buClr>
                <a:srgbClr val="A90303"/>
              </a:buClr>
            </a:pPr>
            <a:r>
              <a:rPr lang="el-GR" sz="1800" b="1" dirty="0"/>
              <a:t>Συνεννόηση για όρους και λεπτομέρειες</a:t>
            </a:r>
            <a:r>
              <a:rPr lang="el-GR" sz="1800" dirty="0"/>
              <a:t> σύμπραξης </a:t>
            </a:r>
            <a:r>
              <a:rPr lang="el-GR" sz="1800" dirty="0">
                <a:solidFill>
                  <a:srgbClr val="C00000"/>
                </a:solidFill>
                <a:sym typeface="Wingdings" panose="05000000000000000000" pitchFamily="2" charset="2"/>
              </a:rPr>
              <a:t></a:t>
            </a:r>
            <a:r>
              <a:rPr lang="el-GR" sz="1800" dirty="0"/>
              <a:t> </a:t>
            </a:r>
            <a:r>
              <a:rPr lang="en-US" sz="1800" dirty="0"/>
              <a:t> </a:t>
            </a:r>
            <a:r>
              <a:rPr lang="el-GR" sz="1800" dirty="0"/>
              <a:t>αποφυγή δαπανηρού πειραματισμού</a:t>
            </a:r>
          </a:p>
          <a:p>
            <a:pPr lvl="2">
              <a:lnSpc>
                <a:spcPct val="110000"/>
              </a:lnSpc>
            </a:pPr>
            <a:r>
              <a:rPr lang="el-GR" sz="1800" b="1" dirty="0"/>
              <a:t>Βελτίωση σταθερότητας </a:t>
            </a:r>
            <a:r>
              <a:rPr lang="el-GR" sz="1800" dirty="0"/>
              <a:t>της σύμπραξης</a:t>
            </a:r>
          </a:p>
          <a:p>
            <a:pPr lvl="3">
              <a:lnSpc>
                <a:spcPct val="110000"/>
              </a:lnSpc>
            </a:pPr>
            <a:r>
              <a:rPr lang="el-GR" dirty="0"/>
              <a:t>Μηχανισμός παρακολούθησης </a:t>
            </a:r>
          </a:p>
          <a:p>
            <a:pPr lvl="3">
              <a:lnSpc>
                <a:spcPct val="110000"/>
              </a:lnSpc>
            </a:pPr>
            <a:r>
              <a:rPr lang="el-GR" dirty="0"/>
              <a:t>Έγκαιρος εντοπισμός παρεκκλίσεων</a:t>
            </a:r>
          </a:p>
          <a:p>
            <a:pPr>
              <a:lnSpc>
                <a:spcPct val="110000"/>
              </a:lnSpc>
            </a:pPr>
            <a:r>
              <a:rPr lang="el-GR" sz="2000" u="sng" dirty="0"/>
              <a:t>Μορφές ανταλλαγής πληροφοριών</a:t>
            </a:r>
            <a:r>
              <a:rPr lang="en-US" sz="2000" dirty="0"/>
              <a:t>:</a:t>
            </a:r>
            <a:endParaRPr lang="el-GR" sz="2000" dirty="0"/>
          </a:p>
          <a:p>
            <a:pPr lvl="1">
              <a:lnSpc>
                <a:spcPct val="110000"/>
              </a:lnSpc>
              <a:buClr>
                <a:srgbClr val="A90303"/>
              </a:buClr>
            </a:pPr>
            <a:r>
              <a:rPr lang="el-GR" sz="1800" dirty="0"/>
              <a:t>Άμεση ανταλλαγή </a:t>
            </a:r>
          </a:p>
          <a:p>
            <a:pPr lvl="1">
              <a:lnSpc>
                <a:spcPct val="110000"/>
              </a:lnSpc>
              <a:buClr>
                <a:srgbClr val="A90303"/>
              </a:buClr>
            </a:pPr>
            <a:r>
              <a:rPr lang="el-GR" sz="1800" dirty="0"/>
              <a:t>Ανταλλαγή μέσω κοινού οργανισμού (π.χ. επαγγελματική οργάνωση ή ένωση επιχειρήσεων)</a:t>
            </a:r>
          </a:p>
          <a:p>
            <a:pPr lvl="1">
              <a:lnSpc>
                <a:spcPct val="110000"/>
              </a:lnSpc>
              <a:buClr>
                <a:srgbClr val="A90303"/>
              </a:buClr>
            </a:pPr>
            <a:r>
              <a:rPr lang="el-GR" sz="1800" dirty="0"/>
              <a:t>Μέσω τρίτου (π.χ. προμηθευτή)</a:t>
            </a:r>
            <a:r>
              <a:rPr lang="en-US" sz="1800" dirty="0"/>
              <a:t> – Hub-and-spoke</a:t>
            </a:r>
            <a:endParaRPr lang="el-GR" sz="1800" dirty="0"/>
          </a:p>
          <a:p>
            <a:pPr lvl="1">
              <a:lnSpc>
                <a:spcPct val="110000"/>
              </a:lnSpc>
              <a:buClr>
                <a:srgbClr val="A90303"/>
              </a:buClr>
            </a:pPr>
            <a:r>
              <a:rPr lang="el-GR" sz="1800" dirty="0"/>
              <a:t>Μέσω δημοσίευσης</a:t>
            </a:r>
          </a:p>
          <a:p>
            <a:endParaRPr lang="en-US" dirty="0"/>
          </a:p>
        </p:txBody>
      </p:sp>
      <p:sp>
        <p:nvSpPr>
          <p:cNvPr id="4" name="Slide Number Placeholder 3">
            <a:extLst>
              <a:ext uri="{FF2B5EF4-FFF2-40B4-BE49-F238E27FC236}">
                <a16:creationId xmlns:a16="http://schemas.microsoft.com/office/drawing/2014/main" id="{4C30C8B1-3073-49DD-80A9-294550063D73}"/>
              </a:ext>
            </a:extLst>
          </p:cNvPr>
          <p:cNvSpPr>
            <a:spLocks noGrp="1"/>
          </p:cNvSpPr>
          <p:nvPr>
            <p:ph type="sldNum" sz="quarter" idx="12"/>
          </p:nvPr>
        </p:nvSpPr>
        <p:spPr/>
        <p:txBody>
          <a:bodyPr/>
          <a:lstStyle/>
          <a:p>
            <a:fld id="{98E93874-D8C6-4CCC-A9EC-BE8FA7F1D16E}" type="slidenum">
              <a:rPr lang="en-US" smtClean="0"/>
              <a:t>46</a:t>
            </a:fld>
            <a:endParaRPr lang="en-US" dirty="0"/>
          </a:p>
        </p:txBody>
      </p:sp>
    </p:spTree>
    <p:extLst>
      <p:ext uri="{BB962C8B-B14F-4D97-AF65-F5344CB8AC3E}">
        <p14:creationId xmlns:p14="http://schemas.microsoft.com/office/powerpoint/2010/main" val="25772524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EB790-98EA-44B3-93DE-E333B6618727}"/>
              </a:ext>
            </a:extLst>
          </p:cNvPr>
          <p:cNvSpPr>
            <a:spLocks noGrp="1"/>
          </p:cNvSpPr>
          <p:nvPr>
            <p:ph type="title"/>
          </p:nvPr>
        </p:nvSpPr>
        <p:spPr/>
        <p:txBody>
          <a:bodyPr/>
          <a:lstStyle/>
          <a:p>
            <a:r>
              <a:rPr lang="el-GR" dirty="0"/>
              <a:t>Ανταλλαγή πληροφοριών</a:t>
            </a:r>
            <a:endParaRPr lang="en-US" dirty="0"/>
          </a:p>
        </p:txBody>
      </p:sp>
      <p:graphicFrame>
        <p:nvGraphicFramePr>
          <p:cNvPr id="4" name="Content Placeholder 3">
            <a:extLst>
              <a:ext uri="{FF2B5EF4-FFF2-40B4-BE49-F238E27FC236}">
                <a16:creationId xmlns:a16="http://schemas.microsoft.com/office/drawing/2014/main" id="{35C75D5C-553D-4836-877F-A12486CE39EE}"/>
              </a:ext>
            </a:extLst>
          </p:cNvPr>
          <p:cNvGraphicFramePr>
            <a:graphicFrameLocks noGrp="1"/>
          </p:cNvGraphicFramePr>
          <p:nvPr>
            <p:ph idx="1"/>
            <p:extLst>
              <p:ext uri="{D42A27DB-BD31-4B8C-83A1-F6EECF244321}">
                <p14:modId xmlns:p14="http://schemas.microsoft.com/office/powerpoint/2010/main" val="1536451076"/>
              </p:ext>
            </p:extLst>
          </p:nvPr>
        </p:nvGraphicFramePr>
        <p:xfrm>
          <a:off x="838200" y="1752600"/>
          <a:ext cx="87630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733F5F0A-1FD4-45EC-A976-8A3424C8A958}"/>
              </a:ext>
            </a:extLst>
          </p:cNvPr>
          <p:cNvSpPr>
            <a:spLocks noGrp="1"/>
          </p:cNvSpPr>
          <p:nvPr>
            <p:ph type="sldNum" sz="quarter" idx="12"/>
          </p:nvPr>
        </p:nvSpPr>
        <p:spPr/>
        <p:txBody>
          <a:bodyPr/>
          <a:lstStyle/>
          <a:p>
            <a:fld id="{98E93874-D8C6-4CCC-A9EC-BE8FA7F1D16E}" type="slidenum">
              <a:rPr lang="en-US" smtClean="0"/>
              <a:t>47</a:t>
            </a:fld>
            <a:endParaRPr lang="en-US" dirty="0"/>
          </a:p>
        </p:txBody>
      </p:sp>
    </p:spTree>
    <p:extLst>
      <p:ext uri="{BB962C8B-B14F-4D97-AF65-F5344CB8AC3E}">
        <p14:creationId xmlns:p14="http://schemas.microsoft.com/office/powerpoint/2010/main" val="33897999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F3464-42E8-4178-A154-B626626AB7AE}"/>
              </a:ext>
            </a:extLst>
          </p:cNvPr>
          <p:cNvSpPr>
            <a:spLocks noGrp="1"/>
          </p:cNvSpPr>
          <p:nvPr>
            <p:ph type="title"/>
          </p:nvPr>
        </p:nvSpPr>
        <p:spPr/>
        <p:txBody>
          <a:bodyPr/>
          <a:lstStyle/>
          <a:p>
            <a:r>
              <a:rPr lang="el-GR" dirty="0"/>
              <a:t>ΑΝΤΑΛΛΑΓΗ ΠΛΗΡΟΦΟΡΙΩΝ</a:t>
            </a:r>
            <a:endParaRPr lang="en-US" dirty="0"/>
          </a:p>
        </p:txBody>
      </p:sp>
      <p:graphicFrame>
        <p:nvGraphicFramePr>
          <p:cNvPr id="16" name="Content Placeholder 4">
            <a:extLst>
              <a:ext uri="{FF2B5EF4-FFF2-40B4-BE49-F238E27FC236}">
                <a16:creationId xmlns:a16="http://schemas.microsoft.com/office/drawing/2014/main" id="{329E1101-8EEA-428F-A756-94DC4CAAB354}"/>
              </a:ext>
            </a:extLst>
          </p:cNvPr>
          <p:cNvGraphicFramePr>
            <a:graphicFrameLocks/>
          </p:cNvGraphicFramePr>
          <p:nvPr>
            <p:extLst>
              <p:ext uri="{D42A27DB-BD31-4B8C-83A1-F6EECF244321}">
                <p14:modId xmlns:p14="http://schemas.microsoft.com/office/powerpoint/2010/main" val="181835823"/>
              </p:ext>
            </p:extLst>
          </p:nvPr>
        </p:nvGraphicFramePr>
        <p:xfrm>
          <a:off x="849745" y="1828800"/>
          <a:ext cx="7886700" cy="4675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DF21D081-3668-4E5F-892B-B336DE2B55F8}"/>
              </a:ext>
            </a:extLst>
          </p:cNvPr>
          <p:cNvSpPr>
            <a:spLocks noGrp="1"/>
          </p:cNvSpPr>
          <p:nvPr>
            <p:ph type="sldNum" sz="quarter" idx="12"/>
          </p:nvPr>
        </p:nvSpPr>
        <p:spPr/>
        <p:txBody>
          <a:bodyPr/>
          <a:lstStyle/>
          <a:p>
            <a:fld id="{98E93874-D8C6-4CCC-A9EC-BE8FA7F1D16E}" type="slidenum">
              <a:rPr lang="en-US" smtClean="0"/>
              <a:t>48</a:t>
            </a:fld>
            <a:endParaRPr lang="en-US" dirty="0"/>
          </a:p>
        </p:txBody>
      </p:sp>
    </p:spTree>
    <p:extLst>
      <p:ext uri="{BB962C8B-B14F-4D97-AF65-F5344CB8AC3E}">
        <p14:creationId xmlns:p14="http://schemas.microsoft.com/office/powerpoint/2010/main" val="8111004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4356B-246B-4CA5-8CA3-5F43FFCB77CB}"/>
              </a:ext>
            </a:extLst>
          </p:cNvPr>
          <p:cNvSpPr>
            <a:spLocks noGrp="1"/>
          </p:cNvSpPr>
          <p:nvPr>
            <p:ph type="title"/>
          </p:nvPr>
        </p:nvSpPr>
        <p:spPr/>
        <p:txBody>
          <a:bodyPr/>
          <a:lstStyle/>
          <a:p>
            <a:r>
              <a:rPr lang="el-GR" dirty="0"/>
              <a:t>Ανταλλαγή πληροφοριών</a:t>
            </a:r>
            <a:endParaRPr lang="en-US" dirty="0"/>
          </a:p>
        </p:txBody>
      </p:sp>
      <p:graphicFrame>
        <p:nvGraphicFramePr>
          <p:cNvPr id="5" name="Content Placeholder 4">
            <a:extLst>
              <a:ext uri="{FF2B5EF4-FFF2-40B4-BE49-F238E27FC236}">
                <a16:creationId xmlns:a16="http://schemas.microsoft.com/office/drawing/2014/main" id="{027B4594-95FB-42D2-9855-9011AE7B858F}"/>
              </a:ext>
            </a:extLst>
          </p:cNvPr>
          <p:cNvGraphicFramePr>
            <a:graphicFrameLocks noGrp="1"/>
          </p:cNvGraphicFramePr>
          <p:nvPr>
            <p:ph idx="1"/>
            <p:extLst>
              <p:ext uri="{D42A27DB-BD31-4B8C-83A1-F6EECF244321}">
                <p14:modId xmlns:p14="http://schemas.microsoft.com/office/powerpoint/2010/main" val="1649681698"/>
              </p:ext>
            </p:extLst>
          </p:nvPr>
        </p:nvGraphicFramePr>
        <p:xfrm>
          <a:off x="838200" y="1752600"/>
          <a:ext cx="87630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4B7DE966-3015-4932-A948-D5149590372B}"/>
              </a:ext>
            </a:extLst>
          </p:cNvPr>
          <p:cNvSpPr>
            <a:spLocks noGrp="1"/>
          </p:cNvSpPr>
          <p:nvPr>
            <p:ph type="sldNum" sz="quarter" idx="12"/>
          </p:nvPr>
        </p:nvSpPr>
        <p:spPr/>
        <p:txBody>
          <a:bodyPr/>
          <a:lstStyle/>
          <a:p>
            <a:fld id="{98E93874-D8C6-4CCC-A9EC-BE8FA7F1D16E}" type="slidenum">
              <a:rPr lang="en-US" smtClean="0"/>
              <a:t>49</a:t>
            </a:fld>
            <a:endParaRPr lang="en-US" dirty="0"/>
          </a:p>
        </p:txBody>
      </p:sp>
    </p:spTree>
    <p:extLst>
      <p:ext uri="{BB962C8B-B14F-4D97-AF65-F5344CB8AC3E}">
        <p14:creationId xmlns:p14="http://schemas.microsoft.com/office/powerpoint/2010/main" val="3671865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B258F-AF64-4C35-8C60-39A947E6C34A}"/>
              </a:ext>
            </a:extLst>
          </p:cNvPr>
          <p:cNvSpPr>
            <a:spLocks noGrp="1"/>
          </p:cNvSpPr>
          <p:nvPr>
            <p:ph type="title"/>
          </p:nvPr>
        </p:nvSpPr>
        <p:spPr/>
        <p:txBody>
          <a:bodyPr/>
          <a:lstStyle/>
          <a:p>
            <a:r>
              <a:rPr lang="el-GR" dirty="0"/>
              <a:t>Άρθρο 3(1), Ν. 13(Ι)/2008 - απαγόρευση</a:t>
            </a:r>
            <a:endParaRPr lang="en-US" dirty="0"/>
          </a:p>
        </p:txBody>
      </p:sp>
      <p:sp>
        <p:nvSpPr>
          <p:cNvPr id="3" name="Content Placeholder 2">
            <a:extLst>
              <a:ext uri="{FF2B5EF4-FFF2-40B4-BE49-F238E27FC236}">
                <a16:creationId xmlns:a16="http://schemas.microsoft.com/office/drawing/2014/main" id="{D4294243-73E1-4272-8627-C4356206E881}"/>
              </a:ext>
            </a:extLst>
          </p:cNvPr>
          <p:cNvSpPr>
            <a:spLocks noGrp="1"/>
          </p:cNvSpPr>
          <p:nvPr>
            <p:ph idx="1"/>
          </p:nvPr>
        </p:nvSpPr>
        <p:spPr/>
        <p:txBody>
          <a:bodyPr>
            <a:normAutofit fontScale="70000" lnSpcReduction="20000"/>
          </a:bodyPr>
          <a:lstStyle/>
          <a:p>
            <a:pPr marL="0" lvl="0" indent="0">
              <a:buNone/>
            </a:pPr>
            <a:r>
              <a:rPr lang="el-GR" i="1" dirty="0"/>
              <a:t>Απαγορεύονται όλες οι </a:t>
            </a:r>
            <a:r>
              <a:rPr lang="el-GR" b="1" i="1" u="sng" dirty="0"/>
              <a:t>συμφωνίες</a:t>
            </a:r>
            <a:r>
              <a:rPr lang="el-GR" i="1" dirty="0"/>
              <a:t> μεταξύ των </a:t>
            </a:r>
            <a:r>
              <a:rPr lang="el-GR" b="1" i="1" u="sng" dirty="0"/>
              <a:t>επιχειρήσεων</a:t>
            </a:r>
            <a:r>
              <a:rPr lang="el-GR" i="1" dirty="0"/>
              <a:t>, όλες οι </a:t>
            </a:r>
            <a:r>
              <a:rPr lang="el-GR" b="1" i="1" u="sng" dirty="0"/>
              <a:t>αποφάσεις ενώσεων επιχειρήσεων</a:t>
            </a:r>
            <a:r>
              <a:rPr lang="el-GR" b="1" i="1" dirty="0"/>
              <a:t> </a:t>
            </a:r>
            <a:r>
              <a:rPr lang="el-GR" i="1" dirty="0"/>
              <a:t>και κάθε </a:t>
            </a:r>
            <a:r>
              <a:rPr lang="el-GR" b="1" i="1" u="sng" dirty="0"/>
              <a:t>εναρμονισμένη πρακτική</a:t>
            </a:r>
            <a:r>
              <a:rPr lang="el-GR" i="1" dirty="0"/>
              <a:t>, που έχουν ως </a:t>
            </a:r>
            <a:r>
              <a:rPr lang="el-GR" b="1" i="1" u="sng" dirty="0"/>
              <a:t>αντικείμενο</a:t>
            </a:r>
            <a:r>
              <a:rPr lang="el-GR" i="1" dirty="0"/>
              <a:t> ή </a:t>
            </a:r>
            <a:r>
              <a:rPr lang="el-GR" b="1" i="1" u="sng" dirty="0"/>
              <a:t>αποτέλεσμα</a:t>
            </a:r>
            <a:r>
              <a:rPr lang="el-GR" b="1" i="1" dirty="0"/>
              <a:t> </a:t>
            </a:r>
            <a:r>
              <a:rPr lang="el-GR" i="1" dirty="0"/>
              <a:t>την παρακώλυση, τον περιορισμό ή την νόθευση του ανταγωνισμού εντός της Δημοκρατίας, </a:t>
            </a:r>
            <a:r>
              <a:rPr lang="el-GR" b="1" i="1" u="sng" dirty="0"/>
              <a:t>ιδίως </a:t>
            </a:r>
            <a:r>
              <a:rPr lang="el-GR" i="1" dirty="0"/>
              <a:t>εκείνες οι οποίες συνίστανται</a:t>
            </a:r>
            <a:r>
              <a:rPr lang="en-US" i="1" dirty="0"/>
              <a:t>:</a:t>
            </a:r>
            <a:endParaRPr lang="el-GR" i="1" dirty="0"/>
          </a:p>
          <a:p>
            <a:pPr marL="400050" lvl="1" indent="0">
              <a:buNone/>
            </a:pPr>
            <a:r>
              <a:rPr lang="el-GR" i="1" dirty="0"/>
              <a:t>α) στον άμεσο ή έμμεσο καθορισμό των τιμών αγοράς ή πώλησης ή άλλων όρων συναλλαγής</a:t>
            </a:r>
          </a:p>
          <a:p>
            <a:pPr marL="400050" lvl="1" indent="0">
              <a:buNone/>
            </a:pPr>
            <a:r>
              <a:rPr lang="el-GR" i="1" dirty="0"/>
              <a:t>β) στον περιορισμό ή στον έλεγχο της παραγωγής, της διάθεσης, της τεχνολογικής ανάπτυξης ή των επενδύσεων</a:t>
            </a:r>
          </a:p>
          <a:p>
            <a:pPr marL="400050" lvl="1" indent="0">
              <a:buNone/>
            </a:pPr>
            <a:r>
              <a:rPr lang="el-GR" i="1" dirty="0"/>
              <a:t>γ) στη γεωγραφική ή άλλη κατανομή των αγορών ή των πηγών προμήθειας</a:t>
            </a:r>
          </a:p>
          <a:p>
            <a:pPr marL="400050" lvl="1" indent="0">
              <a:buNone/>
            </a:pPr>
            <a:r>
              <a:rPr lang="el-GR" i="1" dirty="0"/>
              <a:t>δ) στην εφαρμογή ανόμοιων όρων για ισοδύναμες συναλλαγές, με συνέπεια ορισμένες επιχειρήσεις να τίθενται σε μειονεκτική στον ανταγωνισμό θέση</a:t>
            </a:r>
          </a:p>
          <a:p>
            <a:pPr marL="400050" lvl="1" indent="0">
              <a:buNone/>
            </a:pPr>
            <a:r>
              <a:rPr lang="el-GR" i="1" dirty="0"/>
              <a:t>ε) στην εξάρτηση της σύναψης συμφωνιών από την αποδοχή από μέρους των αντισυμβαλλόμενων πρόσθετων υποχρεώσεων, οι οποίες, κατά την φύση τους ή σύμφωνα με τις κρατούσες εμπορικές συνήθειες, δε συνδέονται με το αντικείμενο των συμφωνιών αυτών.</a:t>
            </a:r>
            <a:endParaRPr lang="en-US" i="1" dirty="0"/>
          </a:p>
          <a:p>
            <a:endParaRPr lang="en-US" dirty="0"/>
          </a:p>
        </p:txBody>
      </p:sp>
      <p:sp>
        <p:nvSpPr>
          <p:cNvPr id="4" name="Slide Number Placeholder 3">
            <a:extLst>
              <a:ext uri="{FF2B5EF4-FFF2-40B4-BE49-F238E27FC236}">
                <a16:creationId xmlns:a16="http://schemas.microsoft.com/office/drawing/2014/main" id="{F05CEA85-80D5-490D-8EDD-4BFD275EA3BB}"/>
              </a:ext>
            </a:extLst>
          </p:cNvPr>
          <p:cNvSpPr>
            <a:spLocks noGrp="1"/>
          </p:cNvSpPr>
          <p:nvPr>
            <p:ph type="sldNum" sz="quarter" idx="12"/>
          </p:nvPr>
        </p:nvSpPr>
        <p:spPr/>
        <p:txBody>
          <a:bodyPr/>
          <a:lstStyle/>
          <a:p>
            <a:fld id="{98E93874-D8C6-4CCC-A9EC-BE8FA7F1D16E}" type="slidenum">
              <a:rPr lang="en-US" smtClean="0"/>
              <a:t>5</a:t>
            </a:fld>
            <a:endParaRPr lang="en-US" dirty="0"/>
          </a:p>
        </p:txBody>
      </p:sp>
    </p:spTree>
    <p:extLst>
      <p:ext uri="{BB962C8B-B14F-4D97-AF65-F5344CB8AC3E}">
        <p14:creationId xmlns:p14="http://schemas.microsoft.com/office/powerpoint/2010/main" val="8590961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5DA9B-90AD-45A7-93AB-C8BC1A97A7D0}"/>
              </a:ext>
            </a:extLst>
          </p:cNvPr>
          <p:cNvSpPr>
            <a:spLocks noGrp="1"/>
          </p:cNvSpPr>
          <p:nvPr>
            <p:ph type="title"/>
          </p:nvPr>
        </p:nvSpPr>
        <p:spPr/>
        <p:txBody>
          <a:bodyPr/>
          <a:lstStyle/>
          <a:p>
            <a:r>
              <a:rPr lang="el-GR" dirty="0"/>
              <a:t>Ανταλλαγή πληροφοριών</a:t>
            </a:r>
            <a:endParaRPr lang="en-US" dirty="0"/>
          </a:p>
        </p:txBody>
      </p:sp>
      <p:sp>
        <p:nvSpPr>
          <p:cNvPr id="3" name="Content Placeholder 2">
            <a:extLst>
              <a:ext uri="{FF2B5EF4-FFF2-40B4-BE49-F238E27FC236}">
                <a16:creationId xmlns:a16="http://schemas.microsoft.com/office/drawing/2014/main" id="{CC02609B-7013-4456-8A6D-4960284650D0}"/>
              </a:ext>
            </a:extLst>
          </p:cNvPr>
          <p:cNvSpPr>
            <a:spLocks noGrp="1"/>
          </p:cNvSpPr>
          <p:nvPr>
            <p:ph idx="1"/>
          </p:nvPr>
        </p:nvSpPr>
        <p:spPr>
          <a:xfrm>
            <a:off x="838200" y="1752600"/>
            <a:ext cx="5029200" cy="4419600"/>
          </a:xfrm>
        </p:spPr>
        <p:txBody>
          <a:bodyPr>
            <a:normAutofit fontScale="85000" lnSpcReduction="10000"/>
          </a:bodyPr>
          <a:lstStyle/>
          <a:p>
            <a:r>
              <a:rPr lang="el-GR" sz="2800" b="1" dirty="0"/>
              <a:t>Υπόθεση </a:t>
            </a:r>
            <a:r>
              <a:rPr lang="en-US" sz="2800" b="1" dirty="0"/>
              <a:t>RBS</a:t>
            </a:r>
            <a:r>
              <a:rPr lang="el-GR" sz="2800" b="1" dirty="0"/>
              <a:t> και </a:t>
            </a:r>
            <a:r>
              <a:rPr lang="en-US" sz="2800" b="1" dirty="0"/>
              <a:t>Barclays </a:t>
            </a:r>
            <a:endParaRPr lang="el-GR" sz="2800" b="1" dirty="0"/>
          </a:p>
          <a:p>
            <a:pPr lvl="1"/>
            <a:r>
              <a:rPr lang="el-GR" sz="2400" dirty="0">
                <a:sym typeface="Wingdings" panose="05000000000000000000" pitchFamily="2" charset="2"/>
              </a:rPr>
              <a:t>Κοινοποίηση εμπορικά ευαίσθητων πληροφοριών από την </a:t>
            </a:r>
            <a:r>
              <a:rPr lang="en-US" sz="2400" dirty="0">
                <a:sym typeface="Wingdings" panose="05000000000000000000" pitchFamily="2" charset="2"/>
              </a:rPr>
              <a:t>RBS </a:t>
            </a:r>
            <a:r>
              <a:rPr lang="el-GR" sz="2400" dirty="0">
                <a:sym typeface="Wingdings" panose="05000000000000000000" pitchFamily="2" charset="2"/>
              </a:rPr>
              <a:t>προς την </a:t>
            </a:r>
            <a:r>
              <a:rPr lang="en-US" sz="2400" dirty="0">
                <a:sym typeface="Wingdings" panose="05000000000000000000" pitchFamily="2" charset="2"/>
              </a:rPr>
              <a:t>Barclays</a:t>
            </a:r>
            <a:r>
              <a:rPr lang="el-GR" sz="2400" dirty="0">
                <a:sym typeface="Wingdings" panose="05000000000000000000" pitchFamily="2" charset="2"/>
              </a:rPr>
              <a:t> σε σχέση με μελλοντικό ύψος δανειστικών επιτοκίων σε μεγάλες εταιρείες που παρείχαν επαγγελματικές υπηρεσίες (κατά τη διάρκεια εκδηλώσεων κοινωνικού περιεχομένου, εμπορικές εκδηλώσεις, τηλεφωνικές επικοινωνίες)</a:t>
            </a:r>
          </a:p>
          <a:p>
            <a:pPr lvl="1"/>
            <a:r>
              <a:rPr lang="el-GR" sz="2400" dirty="0">
                <a:sym typeface="Wingdings" panose="05000000000000000000" pitchFamily="2" charset="2"/>
              </a:rPr>
              <a:t>Πρόστιμο σε </a:t>
            </a:r>
            <a:r>
              <a:rPr lang="en-US" sz="2400" dirty="0">
                <a:sym typeface="Wingdings" panose="05000000000000000000" pitchFamily="2" charset="2"/>
              </a:rPr>
              <a:t>RBS </a:t>
            </a:r>
            <a:r>
              <a:rPr lang="el-GR" sz="2400" dirty="0">
                <a:sym typeface="Wingdings" panose="05000000000000000000" pitchFamily="2" charset="2"/>
              </a:rPr>
              <a:t>ύψους £28,59 εκ. </a:t>
            </a:r>
            <a:r>
              <a:rPr lang="el-GR" sz="2400" dirty="0">
                <a:solidFill>
                  <a:srgbClr val="C00000"/>
                </a:solidFill>
                <a:sym typeface="Wingdings" panose="05000000000000000000" pitchFamily="2" charset="2"/>
              </a:rPr>
              <a:t></a:t>
            </a:r>
            <a:r>
              <a:rPr lang="el-GR" sz="2400" dirty="0">
                <a:sym typeface="Wingdings" panose="05000000000000000000" pitchFamily="2" charset="2"/>
              </a:rPr>
              <a:t> διευθέτηση υπόθεσης</a:t>
            </a:r>
            <a:endParaRPr lang="en-US" sz="2400" dirty="0"/>
          </a:p>
          <a:p>
            <a:pPr lvl="1"/>
            <a:r>
              <a:rPr lang="el-GR" sz="2400" dirty="0">
                <a:sym typeface="Wingdings" panose="05000000000000000000" pitchFamily="2" charset="2"/>
              </a:rPr>
              <a:t>Πλήρης απαλλαγή </a:t>
            </a:r>
            <a:r>
              <a:rPr lang="en-US" sz="2400" dirty="0">
                <a:sym typeface="Wingdings" panose="05000000000000000000" pitchFamily="2" charset="2"/>
              </a:rPr>
              <a:t>Barclays </a:t>
            </a:r>
            <a:r>
              <a:rPr lang="en-US" sz="2400" dirty="0">
                <a:solidFill>
                  <a:srgbClr val="C00000"/>
                </a:solidFill>
                <a:sym typeface="Wingdings" panose="05000000000000000000" pitchFamily="2" charset="2"/>
              </a:rPr>
              <a:t></a:t>
            </a:r>
            <a:r>
              <a:rPr lang="en-US" sz="2400" dirty="0">
                <a:sym typeface="Wingdings" panose="05000000000000000000" pitchFamily="2" charset="2"/>
              </a:rPr>
              <a:t> </a:t>
            </a:r>
            <a:r>
              <a:rPr lang="el-GR" sz="2400" dirty="0">
                <a:sym typeface="Wingdings" panose="05000000000000000000" pitchFamily="2" charset="2"/>
              </a:rPr>
              <a:t>συμμετοχή στο Πρόγραμμα Επιείκειας</a:t>
            </a:r>
          </a:p>
          <a:p>
            <a:endParaRPr lang="en-US" dirty="0"/>
          </a:p>
        </p:txBody>
      </p:sp>
      <p:pic>
        <p:nvPicPr>
          <p:cNvPr id="6148" name="Picture 4" descr="Pin by achiles goldsmith on Architecture in 2020 | Chicago wall art,  Chicago skyline, Chicago photos">
            <a:extLst>
              <a:ext uri="{FF2B5EF4-FFF2-40B4-BE49-F238E27FC236}">
                <a16:creationId xmlns:a16="http://schemas.microsoft.com/office/drawing/2014/main" id="{D6BECED2-61D9-4F77-86DE-31A172B91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95400"/>
            <a:ext cx="3326377" cy="499129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D2443FB-6E79-417B-83D3-3311618AF2EA}"/>
              </a:ext>
            </a:extLst>
          </p:cNvPr>
          <p:cNvSpPr>
            <a:spLocks noGrp="1"/>
          </p:cNvSpPr>
          <p:nvPr>
            <p:ph type="sldNum" sz="quarter" idx="12"/>
          </p:nvPr>
        </p:nvSpPr>
        <p:spPr/>
        <p:txBody>
          <a:bodyPr/>
          <a:lstStyle/>
          <a:p>
            <a:fld id="{98E93874-D8C6-4CCC-A9EC-BE8FA7F1D16E}" type="slidenum">
              <a:rPr lang="en-US" smtClean="0"/>
              <a:t>50</a:t>
            </a:fld>
            <a:endParaRPr lang="en-US" dirty="0"/>
          </a:p>
        </p:txBody>
      </p:sp>
    </p:spTree>
    <p:extLst>
      <p:ext uri="{BB962C8B-B14F-4D97-AF65-F5344CB8AC3E}">
        <p14:creationId xmlns:p14="http://schemas.microsoft.com/office/powerpoint/2010/main" val="12147430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0847-5C7D-4227-9A43-55F017C585AC}"/>
              </a:ext>
            </a:extLst>
          </p:cNvPr>
          <p:cNvSpPr>
            <a:spLocks noGrp="1"/>
          </p:cNvSpPr>
          <p:nvPr>
            <p:ph type="title"/>
          </p:nvPr>
        </p:nvSpPr>
        <p:spPr/>
        <p:txBody>
          <a:bodyPr/>
          <a:lstStyle/>
          <a:p>
            <a:r>
              <a:rPr lang="el-GR" dirty="0"/>
              <a:t>ΑΝΤΑΛΛΑΓΗ ΠΛΗΡΟΦΟΡΙΩΝ</a:t>
            </a:r>
            <a:endParaRPr lang="en-US" dirty="0"/>
          </a:p>
        </p:txBody>
      </p:sp>
      <p:sp>
        <p:nvSpPr>
          <p:cNvPr id="3" name="Content Placeholder 2">
            <a:extLst>
              <a:ext uri="{FF2B5EF4-FFF2-40B4-BE49-F238E27FC236}">
                <a16:creationId xmlns:a16="http://schemas.microsoft.com/office/drawing/2014/main" id="{57609514-16DD-4962-A3C5-B783257D735D}"/>
              </a:ext>
            </a:extLst>
          </p:cNvPr>
          <p:cNvSpPr>
            <a:spLocks noGrp="1"/>
          </p:cNvSpPr>
          <p:nvPr>
            <p:ph idx="1"/>
          </p:nvPr>
        </p:nvSpPr>
        <p:spPr>
          <a:xfrm>
            <a:off x="838200" y="1752600"/>
            <a:ext cx="4724400" cy="4419600"/>
          </a:xfrm>
        </p:spPr>
        <p:txBody>
          <a:bodyPr>
            <a:normAutofit fontScale="77500" lnSpcReduction="20000"/>
          </a:bodyPr>
          <a:lstStyle/>
          <a:p>
            <a:r>
              <a:rPr lang="el-GR" b="1" dirty="0"/>
              <a:t>Υπόθεση ανεξάρτητων σχολείων</a:t>
            </a:r>
          </a:p>
          <a:p>
            <a:pPr lvl="1"/>
            <a:r>
              <a:rPr lang="el-GR" dirty="0"/>
              <a:t>Ανταλλαγή πληροφοριών σε σχέση με μελλοντικά δίδακτρα</a:t>
            </a:r>
          </a:p>
          <a:p>
            <a:pPr lvl="1"/>
            <a:r>
              <a:rPr lang="el-GR" dirty="0"/>
              <a:t>Δημιουργία αρχείου με όλα τα δίδακτρα και κοινοποίηση σε όλα τα σχολεία</a:t>
            </a:r>
          </a:p>
          <a:p>
            <a:pPr lvl="1"/>
            <a:r>
              <a:rPr lang="el-GR" dirty="0"/>
              <a:t>Πρόστιμο ύψους £10.000 σε κάθε σχολείο και συνολικό ποσό £3 εκ. σε φιλανθρωπικό ταμείο για εκπαιδευτικούς σκοπούς σε μαθητές που φοίτησαν στα σχολεία κατά την επίμαχη περίοδο</a:t>
            </a:r>
            <a:endParaRPr lang="en-US" dirty="0"/>
          </a:p>
          <a:p>
            <a:endParaRPr lang="en-US" dirty="0"/>
          </a:p>
        </p:txBody>
      </p:sp>
      <p:pic>
        <p:nvPicPr>
          <p:cNvPr id="7170" name="Picture 2" descr="Learning Russian at Brighton College">
            <a:extLst>
              <a:ext uri="{FF2B5EF4-FFF2-40B4-BE49-F238E27FC236}">
                <a16:creationId xmlns:a16="http://schemas.microsoft.com/office/drawing/2014/main" id="{D5F18BBC-E913-450E-A928-777590D3B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828800"/>
            <a:ext cx="3931920" cy="43688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5C712A9-9315-41D9-8EDC-5BCEF5985979}"/>
              </a:ext>
            </a:extLst>
          </p:cNvPr>
          <p:cNvSpPr>
            <a:spLocks noGrp="1"/>
          </p:cNvSpPr>
          <p:nvPr>
            <p:ph type="sldNum" sz="quarter" idx="12"/>
          </p:nvPr>
        </p:nvSpPr>
        <p:spPr/>
        <p:txBody>
          <a:bodyPr/>
          <a:lstStyle/>
          <a:p>
            <a:fld id="{98E93874-D8C6-4CCC-A9EC-BE8FA7F1D16E}" type="slidenum">
              <a:rPr lang="en-US" smtClean="0"/>
              <a:t>51</a:t>
            </a:fld>
            <a:endParaRPr lang="en-US" dirty="0"/>
          </a:p>
        </p:txBody>
      </p:sp>
    </p:spTree>
    <p:extLst>
      <p:ext uri="{BB962C8B-B14F-4D97-AF65-F5344CB8AC3E}">
        <p14:creationId xmlns:p14="http://schemas.microsoft.com/office/powerpoint/2010/main" val="3154207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8FE7B-D3BD-449A-BD86-9E294C3D0000}"/>
              </a:ext>
            </a:extLst>
          </p:cNvPr>
          <p:cNvSpPr>
            <a:spLocks noGrp="1"/>
          </p:cNvSpPr>
          <p:nvPr>
            <p:ph type="title"/>
          </p:nvPr>
        </p:nvSpPr>
        <p:spPr/>
        <p:txBody>
          <a:bodyPr>
            <a:normAutofit/>
          </a:bodyPr>
          <a:lstStyle/>
          <a:p>
            <a:r>
              <a:rPr lang="el-GR" dirty="0">
                <a:solidFill>
                  <a:schemeClr val="tx1">
                    <a:lumMod val="65000"/>
                    <a:lumOff val="35000"/>
                  </a:schemeClr>
                </a:solidFill>
              </a:rPr>
              <a:t>ΑΣΚΗΣΗ 9</a:t>
            </a:r>
            <a:endParaRPr lang="en-US" sz="3200" dirty="0"/>
          </a:p>
        </p:txBody>
      </p:sp>
      <p:sp>
        <p:nvSpPr>
          <p:cNvPr id="5" name="Content Placeholder 4">
            <a:extLst>
              <a:ext uri="{FF2B5EF4-FFF2-40B4-BE49-F238E27FC236}">
                <a16:creationId xmlns:a16="http://schemas.microsoft.com/office/drawing/2014/main" id="{FF322CB3-D3BE-4A86-AAE1-75BEF0D7A548}"/>
              </a:ext>
            </a:extLst>
          </p:cNvPr>
          <p:cNvSpPr>
            <a:spLocks noGrp="1"/>
          </p:cNvSpPr>
          <p:nvPr>
            <p:ph idx="1"/>
          </p:nvPr>
        </p:nvSpPr>
        <p:spPr>
          <a:ln>
            <a:solidFill>
              <a:schemeClr val="bg2">
                <a:lumMod val="50000"/>
              </a:schemeClr>
            </a:solidFill>
          </a:ln>
        </p:spPr>
        <p:txBody>
          <a:bodyPr/>
          <a:lstStyle/>
          <a:p>
            <a:pPr lvl="0"/>
            <a:r>
              <a:rPr lang="el-GR" b="0" i="0" baseline="0" dirty="0"/>
              <a:t>Συνιστά παράβαση του άρθρου 101(1) ΣΛΕΕ η πληροφόρηση του </a:t>
            </a:r>
            <a:r>
              <a:rPr lang="en-US" b="0" i="0" baseline="0" dirty="0"/>
              <a:t>CEO </a:t>
            </a:r>
            <a:r>
              <a:rPr lang="el-GR" b="0" i="0" baseline="0" dirty="0"/>
              <a:t>μίας εταιρείας από τρίτο πρόσωπο σε σχέση με τις τρέχουσες τιμές των ανταγωνιστικών επιχειρήσεων</a:t>
            </a:r>
            <a:r>
              <a:rPr lang="en-US" b="0" i="0" baseline="0" dirty="0"/>
              <a:t>;</a:t>
            </a:r>
            <a:r>
              <a:rPr lang="el-GR" b="0" i="0" baseline="0" dirty="0"/>
              <a:t> </a:t>
            </a:r>
          </a:p>
          <a:p>
            <a:pPr lvl="0"/>
            <a:r>
              <a:rPr lang="el-GR" b="0" i="0" baseline="0" dirty="0"/>
              <a:t>Θα ήταν διαφορετική η απάντηση εάν οι πληροφορίες ήταν ιστορικές</a:t>
            </a:r>
            <a:r>
              <a:rPr lang="en-US" b="0" i="0" baseline="0" dirty="0"/>
              <a:t>;</a:t>
            </a:r>
            <a:r>
              <a:rPr lang="el-GR" b="0" i="0" baseline="0" dirty="0"/>
              <a:t> </a:t>
            </a:r>
          </a:p>
          <a:p>
            <a:pPr lvl="0"/>
            <a:r>
              <a:rPr lang="el-GR" b="0" i="0" baseline="0" dirty="0"/>
              <a:t>Θα ήταν διαφορετική η απάντηση εάν οι πληροφορίες ήταν ανακριβείς</a:t>
            </a:r>
            <a:r>
              <a:rPr lang="en-US" b="0" i="0" baseline="0" dirty="0"/>
              <a:t>;</a:t>
            </a:r>
            <a:endParaRPr lang="en-US" dirty="0"/>
          </a:p>
        </p:txBody>
      </p:sp>
    </p:spTree>
    <p:extLst>
      <p:ext uri="{BB962C8B-B14F-4D97-AF65-F5344CB8AC3E}">
        <p14:creationId xmlns:p14="http://schemas.microsoft.com/office/powerpoint/2010/main" val="24769122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ACC9E-ACBB-4C05-95F6-32BD86D458CB}"/>
              </a:ext>
            </a:extLst>
          </p:cNvPr>
          <p:cNvSpPr>
            <a:spLocks noGrp="1"/>
          </p:cNvSpPr>
          <p:nvPr>
            <p:ph type="title"/>
          </p:nvPr>
        </p:nvSpPr>
        <p:spPr/>
        <p:txBody>
          <a:bodyPr>
            <a:normAutofit/>
          </a:bodyPr>
          <a:lstStyle/>
          <a:p>
            <a:pPr>
              <a:lnSpc>
                <a:spcPts val="2500"/>
              </a:lnSpc>
            </a:pPr>
            <a:r>
              <a:rPr lang="el-GR" dirty="0"/>
              <a:t>Ανταλλαγή πληροφοριών</a:t>
            </a:r>
            <a:br>
              <a:rPr lang="en-US" sz="2400" dirty="0"/>
            </a:br>
            <a:r>
              <a:rPr lang="el-GR" sz="2400" dirty="0">
                <a:solidFill>
                  <a:srgbClr val="C00000"/>
                </a:solidFill>
              </a:rPr>
              <a:t>Διευθετήσεις τύπου </a:t>
            </a:r>
            <a:r>
              <a:rPr lang="en-US" sz="2400" dirty="0">
                <a:solidFill>
                  <a:srgbClr val="C00000"/>
                </a:solidFill>
              </a:rPr>
              <a:t>Hub-and-Spoke</a:t>
            </a:r>
          </a:p>
        </p:txBody>
      </p:sp>
      <p:sp>
        <p:nvSpPr>
          <p:cNvPr id="3" name="Content Placeholder 2">
            <a:extLst>
              <a:ext uri="{FF2B5EF4-FFF2-40B4-BE49-F238E27FC236}">
                <a16:creationId xmlns:a16="http://schemas.microsoft.com/office/drawing/2014/main" id="{EA170846-0C79-468F-82E2-F8395FE30D0B}"/>
              </a:ext>
            </a:extLst>
          </p:cNvPr>
          <p:cNvSpPr>
            <a:spLocks noGrp="1"/>
          </p:cNvSpPr>
          <p:nvPr>
            <p:ph idx="1"/>
          </p:nvPr>
        </p:nvSpPr>
        <p:spPr/>
        <p:txBody>
          <a:bodyPr>
            <a:normAutofit fontScale="70000" lnSpcReduction="20000"/>
          </a:bodyPr>
          <a:lstStyle/>
          <a:p>
            <a:pPr>
              <a:lnSpc>
                <a:spcPct val="120000"/>
              </a:lnSpc>
            </a:pPr>
            <a:r>
              <a:rPr lang="el-GR" dirty="0"/>
              <a:t>Οριζόντια σύμπραξη μέσω κάθετου συνδέσμου</a:t>
            </a:r>
            <a:r>
              <a:rPr lang="en-US" dirty="0"/>
              <a:t> </a:t>
            </a:r>
            <a:r>
              <a:rPr lang="el-GR" dirty="0">
                <a:solidFill>
                  <a:srgbClr val="C00000"/>
                </a:solidFill>
                <a:sym typeface="Wingdings" panose="05000000000000000000" pitchFamily="2" charset="2"/>
              </a:rPr>
              <a:t></a:t>
            </a:r>
            <a:r>
              <a:rPr lang="el-GR" dirty="0">
                <a:sym typeface="Wingdings" panose="05000000000000000000" pitchFamily="2" charset="2"/>
              </a:rPr>
              <a:t> </a:t>
            </a:r>
            <a:r>
              <a:rPr lang="el-GR" dirty="0"/>
              <a:t>ανταλλαγή πληροφοριών σε δύο στάδια</a:t>
            </a:r>
          </a:p>
          <a:p>
            <a:pPr lvl="1">
              <a:lnSpc>
                <a:spcPct val="120000"/>
              </a:lnSpc>
            </a:pPr>
            <a:r>
              <a:rPr lang="el-GR" sz="2600" dirty="0"/>
              <a:t>Μεταφορά πληροφοριών από Α σε Β (ακτίνα σε κόμβο)</a:t>
            </a:r>
          </a:p>
          <a:p>
            <a:pPr lvl="1">
              <a:lnSpc>
                <a:spcPct val="120000"/>
              </a:lnSpc>
            </a:pPr>
            <a:r>
              <a:rPr lang="el-GR" sz="2600" dirty="0"/>
              <a:t>Μεταφορά πληροφοριών από Β σε </a:t>
            </a:r>
            <a:r>
              <a:rPr lang="en-US" sz="2600" dirty="0"/>
              <a:t>C</a:t>
            </a:r>
            <a:r>
              <a:rPr lang="el-GR" sz="2600" dirty="0"/>
              <a:t> (κόμβο σε ακτίνα)</a:t>
            </a:r>
          </a:p>
          <a:p>
            <a:pPr>
              <a:lnSpc>
                <a:spcPct val="120000"/>
              </a:lnSpc>
            </a:pPr>
            <a:r>
              <a:rPr lang="el-GR" dirty="0"/>
              <a:t>Τρίτο πρόσωπο λειτουργεί ως κόμβος (</a:t>
            </a:r>
            <a:r>
              <a:rPr lang="en-US" dirty="0"/>
              <a:t>hub)</a:t>
            </a:r>
            <a:r>
              <a:rPr lang="el-GR" dirty="0"/>
              <a:t> για την ανταλλαγή πληροφοριών μεταξύ ανταγωνιστικών επιχειρήσεων</a:t>
            </a:r>
            <a:r>
              <a:rPr lang="en-US" dirty="0"/>
              <a:t> </a:t>
            </a:r>
            <a:r>
              <a:rPr lang="en-US" dirty="0">
                <a:solidFill>
                  <a:srgbClr val="C00000"/>
                </a:solidFill>
                <a:sym typeface="Wingdings" panose="05000000000000000000" pitchFamily="2" charset="2"/>
              </a:rPr>
              <a:t></a:t>
            </a:r>
            <a:r>
              <a:rPr lang="en-US" dirty="0">
                <a:sym typeface="Wingdings" panose="05000000000000000000" pitchFamily="2" charset="2"/>
              </a:rPr>
              <a:t> </a:t>
            </a:r>
            <a:r>
              <a:rPr lang="el-GR" dirty="0">
                <a:sym typeface="Wingdings" panose="05000000000000000000" pitchFamily="2" charset="2"/>
              </a:rPr>
              <a:t>στοιχείο πρόθεσης</a:t>
            </a:r>
            <a:endParaRPr lang="en-US" dirty="0"/>
          </a:p>
          <a:p>
            <a:pPr>
              <a:lnSpc>
                <a:spcPct val="120000"/>
              </a:lnSpc>
            </a:pPr>
            <a:r>
              <a:rPr lang="el-GR" dirty="0"/>
              <a:t>Δεν υπάρχει άμεση επαφή μεταξύ των ανταγωνιστικών επιχειρήσεων – οριζόντια σχέση</a:t>
            </a:r>
          </a:p>
          <a:p>
            <a:pPr>
              <a:lnSpc>
                <a:spcPct val="120000"/>
              </a:lnSpc>
            </a:pPr>
            <a:r>
              <a:rPr lang="el-GR" dirty="0"/>
              <a:t>Δεν απαιτείται ανταπόδοση ανταλλαγής πληροφοριών </a:t>
            </a:r>
            <a:r>
              <a:rPr lang="el-GR" dirty="0">
                <a:solidFill>
                  <a:srgbClr val="C00000"/>
                </a:solidFill>
                <a:sym typeface="Wingdings" panose="05000000000000000000" pitchFamily="2" charset="2"/>
              </a:rPr>
              <a:t></a:t>
            </a:r>
            <a:r>
              <a:rPr lang="el-GR" dirty="0">
                <a:sym typeface="Wingdings" panose="05000000000000000000" pitchFamily="2" charset="2"/>
              </a:rPr>
              <a:t> πιο ισχυρά τεκμήρια για εναρμονισμένη πρακτική όταν υπάρχει</a:t>
            </a:r>
            <a:endParaRPr lang="el-GR" dirty="0"/>
          </a:p>
          <a:p>
            <a:endParaRPr lang="en-US" dirty="0"/>
          </a:p>
        </p:txBody>
      </p:sp>
      <p:sp>
        <p:nvSpPr>
          <p:cNvPr id="4" name="Slide Number Placeholder 3">
            <a:extLst>
              <a:ext uri="{FF2B5EF4-FFF2-40B4-BE49-F238E27FC236}">
                <a16:creationId xmlns:a16="http://schemas.microsoft.com/office/drawing/2014/main" id="{0C4A406A-1750-45A6-B4C7-680232978C70}"/>
              </a:ext>
            </a:extLst>
          </p:cNvPr>
          <p:cNvSpPr>
            <a:spLocks noGrp="1"/>
          </p:cNvSpPr>
          <p:nvPr>
            <p:ph type="sldNum" sz="quarter" idx="12"/>
          </p:nvPr>
        </p:nvSpPr>
        <p:spPr/>
        <p:txBody>
          <a:bodyPr/>
          <a:lstStyle/>
          <a:p>
            <a:fld id="{98E93874-D8C6-4CCC-A9EC-BE8FA7F1D16E}" type="slidenum">
              <a:rPr lang="en-US" smtClean="0"/>
              <a:t>53</a:t>
            </a:fld>
            <a:endParaRPr lang="en-US" dirty="0"/>
          </a:p>
        </p:txBody>
      </p:sp>
    </p:spTree>
    <p:extLst>
      <p:ext uri="{BB962C8B-B14F-4D97-AF65-F5344CB8AC3E}">
        <p14:creationId xmlns:p14="http://schemas.microsoft.com/office/powerpoint/2010/main" val="34453415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4BA40-784D-4B35-AF33-1CB06DCF509A}"/>
              </a:ext>
            </a:extLst>
          </p:cNvPr>
          <p:cNvSpPr>
            <a:spLocks noGrp="1"/>
          </p:cNvSpPr>
          <p:nvPr>
            <p:ph type="title"/>
          </p:nvPr>
        </p:nvSpPr>
        <p:spPr/>
        <p:txBody>
          <a:bodyPr>
            <a:normAutofit/>
          </a:bodyPr>
          <a:lstStyle/>
          <a:p>
            <a:pPr>
              <a:lnSpc>
                <a:spcPts val="2500"/>
              </a:lnSpc>
            </a:pPr>
            <a:r>
              <a:rPr lang="el-GR" sz="3100" dirty="0"/>
              <a:t>Ανταλλαγή πληροφοριών</a:t>
            </a:r>
            <a:br>
              <a:rPr lang="en-US" dirty="0"/>
            </a:br>
            <a:r>
              <a:rPr lang="el-GR" sz="2700" dirty="0">
                <a:solidFill>
                  <a:srgbClr val="C00000"/>
                </a:solidFill>
              </a:rPr>
              <a:t>Διευθετήσεις τύπου </a:t>
            </a:r>
            <a:r>
              <a:rPr lang="en-US" sz="2700" dirty="0">
                <a:solidFill>
                  <a:srgbClr val="C00000"/>
                </a:solidFill>
              </a:rPr>
              <a:t>Hub-and-Spoke</a:t>
            </a:r>
            <a:endParaRPr lang="en-US" dirty="0"/>
          </a:p>
        </p:txBody>
      </p:sp>
      <p:sp>
        <p:nvSpPr>
          <p:cNvPr id="4" name="Rectangle 3">
            <a:extLst>
              <a:ext uri="{FF2B5EF4-FFF2-40B4-BE49-F238E27FC236}">
                <a16:creationId xmlns:a16="http://schemas.microsoft.com/office/drawing/2014/main" id="{8C48A0AB-3462-4C8B-B5C2-9530C99516C3}"/>
              </a:ext>
            </a:extLst>
          </p:cNvPr>
          <p:cNvSpPr/>
          <p:nvPr/>
        </p:nvSpPr>
        <p:spPr>
          <a:xfrm>
            <a:off x="1019543" y="1845325"/>
            <a:ext cx="2957512" cy="823912"/>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dirty="0"/>
              <a:t>ΠΡΟΜΗΘΕΥΤΗΣ 1</a:t>
            </a:r>
          </a:p>
          <a:p>
            <a:pPr algn="ctr"/>
            <a:r>
              <a:rPr lang="el-GR" dirty="0"/>
              <a:t>Αποστολέας πληροφοριών</a:t>
            </a:r>
          </a:p>
          <a:p>
            <a:pPr algn="ctr"/>
            <a:endParaRPr lang="en-US" dirty="0"/>
          </a:p>
        </p:txBody>
      </p:sp>
      <p:sp>
        <p:nvSpPr>
          <p:cNvPr id="5" name="Rectangle 4">
            <a:extLst>
              <a:ext uri="{FF2B5EF4-FFF2-40B4-BE49-F238E27FC236}">
                <a16:creationId xmlns:a16="http://schemas.microsoft.com/office/drawing/2014/main" id="{BE67C08A-559D-4407-9E58-84CD41CD0997}"/>
              </a:ext>
            </a:extLst>
          </p:cNvPr>
          <p:cNvSpPr/>
          <p:nvPr/>
        </p:nvSpPr>
        <p:spPr>
          <a:xfrm>
            <a:off x="3234753" y="4479916"/>
            <a:ext cx="2957512" cy="823912"/>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ΛΙΑΝΕΜΠΟΡΑΣ </a:t>
            </a:r>
          </a:p>
        </p:txBody>
      </p:sp>
      <p:cxnSp>
        <p:nvCxnSpPr>
          <p:cNvPr id="6" name="Straight Arrow Connector 5">
            <a:extLst>
              <a:ext uri="{FF2B5EF4-FFF2-40B4-BE49-F238E27FC236}">
                <a16:creationId xmlns:a16="http://schemas.microsoft.com/office/drawing/2014/main" id="{165BF7A9-44E7-4610-9E80-58A9BB668540}"/>
              </a:ext>
            </a:extLst>
          </p:cNvPr>
          <p:cNvCxnSpPr>
            <a:cxnSpLocks/>
          </p:cNvCxnSpPr>
          <p:nvPr/>
        </p:nvCxnSpPr>
        <p:spPr>
          <a:xfrm flipH="1">
            <a:off x="5307193" y="2781401"/>
            <a:ext cx="1319035" cy="1347211"/>
          </a:xfrm>
          <a:prstGeom prst="straightConnector1">
            <a:avLst/>
          </a:prstGeom>
          <a:ln w="28575">
            <a:prstDash val="sysDash"/>
            <a:tailEnd type="triangle"/>
          </a:ln>
        </p:spPr>
        <p:style>
          <a:lnRef idx="2">
            <a:schemeClr val="accent6"/>
          </a:lnRef>
          <a:fillRef idx="0">
            <a:schemeClr val="accent6"/>
          </a:fillRef>
          <a:effectRef idx="1">
            <a:schemeClr val="accent6"/>
          </a:effectRef>
          <a:fontRef idx="minor">
            <a:schemeClr val="tx1"/>
          </a:fontRef>
        </p:style>
      </p:cxnSp>
      <p:cxnSp>
        <p:nvCxnSpPr>
          <p:cNvPr id="7" name="Straight Arrow Connector 6">
            <a:extLst>
              <a:ext uri="{FF2B5EF4-FFF2-40B4-BE49-F238E27FC236}">
                <a16:creationId xmlns:a16="http://schemas.microsoft.com/office/drawing/2014/main" id="{B37A4DF0-D736-405C-90FC-8D49C7485D21}"/>
              </a:ext>
            </a:extLst>
          </p:cNvPr>
          <p:cNvCxnSpPr>
            <a:cxnSpLocks/>
          </p:cNvCxnSpPr>
          <p:nvPr/>
        </p:nvCxnSpPr>
        <p:spPr>
          <a:xfrm>
            <a:off x="2548963" y="2841627"/>
            <a:ext cx="1189387" cy="1450350"/>
          </a:xfrm>
          <a:prstGeom prst="straightConnector1">
            <a:avLst/>
          </a:prstGeom>
          <a:ln w="28575">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ADF315E-1BCC-4061-A515-11335D25D40D}"/>
              </a:ext>
            </a:extLst>
          </p:cNvPr>
          <p:cNvCxnSpPr>
            <a:cxnSpLocks/>
          </p:cNvCxnSpPr>
          <p:nvPr/>
        </p:nvCxnSpPr>
        <p:spPr>
          <a:xfrm flipV="1">
            <a:off x="5591818" y="2856642"/>
            <a:ext cx="1356900" cy="142269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436D49C-C344-4FFA-959F-3210F61F1F1B}"/>
              </a:ext>
            </a:extLst>
          </p:cNvPr>
          <p:cNvCxnSpPr>
            <a:cxnSpLocks/>
          </p:cNvCxnSpPr>
          <p:nvPr/>
        </p:nvCxnSpPr>
        <p:spPr>
          <a:xfrm flipH="1" flipV="1">
            <a:off x="2926239" y="2799909"/>
            <a:ext cx="1229487" cy="1406504"/>
          </a:xfrm>
          <a:prstGeom prst="straightConnector1">
            <a:avLst/>
          </a:prstGeom>
          <a:ln w="28575">
            <a:prstDash val="sysDash"/>
            <a:tailEnd type="triangle"/>
          </a:ln>
        </p:spPr>
        <p:style>
          <a:lnRef idx="2">
            <a:schemeClr val="accent6"/>
          </a:lnRef>
          <a:fillRef idx="0">
            <a:schemeClr val="accent6"/>
          </a:fillRef>
          <a:effectRef idx="1">
            <a:schemeClr val="accent6"/>
          </a:effectRef>
          <a:fontRef idx="minor">
            <a:schemeClr val="tx1"/>
          </a:fontRef>
        </p:style>
      </p:cxnSp>
      <p:sp>
        <p:nvSpPr>
          <p:cNvPr id="10" name="Arrow: Left-Right 9">
            <a:extLst>
              <a:ext uri="{FF2B5EF4-FFF2-40B4-BE49-F238E27FC236}">
                <a16:creationId xmlns:a16="http://schemas.microsoft.com/office/drawing/2014/main" id="{650F6662-C8AC-4E60-B760-449728453BAA}"/>
              </a:ext>
            </a:extLst>
          </p:cNvPr>
          <p:cNvSpPr/>
          <p:nvPr/>
        </p:nvSpPr>
        <p:spPr>
          <a:xfrm>
            <a:off x="4331596" y="2122182"/>
            <a:ext cx="566738" cy="250031"/>
          </a:xfrm>
          <a:prstGeom prst="lef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CF04464-E50C-4967-A281-67EEE39E047B}"/>
              </a:ext>
            </a:extLst>
          </p:cNvPr>
          <p:cNvSpPr txBox="1"/>
          <p:nvPr/>
        </p:nvSpPr>
        <p:spPr>
          <a:xfrm>
            <a:off x="1287935" y="3183319"/>
            <a:ext cx="1772839" cy="1077218"/>
          </a:xfrm>
          <a:prstGeom prst="rect">
            <a:avLst/>
          </a:prstGeom>
          <a:noFill/>
        </p:spPr>
        <p:txBody>
          <a:bodyPr wrap="square" rtlCol="0">
            <a:spAutoFit/>
          </a:bodyPr>
          <a:lstStyle/>
          <a:p>
            <a:r>
              <a:rPr lang="el-GR" sz="1600" dirty="0"/>
              <a:t>Οδηγίες Προμηθευτή 1 σε Λιανέμπορα για ύψος τιμών</a:t>
            </a:r>
            <a:endParaRPr lang="en-US" sz="1600" dirty="0"/>
          </a:p>
        </p:txBody>
      </p:sp>
      <p:sp>
        <p:nvSpPr>
          <p:cNvPr id="12" name="TextBox 11">
            <a:extLst>
              <a:ext uri="{FF2B5EF4-FFF2-40B4-BE49-F238E27FC236}">
                <a16:creationId xmlns:a16="http://schemas.microsoft.com/office/drawing/2014/main" id="{E805AA48-1470-4899-A887-4503C3244C9F}"/>
              </a:ext>
            </a:extLst>
          </p:cNvPr>
          <p:cNvSpPr txBox="1"/>
          <p:nvPr/>
        </p:nvSpPr>
        <p:spPr>
          <a:xfrm>
            <a:off x="7014777" y="3129195"/>
            <a:ext cx="1962151" cy="1077218"/>
          </a:xfrm>
          <a:prstGeom prst="rect">
            <a:avLst/>
          </a:prstGeom>
          <a:noFill/>
        </p:spPr>
        <p:txBody>
          <a:bodyPr wrap="square" rtlCol="0">
            <a:spAutoFit/>
          </a:bodyPr>
          <a:lstStyle/>
          <a:p>
            <a:r>
              <a:rPr lang="el-GR" sz="1600" dirty="0"/>
              <a:t>Μεταφορά πληροφοριών από Λιανέμπορα σε Προμηθευτή 2</a:t>
            </a:r>
            <a:endParaRPr lang="en-US" sz="1600" dirty="0"/>
          </a:p>
        </p:txBody>
      </p:sp>
      <p:sp>
        <p:nvSpPr>
          <p:cNvPr id="13" name="Speech Bubble: Oval 12">
            <a:extLst>
              <a:ext uri="{FF2B5EF4-FFF2-40B4-BE49-F238E27FC236}">
                <a16:creationId xmlns:a16="http://schemas.microsoft.com/office/drawing/2014/main" id="{70256803-50B2-4558-8904-125FBDE62840}"/>
              </a:ext>
            </a:extLst>
          </p:cNvPr>
          <p:cNvSpPr/>
          <p:nvPr/>
        </p:nvSpPr>
        <p:spPr>
          <a:xfrm>
            <a:off x="6695903" y="4437260"/>
            <a:ext cx="2693631" cy="1636012"/>
          </a:xfrm>
          <a:prstGeom prst="wedgeEllipseCallout">
            <a:avLst>
              <a:gd name="adj1" fmla="val -81417"/>
              <a:gd name="adj2" fmla="val -8832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dirty="0"/>
              <a:t>Η μεταφορά πληροφοριών μπορεί να βρει ανταπόκριση (αμοιβαιότητα)</a:t>
            </a:r>
            <a:endParaRPr lang="en-US" dirty="0"/>
          </a:p>
        </p:txBody>
      </p:sp>
      <p:sp>
        <p:nvSpPr>
          <p:cNvPr id="14" name="Rectangle 13">
            <a:extLst>
              <a:ext uri="{FF2B5EF4-FFF2-40B4-BE49-F238E27FC236}">
                <a16:creationId xmlns:a16="http://schemas.microsoft.com/office/drawing/2014/main" id="{219B6E2D-7DAB-47F2-99D5-180A9FE5A006}"/>
              </a:ext>
            </a:extLst>
          </p:cNvPr>
          <p:cNvSpPr/>
          <p:nvPr/>
        </p:nvSpPr>
        <p:spPr>
          <a:xfrm>
            <a:off x="5252875" y="1844790"/>
            <a:ext cx="2957512" cy="823912"/>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dirty="0"/>
              <a:t>ΠΡΟΜΗΘΕΥΤΗΣ 2</a:t>
            </a:r>
          </a:p>
          <a:p>
            <a:pPr algn="ctr"/>
            <a:r>
              <a:rPr lang="el-GR" dirty="0"/>
              <a:t>Λήπτης πληροφοριών</a:t>
            </a:r>
            <a:endParaRPr lang="en-US" dirty="0"/>
          </a:p>
        </p:txBody>
      </p:sp>
      <p:sp>
        <p:nvSpPr>
          <p:cNvPr id="15" name="Slide Number Placeholder 14">
            <a:extLst>
              <a:ext uri="{FF2B5EF4-FFF2-40B4-BE49-F238E27FC236}">
                <a16:creationId xmlns:a16="http://schemas.microsoft.com/office/drawing/2014/main" id="{DB7E9B84-7F92-4BCB-9660-5DB1705C3199}"/>
              </a:ext>
            </a:extLst>
          </p:cNvPr>
          <p:cNvSpPr>
            <a:spLocks noGrp="1"/>
          </p:cNvSpPr>
          <p:nvPr>
            <p:ph type="sldNum" sz="quarter" idx="12"/>
          </p:nvPr>
        </p:nvSpPr>
        <p:spPr/>
        <p:txBody>
          <a:bodyPr/>
          <a:lstStyle/>
          <a:p>
            <a:fld id="{98E93874-D8C6-4CCC-A9EC-BE8FA7F1D16E}" type="slidenum">
              <a:rPr lang="en-US" smtClean="0"/>
              <a:t>54</a:t>
            </a:fld>
            <a:endParaRPr lang="en-US" dirty="0"/>
          </a:p>
        </p:txBody>
      </p:sp>
    </p:spTree>
    <p:extLst>
      <p:ext uri="{BB962C8B-B14F-4D97-AF65-F5344CB8AC3E}">
        <p14:creationId xmlns:p14="http://schemas.microsoft.com/office/powerpoint/2010/main" val="87874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E23B7-4F45-41C7-BEC3-976E9E1FB792}"/>
              </a:ext>
            </a:extLst>
          </p:cNvPr>
          <p:cNvSpPr>
            <a:spLocks noGrp="1"/>
          </p:cNvSpPr>
          <p:nvPr>
            <p:ph type="title"/>
          </p:nvPr>
        </p:nvSpPr>
        <p:spPr/>
        <p:txBody>
          <a:bodyPr>
            <a:noAutofit/>
          </a:bodyPr>
          <a:lstStyle/>
          <a:p>
            <a:pPr>
              <a:lnSpc>
                <a:spcPts val="2500"/>
              </a:lnSpc>
            </a:pPr>
            <a:r>
              <a:rPr lang="el-GR" dirty="0"/>
              <a:t>Ανταλλαγή πληροφοριών</a:t>
            </a:r>
            <a:br>
              <a:rPr lang="en-US" sz="2400" dirty="0"/>
            </a:br>
            <a:r>
              <a:rPr lang="el-GR" sz="2400" dirty="0">
                <a:solidFill>
                  <a:srgbClr val="C00000"/>
                </a:solidFill>
              </a:rPr>
              <a:t>Διευθετήσεις τύπου </a:t>
            </a:r>
            <a:r>
              <a:rPr lang="en-US" sz="2400" dirty="0">
                <a:solidFill>
                  <a:srgbClr val="C00000"/>
                </a:solidFill>
              </a:rPr>
              <a:t>Hub-and-Spoke</a:t>
            </a:r>
            <a:endParaRPr lang="en-US" sz="2400" dirty="0"/>
          </a:p>
        </p:txBody>
      </p:sp>
      <p:sp>
        <p:nvSpPr>
          <p:cNvPr id="4" name="Rectangle 3">
            <a:extLst>
              <a:ext uri="{FF2B5EF4-FFF2-40B4-BE49-F238E27FC236}">
                <a16:creationId xmlns:a16="http://schemas.microsoft.com/office/drawing/2014/main" id="{D61BC1BF-ED63-4EB0-98EA-B011401D1095}"/>
              </a:ext>
            </a:extLst>
          </p:cNvPr>
          <p:cNvSpPr/>
          <p:nvPr/>
        </p:nvSpPr>
        <p:spPr>
          <a:xfrm>
            <a:off x="3104975" y="2538483"/>
            <a:ext cx="2957512" cy="823912"/>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dirty="0"/>
              <a:t>ΠΡΟΜΗΘΕΥΤΗΣ</a:t>
            </a:r>
            <a:endParaRPr lang="en-US" dirty="0"/>
          </a:p>
        </p:txBody>
      </p:sp>
      <p:sp>
        <p:nvSpPr>
          <p:cNvPr id="5" name="Rectangle 4">
            <a:extLst>
              <a:ext uri="{FF2B5EF4-FFF2-40B4-BE49-F238E27FC236}">
                <a16:creationId xmlns:a16="http://schemas.microsoft.com/office/drawing/2014/main" id="{A2304B8A-7487-4519-B59E-692D521D4068}"/>
              </a:ext>
            </a:extLst>
          </p:cNvPr>
          <p:cNvSpPr/>
          <p:nvPr/>
        </p:nvSpPr>
        <p:spPr>
          <a:xfrm>
            <a:off x="5090937" y="5025496"/>
            <a:ext cx="2957512" cy="823912"/>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ΛΙΑΝΕΜΠΟΡΑΣ 2</a:t>
            </a:r>
          </a:p>
          <a:p>
            <a:pPr algn="ctr"/>
            <a:r>
              <a:rPr lang="el-GR" dirty="0"/>
              <a:t>Λήπτης πληροφοριών</a:t>
            </a:r>
            <a:endParaRPr lang="en-US" dirty="0"/>
          </a:p>
        </p:txBody>
      </p:sp>
      <p:sp>
        <p:nvSpPr>
          <p:cNvPr id="6" name="Rectangle 5">
            <a:extLst>
              <a:ext uri="{FF2B5EF4-FFF2-40B4-BE49-F238E27FC236}">
                <a16:creationId xmlns:a16="http://schemas.microsoft.com/office/drawing/2014/main" id="{20C0ADB6-AE7E-4C39-86AF-779140F53E6C}"/>
              </a:ext>
            </a:extLst>
          </p:cNvPr>
          <p:cNvSpPr/>
          <p:nvPr/>
        </p:nvSpPr>
        <p:spPr>
          <a:xfrm>
            <a:off x="1297607" y="5025496"/>
            <a:ext cx="2957512" cy="823912"/>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ΛΙΑΝΕΜΠΟΡΑΣ 1</a:t>
            </a:r>
          </a:p>
          <a:p>
            <a:pPr algn="ctr"/>
            <a:r>
              <a:rPr lang="el-GR" dirty="0"/>
              <a:t>Αποστολέας πληροφοριών</a:t>
            </a:r>
            <a:endParaRPr lang="en-US" dirty="0"/>
          </a:p>
        </p:txBody>
      </p:sp>
      <p:cxnSp>
        <p:nvCxnSpPr>
          <p:cNvPr id="7" name="Straight Arrow Connector 6">
            <a:extLst>
              <a:ext uri="{FF2B5EF4-FFF2-40B4-BE49-F238E27FC236}">
                <a16:creationId xmlns:a16="http://schemas.microsoft.com/office/drawing/2014/main" id="{5E3355FD-7F6A-4905-8392-596DD10134AB}"/>
              </a:ext>
            </a:extLst>
          </p:cNvPr>
          <p:cNvCxnSpPr>
            <a:cxnSpLocks/>
          </p:cNvCxnSpPr>
          <p:nvPr/>
        </p:nvCxnSpPr>
        <p:spPr>
          <a:xfrm flipH="1">
            <a:off x="3016424" y="3692720"/>
            <a:ext cx="1358649" cy="1187033"/>
          </a:xfrm>
          <a:prstGeom prst="straightConnector1">
            <a:avLst/>
          </a:prstGeom>
          <a:ln w="28575">
            <a:prstDash val="sysDash"/>
            <a:tailEnd type="triangle"/>
          </a:ln>
        </p:spPr>
        <p:style>
          <a:lnRef idx="2">
            <a:schemeClr val="accent6"/>
          </a:lnRef>
          <a:fillRef idx="0">
            <a:schemeClr val="accent6"/>
          </a:fillRef>
          <a:effectRef idx="1">
            <a:schemeClr val="accent6"/>
          </a:effectRef>
          <a:fontRef idx="minor">
            <a:schemeClr val="tx1"/>
          </a:fontRef>
        </p:style>
      </p:cxnSp>
      <p:cxnSp>
        <p:nvCxnSpPr>
          <p:cNvPr id="8" name="Straight Arrow Connector 7">
            <a:extLst>
              <a:ext uri="{FF2B5EF4-FFF2-40B4-BE49-F238E27FC236}">
                <a16:creationId xmlns:a16="http://schemas.microsoft.com/office/drawing/2014/main" id="{BE8A0650-5CDB-46BE-A03B-3334B19121B5}"/>
              </a:ext>
            </a:extLst>
          </p:cNvPr>
          <p:cNvCxnSpPr>
            <a:cxnSpLocks/>
          </p:cNvCxnSpPr>
          <p:nvPr/>
        </p:nvCxnSpPr>
        <p:spPr>
          <a:xfrm flipV="1">
            <a:off x="2782618" y="3540055"/>
            <a:ext cx="1383503" cy="1162039"/>
          </a:xfrm>
          <a:prstGeom prst="straightConnector1">
            <a:avLst/>
          </a:prstGeom>
          <a:ln w="28575">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4A918B1-9B00-4BBB-AF98-33207ED73C81}"/>
              </a:ext>
            </a:extLst>
          </p:cNvPr>
          <p:cNvCxnSpPr>
            <a:cxnSpLocks/>
          </p:cNvCxnSpPr>
          <p:nvPr/>
        </p:nvCxnSpPr>
        <p:spPr>
          <a:xfrm>
            <a:off x="5090937" y="3577696"/>
            <a:ext cx="1581746" cy="117293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C364A4D-473D-4B11-BC89-CE6C250C21BE}"/>
              </a:ext>
            </a:extLst>
          </p:cNvPr>
          <p:cNvCxnSpPr>
            <a:cxnSpLocks/>
          </p:cNvCxnSpPr>
          <p:nvPr/>
        </p:nvCxnSpPr>
        <p:spPr>
          <a:xfrm flipH="1" flipV="1">
            <a:off x="4749230" y="3617107"/>
            <a:ext cx="1515066" cy="1167028"/>
          </a:xfrm>
          <a:prstGeom prst="straightConnector1">
            <a:avLst/>
          </a:prstGeom>
          <a:ln w="28575">
            <a:prstDash val="sysDash"/>
            <a:tailEnd type="triangle"/>
          </a:ln>
        </p:spPr>
        <p:style>
          <a:lnRef idx="2">
            <a:schemeClr val="accent6"/>
          </a:lnRef>
          <a:fillRef idx="0">
            <a:schemeClr val="accent6"/>
          </a:fillRef>
          <a:effectRef idx="1">
            <a:schemeClr val="accent6"/>
          </a:effectRef>
          <a:fontRef idx="minor">
            <a:schemeClr val="tx1"/>
          </a:fontRef>
        </p:style>
      </p:cxnSp>
      <p:sp>
        <p:nvSpPr>
          <p:cNvPr id="11" name="Arrow: Left-Right 10">
            <a:extLst>
              <a:ext uri="{FF2B5EF4-FFF2-40B4-BE49-F238E27FC236}">
                <a16:creationId xmlns:a16="http://schemas.microsoft.com/office/drawing/2014/main" id="{196D61DF-DE7E-4A40-9898-D466E7627B95}"/>
              </a:ext>
            </a:extLst>
          </p:cNvPr>
          <p:cNvSpPr/>
          <p:nvPr/>
        </p:nvSpPr>
        <p:spPr>
          <a:xfrm>
            <a:off x="4389659" y="5312437"/>
            <a:ext cx="566738" cy="250031"/>
          </a:xfrm>
          <a:prstGeom prst="lef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79664873-E924-43A8-8BAE-915676C2345B}"/>
              </a:ext>
            </a:extLst>
          </p:cNvPr>
          <p:cNvSpPr txBox="1"/>
          <p:nvPr/>
        </p:nvSpPr>
        <p:spPr>
          <a:xfrm>
            <a:off x="4255120" y="4688160"/>
            <a:ext cx="1166813" cy="646331"/>
          </a:xfrm>
          <a:prstGeom prst="rect">
            <a:avLst/>
          </a:prstGeom>
          <a:noFill/>
        </p:spPr>
        <p:txBody>
          <a:bodyPr wrap="square" rtlCol="0">
            <a:spAutoFit/>
          </a:bodyPr>
          <a:lstStyle/>
          <a:p>
            <a:r>
              <a:rPr lang="el-GR" dirty="0"/>
              <a:t>Καμία επαφή</a:t>
            </a:r>
            <a:endParaRPr lang="en-US" dirty="0"/>
          </a:p>
        </p:txBody>
      </p:sp>
      <p:sp>
        <p:nvSpPr>
          <p:cNvPr id="13" name="TextBox 12">
            <a:extLst>
              <a:ext uri="{FF2B5EF4-FFF2-40B4-BE49-F238E27FC236}">
                <a16:creationId xmlns:a16="http://schemas.microsoft.com/office/drawing/2014/main" id="{88D6190E-F786-4CAD-8DC9-E488566AF805}"/>
              </a:ext>
            </a:extLst>
          </p:cNvPr>
          <p:cNvSpPr txBox="1"/>
          <p:nvPr/>
        </p:nvSpPr>
        <p:spPr>
          <a:xfrm>
            <a:off x="1392264" y="3344870"/>
            <a:ext cx="1772839" cy="1323439"/>
          </a:xfrm>
          <a:prstGeom prst="rect">
            <a:avLst/>
          </a:prstGeom>
          <a:noFill/>
        </p:spPr>
        <p:txBody>
          <a:bodyPr wrap="square" rtlCol="0">
            <a:spAutoFit/>
          </a:bodyPr>
          <a:lstStyle/>
          <a:p>
            <a:r>
              <a:rPr lang="el-GR" sz="1600" dirty="0"/>
              <a:t>Σκόπιμη αποκάλυψη πληροφοριών από Λιανέμπορα 1 σε Προμηθευτή</a:t>
            </a:r>
            <a:endParaRPr lang="en-US" sz="1600" dirty="0"/>
          </a:p>
        </p:txBody>
      </p:sp>
      <p:sp>
        <p:nvSpPr>
          <p:cNvPr id="14" name="TextBox 13">
            <a:extLst>
              <a:ext uri="{FF2B5EF4-FFF2-40B4-BE49-F238E27FC236}">
                <a16:creationId xmlns:a16="http://schemas.microsoft.com/office/drawing/2014/main" id="{455CFD97-B42A-4F7D-B28E-7C51B19A00A8}"/>
              </a:ext>
            </a:extLst>
          </p:cNvPr>
          <p:cNvSpPr txBox="1"/>
          <p:nvPr/>
        </p:nvSpPr>
        <p:spPr>
          <a:xfrm>
            <a:off x="6881636" y="3442332"/>
            <a:ext cx="1962151" cy="1323439"/>
          </a:xfrm>
          <a:prstGeom prst="rect">
            <a:avLst/>
          </a:prstGeom>
          <a:noFill/>
        </p:spPr>
        <p:txBody>
          <a:bodyPr wrap="square" rtlCol="0">
            <a:spAutoFit/>
          </a:bodyPr>
          <a:lstStyle/>
          <a:p>
            <a:r>
              <a:rPr lang="el-GR" sz="1600" dirty="0"/>
              <a:t>Ο Λιανέμπορας 2 κατανοεί τους λόγους κοινοποίησης των πληροφοριών  από τον Προμηθευτή</a:t>
            </a:r>
            <a:endParaRPr lang="en-US" sz="1600" dirty="0"/>
          </a:p>
        </p:txBody>
      </p:sp>
      <p:sp>
        <p:nvSpPr>
          <p:cNvPr id="15" name="Speech Bubble: Oval 14">
            <a:extLst>
              <a:ext uri="{FF2B5EF4-FFF2-40B4-BE49-F238E27FC236}">
                <a16:creationId xmlns:a16="http://schemas.microsoft.com/office/drawing/2014/main" id="{745004CB-0B3B-4331-8571-FC55D0377BE8}"/>
              </a:ext>
            </a:extLst>
          </p:cNvPr>
          <p:cNvSpPr/>
          <p:nvPr/>
        </p:nvSpPr>
        <p:spPr>
          <a:xfrm>
            <a:off x="6296443" y="1414960"/>
            <a:ext cx="2957512" cy="1551348"/>
          </a:xfrm>
          <a:prstGeom prst="wedgeEllipseCallout">
            <a:avLst>
              <a:gd name="adj1" fmla="val -74737"/>
              <a:gd name="adj2" fmla="val 126706"/>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l-GR" dirty="0"/>
              <a:t>Η αποκάλυψη πληροφοριών μπορεί να βρει ανταπόκριση (αμοιβαιότητα)</a:t>
            </a:r>
            <a:endParaRPr lang="en-US" dirty="0"/>
          </a:p>
        </p:txBody>
      </p:sp>
      <p:sp>
        <p:nvSpPr>
          <p:cNvPr id="16" name="Slide Number Placeholder 15">
            <a:extLst>
              <a:ext uri="{FF2B5EF4-FFF2-40B4-BE49-F238E27FC236}">
                <a16:creationId xmlns:a16="http://schemas.microsoft.com/office/drawing/2014/main" id="{0CDBA141-0E94-4B63-A3B9-9A2FB846E9EA}"/>
              </a:ext>
            </a:extLst>
          </p:cNvPr>
          <p:cNvSpPr>
            <a:spLocks noGrp="1"/>
          </p:cNvSpPr>
          <p:nvPr>
            <p:ph type="sldNum" sz="quarter" idx="12"/>
          </p:nvPr>
        </p:nvSpPr>
        <p:spPr/>
        <p:txBody>
          <a:bodyPr/>
          <a:lstStyle/>
          <a:p>
            <a:fld id="{98E93874-D8C6-4CCC-A9EC-BE8FA7F1D16E}" type="slidenum">
              <a:rPr lang="en-US" smtClean="0"/>
              <a:t>55</a:t>
            </a:fld>
            <a:endParaRPr lang="en-US" dirty="0"/>
          </a:p>
        </p:txBody>
      </p:sp>
    </p:spTree>
    <p:extLst>
      <p:ext uri="{BB962C8B-B14F-4D97-AF65-F5344CB8AC3E}">
        <p14:creationId xmlns:p14="http://schemas.microsoft.com/office/powerpoint/2010/main" val="330568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P spid="1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24194-9896-4E54-8759-10B48CB2FBE1}"/>
              </a:ext>
            </a:extLst>
          </p:cNvPr>
          <p:cNvSpPr>
            <a:spLocks noGrp="1"/>
          </p:cNvSpPr>
          <p:nvPr>
            <p:ph type="title"/>
          </p:nvPr>
        </p:nvSpPr>
        <p:spPr/>
        <p:txBody>
          <a:bodyPr>
            <a:noAutofit/>
          </a:bodyPr>
          <a:lstStyle/>
          <a:p>
            <a:pPr>
              <a:lnSpc>
                <a:spcPts val="2500"/>
              </a:lnSpc>
            </a:pPr>
            <a:r>
              <a:rPr lang="el-GR" dirty="0"/>
              <a:t>Ανταλλαγή πληροφοριών</a:t>
            </a:r>
            <a:br>
              <a:rPr lang="en-US" sz="2400" dirty="0"/>
            </a:br>
            <a:r>
              <a:rPr lang="el-GR" sz="2400" dirty="0">
                <a:solidFill>
                  <a:srgbClr val="C00000"/>
                </a:solidFill>
              </a:rPr>
              <a:t>Διευθετήσεις τύπου </a:t>
            </a:r>
            <a:r>
              <a:rPr lang="en-US" sz="2400" dirty="0">
                <a:solidFill>
                  <a:srgbClr val="C00000"/>
                </a:solidFill>
              </a:rPr>
              <a:t>Hub-and-Spoke – </a:t>
            </a:r>
            <a:r>
              <a:rPr lang="el-GR" sz="2400" dirty="0">
                <a:solidFill>
                  <a:srgbClr val="C00000"/>
                </a:solidFill>
              </a:rPr>
              <a:t>Υπόθεση </a:t>
            </a:r>
            <a:r>
              <a:rPr lang="en-US" sz="2400" dirty="0">
                <a:solidFill>
                  <a:srgbClr val="C00000"/>
                </a:solidFill>
              </a:rPr>
              <a:t>Hasbro</a:t>
            </a:r>
            <a:endParaRPr lang="en-US" sz="2400" dirty="0"/>
          </a:p>
        </p:txBody>
      </p:sp>
      <p:sp>
        <p:nvSpPr>
          <p:cNvPr id="3" name="Content Placeholder 2">
            <a:extLst>
              <a:ext uri="{FF2B5EF4-FFF2-40B4-BE49-F238E27FC236}">
                <a16:creationId xmlns:a16="http://schemas.microsoft.com/office/drawing/2014/main" id="{203CC6E1-51D9-4B7F-84B6-F21D054D2BEC}"/>
              </a:ext>
            </a:extLst>
          </p:cNvPr>
          <p:cNvSpPr>
            <a:spLocks noGrp="1"/>
          </p:cNvSpPr>
          <p:nvPr>
            <p:ph idx="1"/>
          </p:nvPr>
        </p:nvSpPr>
        <p:spPr>
          <a:xfrm>
            <a:off x="838200" y="1752600"/>
            <a:ext cx="4800600" cy="4419600"/>
          </a:xfrm>
        </p:spPr>
        <p:txBody>
          <a:bodyPr>
            <a:normAutofit fontScale="55000" lnSpcReduction="20000"/>
          </a:bodyPr>
          <a:lstStyle/>
          <a:p>
            <a:r>
              <a:rPr lang="el-GR" sz="3600" dirty="0"/>
              <a:t>Πρωτοβουλίες </a:t>
            </a:r>
            <a:r>
              <a:rPr lang="en-US" sz="3600" dirty="0"/>
              <a:t>Hasbro, 1999</a:t>
            </a:r>
          </a:p>
          <a:p>
            <a:pPr lvl="1"/>
            <a:r>
              <a:rPr lang="el-GR" sz="2900" dirty="0"/>
              <a:t>Αύξηση περιθωρίων κέρδους λιανοπωλητών νοουμένου ότι θα εφάρμοζαν τις προτεινόμενες τιμές μεταπώλησης</a:t>
            </a:r>
          </a:p>
          <a:p>
            <a:pPr lvl="1"/>
            <a:r>
              <a:rPr lang="el-GR" sz="2900" dirty="0"/>
              <a:t>Παραχώρηση εκπτώσεων για συμπερίληψη προϊόντων της </a:t>
            </a:r>
            <a:r>
              <a:rPr lang="en-US" sz="2900" dirty="0"/>
              <a:t>Hasbro </a:t>
            </a:r>
            <a:r>
              <a:rPr lang="el-GR" sz="2900" dirty="0"/>
              <a:t>σε καταλόγους των λιανεμπόρων</a:t>
            </a:r>
            <a:endParaRPr lang="en-US" sz="2900" dirty="0"/>
          </a:p>
          <a:p>
            <a:r>
              <a:rPr lang="el-GR" sz="3600" dirty="0"/>
              <a:t>Παρακολούθηση αγοράς για εφαρμογή προτεινόμενων τιμών</a:t>
            </a:r>
          </a:p>
          <a:p>
            <a:r>
              <a:rPr lang="el-GR" sz="3600" dirty="0"/>
              <a:t>Μεταφορά προθέσεων λιανεμπόρων σε </a:t>
            </a:r>
            <a:r>
              <a:rPr lang="en-US" sz="3600" dirty="0"/>
              <a:t>Hasbro</a:t>
            </a:r>
          </a:p>
          <a:p>
            <a:r>
              <a:rPr lang="el-GR" sz="3600" dirty="0"/>
              <a:t>Διασφάλιση </a:t>
            </a:r>
            <a:r>
              <a:rPr lang="en-US" sz="3600" dirty="0"/>
              <a:t>Hasbro </a:t>
            </a:r>
            <a:r>
              <a:rPr lang="el-GR" sz="3600" dirty="0"/>
              <a:t>σε λιανέμπορες ότι οι ανταγωνιστές τους θα εφάρμοζαν τις προτεινόμενες τιμές</a:t>
            </a:r>
          </a:p>
          <a:p>
            <a:r>
              <a:rPr lang="el-GR" sz="3600" dirty="0"/>
              <a:t>Δεν υπήρχαν στοιχεία για άμεση επικοινωνία μεταξύ λιανεμπόρων</a:t>
            </a:r>
          </a:p>
          <a:p>
            <a:endParaRPr lang="en-US" dirty="0"/>
          </a:p>
        </p:txBody>
      </p:sp>
      <p:grpSp>
        <p:nvGrpSpPr>
          <p:cNvPr id="4" name="Group 3">
            <a:extLst>
              <a:ext uri="{FF2B5EF4-FFF2-40B4-BE49-F238E27FC236}">
                <a16:creationId xmlns:a16="http://schemas.microsoft.com/office/drawing/2014/main" id="{0E93224E-816D-4C9F-A980-DB161531F12A}"/>
              </a:ext>
            </a:extLst>
          </p:cNvPr>
          <p:cNvGrpSpPr/>
          <p:nvPr/>
        </p:nvGrpSpPr>
        <p:grpSpPr>
          <a:xfrm>
            <a:off x="6096000" y="2133600"/>
            <a:ext cx="3300596" cy="3794771"/>
            <a:chOff x="5719579" y="1026816"/>
            <a:chExt cx="3300596" cy="3794771"/>
          </a:xfrm>
        </p:grpSpPr>
        <p:pic>
          <p:nvPicPr>
            <p:cNvPr id="5" name="Picture 2" descr="Image result for hasbro">
              <a:extLst>
                <a:ext uri="{FF2B5EF4-FFF2-40B4-BE49-F238E27FC236}">
                  <a16:creationId xmlns:a16="http://schemas.microsoft.com/office/drawing/2014/main" id="{EBC7E5C0-ACE6-44DC-963D-F1BDE7CCA6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8855" y="1026816"/>
              <a:ext cx="1601456" cy="160145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 name="Picture 4" descr="Image result for argos">
              <a:extLst>
                <a:ext uri="{FF2B5EF4-FFF2-40B4-BE49-F238E27FC236}">
                  <a16:creationId xmlns:a16="http://schemas.microsoft.com/office/drawing/2014/main" id="{9175A19F-8E32-4A98-8CCE-F85B30143B9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719579" y="3405188"/>
              <a:ext cx="1295400" cy="14163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littlewoods">
              <a:extLst>
                <a:ext uri="{FF2B5EF4-FFF2-40B4-BE49-F238E27FC236}">
                  <a16:creationId xmlns:a16="http://schemas.microsoft.com/office/drawing/2014/main" id="{B6AC96BB-EEE2-482A-9050-57E9EE2D46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4775" y="3526187"/>
              <a:ext cx="1295400" cy="12954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5E53F2EC-96E3-4E58-A046-BB3CD0A0B68F}"/>
                </a:ext>
              </a:extLst>
            </p:cNvPr>
            <p:cNvCxnSpPr>
              <a:cxnSpLocks/>
            </p:cNvCxnSpPr>
            <p:nvPr/>
          </p:nvCxnSpPr>
          <p:spPr>
            <a:xfrm flipH="1">
              <a:off x="6564479" y="2466975"/>
              <a:ext cx="841209" cy="962025"/>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478DDCE-3AB7-4FB6-A1F2-A3A9BA782CD9}"/>
                </a:ext>
              </a:extLst>
            </p:cNvPr>
            <p:cNvCxnSpPr>
              <a:cxnSpLocks/>
            </p:cNvCxnSpPr>
            <p:nvPr/>
          </p:nvCxnSpPr>
          <p:spPr>
            <a:xfrm>
              <a:off x="7607047" y="2466975"/>
              <a:ext cx="865441" cy="864838"/>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0" name="Slide Number Placeholder 9">
            <a:extLst>
              <a:ext uri="{FF2B5EF4-FFF2-40B4-BE49-F238E27FC236}">
                <a16:creationId xmlns:a16="http://schemas.microsoft.com/office/drawing/2014/main" id="{E80E5EE2-34F5-4C25-AA7E-C458AAC19F91}"/>
              </a:ext>
            </a:extLst>
          </p:cNvPr>
          <p:cNvSpPr>
            <a:spLocks noGrp="1"/>
          </p:cNvSpPr>
          <p:nvPr>
            <p:ph type="sldNum" sz="quarter" idx="12"/>
          </p:nvPr>
        </p:nvSpPr>
        <p:spPr/>
        <p:txBody>
          <a:bodyPr/>
          <a:lstStyle/>
          <a:p>
            <a:fld id="{98E93874-D8C6-4CCC-A9EC-BE8FA7F1D16E}" type="slidenum">
              <a:rPr lang="en-US" smtClean="0"/>
              <a:t>56</a:t>
            </a:fld>
            <a:endParaRPr lang="en-US" dirty="0"/>
          </a:p>
        </p:txBody>
      </p:sp>
    </p:spTree>
    <p:extLst>
      <p:ext uri="{BB962C8B-B14F-4D97-AF65-F5344CB8AC3E}">
        <p14:creationId xmlns:p14="http://schemas.microsoft.com/office/powerpoint/2010/main" val="35140545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8C82E-87F3-4F85-9809-30355FA5E4D9}"/>
              </a:ext>
            </a:extLst>
          </p:cNvPr>
          <p:cNvSpPr>
            <a:spLocks noGrp="1"/>
          </p:cNvSpPr>
          <p:nvPr>
            <p:ph type="title"/>
          </p:nvPr>
        </p:nvSpPr>
        <p:spPr/>
        <p:txBody>
          <a:bodyPr>
            <a:normAutofit/>
          </a:bodyPr>
          <a:lstStyle/>
          <a:p>
            <a:pPr>
              <a:lnSpc>
                <a:spcPts val="2500"/>
              </a:lnSpc>
            </a:pPr>
            <a:r>
              <a:rPr lang="el-GR" dirty="0"/>
              <a:t>Ανταλλαγή πληροφοριών</a:t>
            </a:r>
            <a:br>
              <a:rPr lang="en-US" sz="2400" dirty="0"/>
            </a:br>
            <a:r>
              <a:rPr lang="el-GR" sz="2400" dirty="0">
                <a:solidFill>
                  <a:srgbClr val="C00000"/>
                </a:solidFill>
              </a:rPr>
              <a:t>Διευθετήσεις τύπου </a:t>
            </a:r>
            <a:r>
              <a:rPr lang="en-US" sz="2400" dirty="0">
                <a:solidFill>
                  <a:srgbClr val="C00000"/>
                </a:solidFill>
              </a:rPr>
              <a:t>Hub-and-Spoke – </a:t>
            </a:r>
            <a:r>
              <a:rPr lang="el-GR" sz="2400" dirty="0">
                <a:solidFill>
                  <a:srgbClr val="C00000"/>
                </a:solidFill>
              </a:rPr>
              <a:t>Υπόθεση </a:t>
            </a:r>
            <a:r>
              <a:rPr lang="en-US" sz="2400" dirty="0">
                <a:solidFill>
                  <a:srgbClr val="C00000"/>
                </a:solidFill>
              </a:rPr>
              <a:t>Hasbro</a:t>
            </a:r>
            <a:endParaRPr lang="en-US" sz="2400" dirty="0"/>
          </a:p>
        </p:txBody>
      </p:sp>
      <p:sp>
        <p:nvSpPr>
          <p:cNvPr id="3" name="Content Placeholder 2">
            <a:extLst>
              <a:ext uri="{FF2B5EF4-FFF2-40B4-BE49-F238E27FC236}">
                <a16:creationId xmlns:a16="http://schemas.microsoft.com/office/drawing/2014/main" id="{881F5A9A-78CC-4658-8F92-2F11FA8CACF5}"/>
              </a:ext>
            </a:extLst>
          </p:cNvPr>
          <p:cNvSpPr>
            <a:spLocks noGrp="1"/>
          </p:cNvSpPr>
          <p:nvPr>
            <p:ph idx="1"/>
          </p:nvPr>
        </p:nvSpPr>
        <p:spPr/>
        <p:txBody>
          <a:bodyPr>
            <a:normAutofit fontScale="92500" lnSpcReduction="10000"/>
          </a:bodyPr>
          <a:lstStyle/>
          <a:p>
            <a:r>
              <a:rPr lang="en-US" dirty="0"/>
              <a:t>Email </a:t>
            </a:r>
            <a:r>
              <a:rPr lang="el-GR" dirty="0"/>
              <a:t>Διευθυντή πωλήσεων </a:t>
            </a:r>
            <a:r>
              <a:rPr lang="en-US" dirty="0"/>
              <a:t>Hasbro, 19/5/2000</a:t>
            </a:r>
            <a:endParaRPr lang="el-GR" dirty="0"/>
          </a:p>
          <a:p>
            <a:pPr marL="914400" lvl="2" indent="0">
              <a:buNone/>
            </a:pPr>
            <a:r>
              <a:rPr lang="el-GR" dirty="0"/>
              <a:t>«</a:t>
            </a:r>
            <a:r>
              <a:rPr lang="en-US" i="1" dirty="0"/>
              <a:t>Ian … This is a great initiative that you and Neil have instigated!!!!!!!!! However, a word to the wise, never ever put anything in writing, its highly illegal and it could bite you right in the arse!!!! suggest you phone Lesley and tell her to trash? Talk to Dave. Mike</a:t>
            </a:r>
            <a:r>
              <a:rPr lang="el-GR" dirty="0"/>
              <a:t>» (</a:t>
            </a:r>
            <a:r>
              <a:rPr lang="en-US" dirty="0"/>
              <a:t>OFT CA98/8/2003, </a:t>
            </a:r>
            <a:r>
              <a:rPr lang="el-GR" dirty="0"/>
              <a:t>παρ. 73)</a:t>
            </a:r>
            <a:endParaRPr lang="en-US" dirty="0"/>
          </a:p>
          <a:p>
            <a:r>
              <a:rPr lang="el-GR" dirty="0"/>
              <a:t>Πρόστιμα</a:t>
            </a:r>
          </a:p>
          <a:p>
            <a:pPr lvl="1"/>
            <a:r>
              <a:rPr lang="en-US" dirty="0"/>
              <a:t>Argos £17</a:t>
            </a:r>
            <a:r>
              <a:rPr lang="el-GR" dirty="0"/>
              <a:t>,</a:t>
            </a:r>
            <a:r>
              <a:rPr lang="en-US" dirty="0"/>
              <a:t>28</a:t>
            </a:r>
            <a:r>
              <a:rPr lang="el-GR" dirty="0"/>
              <a:t> εκ.</a:t>
            </a:r>
          </a:p>
          <a:p>
            <a:pPr lvl="1"/>
            <a:r>
              <a:rPr lang="en-US" dirty="0"/>
              <a:t>Littlewoods £5</a:t>
            </a:r>
            <a:r>
              <a:rPr lang="el-GR" dirty="0"/>
              <a:t>,</a:t>
            </a:r>
            <a:r>
              <a:rPr lang="en-US" dirty="0"/>
              <a:t>37</a:t>
            </a:r>
            <a:r>
              <a:rPr lang="el-GR" dirty="0"/>
              <a:t> εκ.</a:t>
            </a:r>
          </a:p>
          <a:p>
            <a:pPr lvl="1"/>
            <a:r>
              <a:rPr lang="en-US" dirty="0"/>
              <a:t>Hasbro </a:t>
            </a:r>
            <a:r>
              <a:rPr lang="el-GR" dirty="0"/>
              <a:t>αμνηστία λόγω αποκάλυψης πληροφοριών σε </a:t>
            </a:r>
            <a:r>
              <a:rPr lang="en-US" dirty="0"/>
              <a:t>OFT </a:t>
            </a:r>
          </a:p>
          <a:p>
            <a:endParaRPr lang="en-US" dirty="0"/>
          </a:p>
        </p:txBody>
      </p:sp>
      <p:sp>
        <p:nvSpPr>
          <p:cNvPr id="4" name="Slide Number Placeholder 3">
            <a:extLst>
              <a:ext uri="{FF2B5EF4-FFF2-40B4-BE49-F238E27FC236}">
                <a16:creationId xmlns:a16="http://schemas.microsoft.com/office/drawing/2014/main" id="{5E70B42D-81B5-450A-AF5A-020065E0AD3D}"/>
              </a:ext>
            </a:extLst>
          </p:cNvPr>
          <p:cNvSpPr>
            <a:spLocks noGrp="1"/>
          </p:cNvSpPr>
          <p:nvPr>
            <p:ph type="sldNum" sz="quarter" idx="12"/>
          </p:nvPr>
        </p:nvSpPr>
        <p:spPr/>
        <p:txBody>
          <a:bodyPr/>
          <a:lstStyle/>
          <a:p>
            <a:fld id="{98E93874-D8C6-4CCC-A9EC-BE8FA7F1D16E}" type="slidenum">
              <a:rPr lang="en-US" smtClean="0"/>
              <a:t>57</a:t>
            </a:fld>
            <a:endParaRPr lang="en-US" dirty="0"/>
          </a:p>
        </p:txBody>
      </p:sp>
    </p:spTree>
    <p:extLst>
      <p:ext uri="{BB962C8B-B14F-4D97-AF65-F5344CB8AC3E}">
        <p14:creationId xmlns:p14="http://schemas.microsoft.com/office/powerpoint/2010/main" val="38746853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DCC01-947C-4412-ACB2-73911FFA72E3}"/>
              </a:ext>
            </a:extLst>
          </p:cNvPr>
          <p:cNvSpPr>
            <a:spLocks noGrp="1"/>
          </p:cNvSpPr>
          <p:nvPr>
            <p:ph type="title"/>
          </p:nvPr>
        </p:nvSpPr>
        <p:spPr/>
        <p:txBody>
          <a:bodyPr>
            <a:normAutofit/>
          </a:bodyPr>
          <a:lstStyle/>
          <a:p>
            <a:r>
              <a:rPr lang="el-GR" dirty="0"/>
              <a:t>Προϋποθέσεις ατομικής εξαίρεσης</a:t>
            </a:r>
            <a:endParaRPr lang="en-US" dirty="0"/>
          </a:p>
        </p:txBody>
      </p:sp>
      <p:graphicFrame>
        <p:nvGraphicFramePr>
          <p:cNvPr id="5" name="Content Placeholder 4">
            <a:extLst>
              <a:ext uri="{FF2B5EF4-FFF2-40B4-BE49-F238E27FC236}">
                <a16:creationId xmlns:a16="http://schemas.microsoft.com/office/drawing/2014/main" id="{684A0D1B-109E-4222-885F-AA0C90B61D14}"/>
              </a:ext>
            </a:extLst>
          </p:cNvPr>
          <p:cNvGraphicFramePr>
            <a:graphicFrameLocks noGrp="1"/>
          </p:cNvGraphicFramePr>
          <p:nvPr>
            <p:ph idx="1"/>
            <p:extLst>
              <p:ext uri="{D42A27DB-BD31-4B8C-83A1-F6EECF244321}">
                <p14:modId xmlns:p14="http://schemas.microsoft.com/office/powerpoint/2010/main" val="1244614392"/>
              </p:ext>
            </p:extLst>
          </p:nvPr>
        </p:nvGraphicFramePr>
        <p:xfrm>
          <a:off x="838200" y="1752600"/>
          <a:ext cx="87630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22E34E15-DBD4-4C80-B31D-AC688C28C7E3}"/>
              </a:ext>
            </a:extLst>
          </p:cNvPr>
          <p:cNvSpPr>
            <a:spLocks noGrp="1"/>
          </p:cNvSpPr>
          <p:nvPr>
            <p:ph type="sldNum" sz="quarter" idx="12"/>
          </p:nvPr>
        </p:nvSpPr>
        <p:spPr/>
        <p:txBody>
          <a:bodyPr/>
          <a:lstStyle/>
          <a:p>
            <a:fld id="{98E93874-D8C6-4CCC-A9EC-BE8FA7F1D16E}" type="slidenum">
              <a:rPr lang="en-US" smtClean="0"/>
              <a:t>58</a:t>
            </a:fld>
            <a:endParaRPr lang="en-US" dirty="0"/>
          </a:p>
        </p:txBody>
      </p:sp>
    </p:spTree>
    <p:extLst>
      <p:ext uri="{BB962C8B-B14F-4D97-AF65-F5344CB8AC3E}">
        <p14:creationId xmlns:p14="http://schemas.microsoft.com/office/powerpoint/2010/main" val="5954217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37BF5-F774-432B-B247-419BC5A440F5}"/>
              </a:ext>
            </a:extLst>
          </p:cNvPr>
          <p:cNvSpPr>
            <a:spLocks noGrp="1"/>
          </p:cNvSpPr>
          <p:nvPr>
            <p:ph type="title"/>
          </p:nvPr>
        </p:nvSpPr>
        <p:spPr/>
        <p:txBody>
          <a:bodyPr/>
          <a:lstStyle/>
          <a:p>
            <a:r>
              <a:rPr lang="el-GR" dirty="0">
                <a:solidFill>
                  <a:schemeClr val="tx1">
                    <a:lumMod val="65000"/>
                    <a:lumOff val="35000"/>
                  </a:schemeClr>
                </a:solidFill>
              </a:rPr>
              <a:t>Προϋποθέσεις ατομικής εξαίρεσης</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CA780CB0-54C8-4ADD-82E5-D6D7E5D3E3DF}"/>
              </a:ext>
            </a:extLst>
          </p:cNvPr>
          <p:cNvSpPr>
            <a:spLocks noGrp="1"/>
          </p:cNvSpPr>
          <p:nvPr>
            <p:ph idx="1"/>
          </p:nvPr>
        </p:nvSpPr>
        <p:spPr/>
        <p:txBody>
          <a:bodyPr>
            <a:normAutofit fontScale="40000" lnSpcReduction="20000"/>
          </a:bodyPr>
          <a:lstStyle/>
          <a:p>
            <a:pPr>
              <a:buClr>
                <a:srgbClr val="A90303"/>
              </a:buClr>
            </a:pPr>
            <a:r>
              <a:rPr lang="el-GR" sz="6000" b="1" dirty="0">
                <a:solidFill>
                  <a:schemeClr val="tx1">
                    <a:lumMod val="65000"/>
                    <a:lumOff val="35000"/>
                  </a:schemeClr>
                </a:solidFill>
              </a:rPr>
              <a:t>Βελτιώσεις αποτελεσματικότητας</a:t>
            </a:r>
            <a:endParaRPr lang="el-GR" sz="6000" b="1" dirty="0">
              <a:solidFill>
                <a:srgbClr val="C00000"/>
              </a:solidFill>
            </a:endParaRPr>
          </a:p>
          <a:p>
            <a:pPr lvl="1">
              <a:buClr>
                <a:srgbClr val="A90303"/>
              </a:buClr>
            </a:pPr>
            <a:r>
              <a:rPr lang="el-GR" sz="5000" b="1" dirty="0">
                <a:solidFill>
                  <a:srgbClr val="C00000"/>
                </a:solidFill>
              </a:rPr>
              <a:t>Αντικειμενικά οικονομικά πλεονεκτήματα </a:t>
            </a:r>
            <a:r>
              <a:rPr lang="el-GR" sz="5000" dirty="0"/>
              <a:t>και όχι πλεονεκτήματα που προκύπτουν από την άσκηση ισχύος στην αγορά (</a:t>
            </a:r>
            <a:r>
              <a:rPr lang="el-GR" sz="5000" i="1" dirty="0">
                <a:solidFill>
                  <a:schemeClr val="accent2"/>
                </a:solidFill>
              </a:rPr>
              <a:t>Συνεκδικασθείσες υποθέσεις 56/66 και 58/66, </a:t>
            </a:r>
            <a:r>
              <a:rPr lang="en-US" sz="5000" i="1" dirty="0">
                <a:solidFill>
                  <a:schemeClr val="accent2"/>
                </a:solidFill>
              </a:rPr>
              <a:t>Consten Grundig</a:t>
            </a:r>
            <a:r>
              <a:rPr lang="en-US" sz="5000" dirty="0"/>
              <a:t>)</a:t>
            </a:r>
            <a:r>
              <a:rPr lang="el-GR" sz="5000" dirty="0">
                <a:solidFill>
                  <a:srgbClr val="C00000"/>
                </a:solidFill>
              </a:rPr>
              <a:t> </a:t>
            </a:r>
            <a:endParaRPr lang="en-US" sz="5000" dirty="0">
              <a:solidFill>
                <a:srgbClr val="C00000"/>
              </a:solidFill>
            </a:endParaRPr>
          </a:p>
          <a:p>
            <a:pPr lvl="1">
              <a:buClr>
                <a:srgbClr val="A90303"/>
              </a:buClr>
            </a:pPr>
            <a:r>
              <a:rPr lang="el-GR" sz="5000" dirty="0"/>
              <a:t>Οφέλη που συνδέονται </a:t>
            </a:r>
            <a:r>
              <a:rPr lang="el-GR" sz="5000" b="1" dirty="0">
                <a:solidFill>
                  <a:srgbClr val="C00000"/>
                </a:solidFill>
              </a:rPr>
              <a:t>άμεσα και αιτιωδώς </a:t>
            </a:r>
            <a:r>
              <a:rPr lang="el-GR" sz="5000" dirty="0"/>
              <a:t>με την περιοριστική σύμπραξη</a:t>
            </a:r>
          </a:p>
          <a:p>
            <a:pPr lvl="2"/>
            <a:r>
              <a:rPr lang="el-GR" sz="5000" dirty="0"/>
              <a:t>Π.χ. μεταφορά τεχνολογίας που επιτρέπει στους δικαιοδόχους να παράγουν νέα βελτιωμένα προϊόντα</a:t>
            </a:r>
          </a:p>
          <a:p>
            <a:pPr lvl="2"/>
            <a:r>
              <a:rPr lang="el-GR" sz="5000" dirty="0"/>
              <a:t>Π.χ. συμφωνία διανομής που επιτρέπει τη διανομή προϊόντων με χαμηλότερο κόστος ή παροχή προϊόντων υψηλότερης ποιότητας</a:t>
            </a:r>
          </a:p>
          <a:p>
            <a:pPr lvl="1"/>
            <a:r>
              <a:rPr lang="el-GR" sz="5000" dirty="0"/>
              <a:t>Έμμεσα οφέλη δεν λαμβάνονται υπόψη</a:t>
            </a:r>
          </a:p>
          <a:p>
            <a:pPr lvl="2"/>
            <a:r>
              <a:rPr lang="el-GR" sz="5000" dirty="0"/>
              <a:t>Π.χ. αύξηση κερδοφορίας των εμπλεκομένων επιχειρήσεων που τους επιτρέπει να επενδύσουν περισσότερα σε έρευνα και ανάπτυξη</a:t>
            </a:r>
          </a:p>
          <a:p>
            <a:endParaRPr lang="en-US" dirty="0"/>
          </a:p>
        </p:txBody>
      </p:sp>
      <p:sp>
        <p:nvSpPr>
          <p:cNvPr id="4" name="Slide Number Placeholder 3">
            <a:extLst>
              <a:ext uri="{FF2B5EF4-FFF2-40B4-BE49-F238E27FC236}">
                <a16:creationId xmlns:a16="http://schemas.microsoft.com/office/drawing/2014/main" id="{683A1DF2-8804-4CFD-B81B-A56258026E7A}"/>
              </a:ext>
            </a:extLst>
          </p:cNvPr>
          <p:cNvSpPr>
            <a:spLocks noGrp="1"/>
          </p:cNvSpPr>
          <p:nvPr>
            <p:ph type="sldNum" sz="quarter" idx="12"/>
          </p:nvPr>
        </p:nvSpPr>
        <p:spPr/>
        <p:txBody>
          <a:bodyPr/>
          <a:lstStyle/>
          <a:p>
            <a:fld id="{98E93874-D8C6-4CCC-A9EC-BE8FA7F1D16E}" type="slidenum">
              <a:rPr lang="en-US" smtClean="0"/>
              <a:t>59</a:t>
            </a:fld>
            <a:endParaRPr lang="en-US" dirty="0"/>
          </a:p>
        </p:txBody>
      </p:sp>
    </p:spTree>
    <p:extLst>
      <p:ext uri="{BB962C8B-B14F-4D97-AF65-F5344CB8AC3E}">
        <p14:creationId xmlns:p14="http://schemas.microsoft.com/office/powerpoint/2010/main" val="241417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95D30-CA90-4AB7-83F8-CCD15DBB4A98}"/>
              </a:ext>
            </a:extLst>
          </p:cNvPr>
          <p:cNvSpPr>
            <a:spLocks noGrp="1"/>
          </p:cNvSpPr>
          <p:nvPr>
            <p:ph type="title"/>
          </p:nvPr>
        </p:nvSpPr>
        <p:spPr/>
        <p:txBody>
          <a:bodyPr/>
          <a:lstStyle/>
          <a:p>
            <a:r>
              <a:rPr lang="el-GR" dirty="0"/>
              <a:t>Άρθρο 3(2), Ν. 13(Ι)/2008 - ακύρωση</a:t>
            </a:r>
            <a:endParaRPr lang="en-US" dirty="0"/>
          </a:p>
        </p:txBody>
      </p:sp>
      <p:sp>
        <p:nvSpPr>
          <p:cNvPr id="3" name="Content Placeholder 2">
            <a:extLst>
              <a:ext uri="{FF2B5EF4-FFF2-40B4-BE49-F238E27FC236}">
                <a16:creationId xmlns:a16="http://schemas.microsoft.com/office/drawing/2014/main" id="{195FCAE7-7EA9-4AD8-898E-2517E1B42A5E}"/>
              </a:ext>
            </a:extLst>
          </p:cNvPr>
          <p:cNvSpPr>
            <a:spLocks noGrp="1"/>
          </p:cNvSpPr>
          <p:nvPr>
            <p:ph idx="1"/>
          </p:nvPr>
        </p:nvSpPr>
        <p:spPr/>
        <p:txBody>
          <a:bodyPr/>
          <a:lstStyle/>
          <a:p>
            <a:pPr marL="0" indent="0">
              <a:buNone/>
            </a:pPr>
            <a:r>
              <a:rPr lang="el-GR" i="1" dirty="0"/>
              <a:t>[…] αποφάσεις και εναρμονισμένες πρακτικές οι οποίες αναφέρονται στις διατάξεις του εδαφίου (1) του παρόντος άρθρου, καθίστανται </a:t>
            </a:r>
            <a:r>
              <a:rPr lang="el-GR" b="1" i="1" dirty="0"/>
              <a:t>άκυρες εξ’ υπαρχής</a:t>
            </a:r>
            <a:r>
              <a:rPr lang="el-GR" i="1" dirty="0"/>
              <a:t>, χωρίς να είναι αναγκαία η προηγούμενη έκδοση σχετικής απόφασης της Επιτροπής</a:t>
            </a:r>
            <a:endParaRPr lang="en-US" i="1" dirty="0"/>
          </a:p>
          <a:p>
            <a:endParaRPr lang="en-US" dirty="0"/>
          </a:p>
        </p:txBody>
      </p:sp>
      <p:sp>
        <p:nvSpPr>
          <p:cNvPr id="4" name="Slide Number Placeholder 3">
            <a:extLst>
              <a:ext uri="{FF2B5EF4-FFF2-40B4-BE49-F238E27FC236}">
                <a16:creationId xmlns:a16="http://schemas.microsoft.com/office/drawing/2014/main" id="{CB69457C-41DE-4BA8-AFEA-5FA79133876E}"/>
              </a:ext>
            </a:extLst>
          </p:cNvPr>
          <p:cNvSpPr>
            <a:spLocks noGrp="1"/>
          </p:cNvSpPr>
          <p:nvPr>
            <p:ph type="sldNum" sz="quarter" idx="12"/>
          </p:nvPr>
        </p:nvSpPr>
        <p:spPr/>
        <p:txBody>
          <a:bodyPr/>
          <a:lstStyle/>
          <a:p>
            <a:fld id="{98E93874-D8C6-4CCC-A9EC-BE8FA7F1D16E}" type="slidenum">
              <a:rPr lang="en-US" smtClean="0"/>
              <a:t>6</a:t>
            </a:fld>
            <a:endParaRPr lang="en-US" dirty="0"/>
          </a:p>
        </p:txBody>
      </p:sp>
    </p:spTree>
    <p:extLst>
      <p:ext uri="{BB962C8B-B14F-4D97-AF65-F5344CB8AC3E}">
        <p14:creationId xmlns:p14="http://schemas.microsoft.com/office/powerpoint/2010/main" val="35169180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EEE06-467E-4009-B66B-6FC7E93C9459}"/>
              </a:ext>
            </a:extLst>
          </p:cNvPr>
          <p:cNvSpPr>
            <a:spLocks noGrp="1"/>
          </p:cNvSpPr>
          <p:nvPr>
            <p:ph type="title"/>
          </p:nvPr>
        </p:nvSpPr>
        <p:spPr/>
        <p:txBody>
          <a:bodyPr/>
          <a:lstStyle/>
          <a:p>
            <a:r>
              <a:rPr lang="el-GR" dirty="0">
                <a:solidFill>
                  <a:schemeClr val="tx1">
                    <a:lumMod val="65000"/>
                    <a:lumOff val="35000"/>
                  </a:schemeClr>
                </a:solidFill>
              </a:rPr>
              <a:t>Προϋποθέσεις ατομικής εξαίρεσης</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C5F85BDE-C673-4011-9679-5AB3A9D53812}"/>
              </a:ext>
            </a:extLst>
          </p:cNvPr>
          <p:cNvSpPr>
            <a:spLocks noGrp="1"/>
          </p:cNvSpPr>
          <p:nvPr>
            <p:ph idx="1"/>
          </p:nvPr>
        </p:nvSpPr>
        <p:spPr>
          <a:xfrm>
            <a:off x="838200" y="1752600"/>
            <a:ext cx="4648200" cy="4419600"/>
          </a:xfrm>
        </p:spPr>
        <p:txBody>
          <a:bodyPr>
            <a:normAutofit fontScale="77500" lnSpcReduction="20000"/>
          </a:bodyPr>
          <a:lstStyle/>
          <a:p>
            <a:pPr>
              <a:lnSpc>
                <a:spcPct val="110000"/>
              </a:lnSpc>
              <a:buClr>
                <a:srgbClr val="A90303"/>
              </a:buClr>
            </a:pPr>
            <a:r>
              <a:rPr lang="el-GR" sz="2600" b="1" u="sng" dirty="0"/>
              <a:t>Παραδείγματα </a:t>
            </a:r>
            <a:endParaRPr lang="en-US" sz="2600" b="1" u="sng" dirty="0"/>
          </a:p>
          <a:p>
            <a:pPr lvl="1">
              <a:lnSpc>
                <a:spcPct val="110000"/>
              </a:lnSpc>
              <a:buClr>
                <a:srgbClr val="A90303"/>
              </a:buClr>
            </a:pPr>
            <a:r>
              <a:rPr lang="el-GR" sz="2600" dirty="0"/>
              <a:t>Εξορθολογισμός παραγωγής </a:t>
            </a:r>
          </a:p>
          <a:p>
            <a:pPr lvl="1">
              <a:lnSpc>
                <a:spcPct val="110000"/>
              </a:lnSpc>
              <a:buClr>
                <a:srgbClr val="A90303"/>
              </a:buClr>
            </a:pPr>
            <a:r>
              <a:rPr lang="el-GR" sz="2600" dirty="0"/>
              <a:t>Ανάπτυξη νέων τεχνολογιών ή μεθόδων παραγωγής</a:t>
            </a:r>
          </a:p>
          <a:p>
            <a:pPr lvl="1">
              <a:lnSpc>
                <a:spcPct val="110000"/>
              </a:lnSpc>
              <a:buClr>
                <a:srgbClr val="A90303"/>
              </a:buClr>
            </a:pPr>
            <a:r>
              <a:rPr lang="el-GR" sz="2600" dirty="0"/>
              <a:t>Δημιουργία οικονομιών κλίμακας και φάσματος</a:t>
            </a:r>
          </a:p>
          <a:p>
            <a:pPr lvl="1">
              <a:lnSpc>
                <a:spcPct val="110000"/>
              </a:lnSpc>
              <a:buClr>
                <a:srgbClr val="A90303"/>
              </a:buClr>
            </a:pPr>
            <a:r>
              <a:rPr lang="el-GR" sz="2600" dirty="0"/>
              <a:t>Βελτίωση διανομής</a:t>
            </a:r>
          </a:p>
          <a:p>
            <a:pPr lvl="1">
              <a:lnSpc>
                <a:spcPct val="110000"/>
              </a:lnSpc>
              <a:buClr>
                <a:srgbClr val="A90303"/>
              </a:buClr>
            </a:pPr>
            <a:r>
              <a:rPr lang="el-GR" sz="2600" dirty="0"/>
              <a:t>Βελτίωση της ποιότητας μέσω έρευνας και ανάπτυξης</a:t>
            </a:r>
          </a:p>
          <a:p>
            <a:pPr marL="457200" lvl="1" indent="0">
              <a:lnSpc>
                <a:spcPct val="110000"/>
              </a:lnSpc>
              <a:buClr>
                <a:srgbClr val="A90303"/>
              </a:buClr>
              <a:buNone/>
            </a:pPr>
            <a:r>
              <a:rPr lang="el-GR" sz="2200" dirty="0"/>
              <a:t>Δεν απαιτείται να αποδειχθεί ότι οι ωφέλειες αποτελεσματικότητας έχουν ήδη εκδηλωθεί, </a:t>
            </a:r>
            <a:r>
              <a:rPr lang="el-GR" sz="2200" b="1" dirty="0"/>
              <a:t>αρκεί το γεγονός ότι είναι δυνατή αντικειμενικά η ανάπτυξη των επωφελών συνεπειών της οικονομικής ή και τεχνικής προόδου</a:t>
            </a:r>
            <a:endParaRPr lang="en-US" sz="2200" dirty="0"/>
          </a:p>
          <a:p>
            <a:pPr lvl="1">
              <a:lnSpc>
                <a:spcPct val="110000"/>
              </a:lnSpc>
              <a:buClr>
                <a:srgbClr val="A90303"/>
              </a:buClr>
            </a:pPr>
            <a:endParaRPr lang="en-US" dirty="0"/>
          </a:p>
        </p:txBody>
      </p:sp>
      <p:pic>
        <p:nvPicPr>
          <p:cNvPr id="9222" name="Picture 6" descr="Ontotext Comes of Age: Increased Efficiency, New Technology, Big Partners  and Big AI Plans - Ontotext">
            <a:extLst>
              <a:ext uri="{FF2B5EF4-FFF2-40B4-BE49-F238E27FC236}">
                <a16:creationId xmlns:a16="http://schemas.microsoft.com/office/drawing/2014/main" id="{3A863547-E047-40CC-AF64-2390FBBD221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26" r="4854"/>
          <a:stretch/>
        </p:blipFill>
        <p:spPr bwMode="auto">
          <a:xfrm>
            <a:off x="5715000" y="1981200"/>
            <a:ext cx="3733800" cy="399322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7B0FFA0-15D6-4C80-B3A9-5B8465126AF9}"/>
              </a:ext>
            </a:extLst>
          </p:cNvPr>
          <p:cNvSpPr>
            <a:spLocks noGrp="1"/>
          </p:cNvSpPr>
          <p:nvPr>
            <p:ph type="sldNum" sz="quarter" idx="12"/>
          </p:nvPr>
        </p:nvSpPr>
        <p:spPr/>
        <p:txBody>
          <a:bodyPr/>
          <a:lstStyle/>
          <a:p>
            <a:fld id="{98E93874-D8C6-4CCC-A9EC-BE8FA7F1D16E}" type="slidenum">
              <a:rPr lang="en-US" smtClean="0"/>
              <a:t>60</a:t>
            </a:fld>
            <a:endParaRPr lang="en-US" dirty="0"/>
          </a:p>
        </p:txBody>
      </p:sp>
    </p:spTree>
    <p:extLst>
      <p:ext uri="{BB962C8B-B14F-4D97-AF65-F5344CB8AC3E}">
        <p14:creationId xmlns:p14="http://schemas.microsoft.com/office/powerpoint/2010/main" val="13246093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6F6DA-8E2F-4A45-812D-34CBFA019D3D}"/>
              </a:ext>
            </a:extLst>
          </p:cNvPr>
          <p:cNvSpPr>
            <a:spLocks noGrp="1"/>
          </p:cNvSpPr>
          <p:nvPr>
            <p:ph type="title"/>
          </p:nvPr>
        </p:nvSpPr>
        <p:spPr/>
        <p:txBody>
          <a:bodyPr>
            <a:normAutofit/>
          </a:bodyPr>
          <a:lstStyle/>
          <a:p>
            <a:r>
              <a:rPr lang="el-GR" dirty="0">
                <a:solidFill>
                  <a:schemeClr val="tx1">
                    <a:lumMod val="65000"/>
                    <a:lumOff val="35000"/>
                  </a:schemeClr>
                </a:solidFill>
              </a:rPr>
              <a:t>Προϋποθέσεις ατομικής εξαίρεσης</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9FC1C4EB-D398-4A46-B5F0-AAA2F672F67F}"/>
              </a:ext>
            </a:extLst>
          </p:cNvPr>
          <p:cNvSpPr>
            <a:spLocks noGrp="1"/>
          </p:cNvSpPr>
          <p:nvPr>
            <p:ph idx="1"/>
          </p:nvPr>
        </p:nvSpPr>
        <p:spPr>
          <a:xfrm>
            <a:off x="838200" y="1752600"/>
            <a:ext cx="4876800" cy="4419600"/>
          </a:xfrm>
        </p:spPr>
        <p:txBody>
          <a:bodyPr>
            <a:normAutofit fontScale="85000" lnSpcReduction="20000"/>
          </a:bodyPr>
          <a:lstStyle/>
          <a:p>
            <a:pPr>
              <a:buClr>
                <a:srgbClr val="A90303"/>
              </a:buClr>
            </a:pPr>
            <a:r>
              <a:rPr lang="el-GR" b="1" dirty="0"/>
              <a:t>Βελτίωση ευημερίας καταναλωτών</a:t>
            </a:r>
          </a:p>
          <a:p>
            <a:pPr lvl="1">
              <a:buClr>
                <a:srgbClr val="A90303"/>
              </a:buClr>
            </a:pPr>
            <a:r>
              <a:rPr lang="el-GR" dirty="0"/>
              <a:t>Έννοια καταναλωτών</a:t>
            </a:r>
          </a:p>
          <a:p>
            <a:pPr lvl="2">
              <a:buClr>
                <a:srgbClr val="A90303"/>
              </a:buClr>
            </a:pPr>
            <a:r>
              <a:rPr lang="el-GR" dirty="0">
                <a:solidFill>
                  <a:srgbClr val="C00000"/>
                </a:solidFill>
              </a:rPr>
              <a:t>Όλοι οι άμεσοι και έμμεσοι χρήστες των προϊόντων που αφορά η συμφωνία</a:t>
            </a:r>
          </a:p>
          <a:p>
            <a:pPr lvl="3"/>
            <a:r>
              <a:rPr lang="el-GR" dirty="0"/>
              <a:t>Παραγωγοί που χρησιμοποιούν τα προϊόντα ως πρώτη ύλη</a:t>
            </a:r>
          </a:p>
          <a:p>
            <a:pPr lvl="3"/>
            <a:r>
              <a:rPr lang="el-GR" dirty="0"/>
              <a:t>Χονδρέμποροι</a:t>
            </a:r>
          </a:p>
          <a:p>
            <a:pPr lvl="3"/>
            <a:r>
              <a:rPr lang="el-GR" dirty="0"/>
              <a:t>Λιανικοί πωλητές</a:t>
            </a:r>
          </a:p>
          <a:p>
            <a:pPr lvl="3"/>
            <a:r>
              <a:rPr lang="el-GR" dirty="0"/>
              <a:t>Τελικοί καταναλωτές</a:t>
            </a:r>
          </a:p>
          <a:p>
            <a:pPr lvl="1"/>
            <a:r>
              <a:rPr lang="el-GR" dirty="0"/>
              <a:t>Δίκαιο τίμημα</a:t>
            </a:r>
            <a:endParaRPr lang="en-US" dirty="0"/>
          </a:p>
          <a:p>
            <a:pPr lvl="2"/>
            <a:r>
              <a:rPr lang="el-GR" dirty="0">
                <a:solidFill>
                  <a:srgbClr val="C00000"/>
                </a:solidFill>
              </a:rPr>
              <a:t>Η αντιανταγωνιστική επίδραση να μην ζημιώνει τους καταναλωτές</a:t>
            </a:r>
          </a:p>
          <a:p>
            <a:pPr marL="0" indent="0">
              <a:buNone/>
            </a:pPr>
            <a:endParaRPr lang="en-US" dirty="0"/>
          </a:p>
        </p:txBody>
      </p:sp>
      <p:pic>
        <p:nvPicPr>
          <p:cNvPr id="8200" name="Picture 8" descr="Happy caucasian boy holding shopping bags Vector Image">
            <a:extLst>
              <a:ext uri="{FF2B5EF4-FFF2-40B4-BE49-F238E27FC236}">
                <a16:creationId xmlns:a16="http://schemas.microsoft.com/office/drawing/2014/main" id="{10721470-F3D2-4242-9654-74C4195A4EA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867400" y="1587632"/>
            <a:ext cx="3564467" cy="474953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14B0A48-1113-4C0A-9F26-18A03D8B4CDC}"/>
              </a:ext>
            </a:extLst>
          </p:cNvPr>
          <p:cNvSpPr>
            <a:spLocks noGrp="1"/>
          </p:cNvSpPr>
          <p:nvPr>
            <p:ph type="sldNum" sz="quarter" idx="12"/>
          </p:nvPr>
        </p:nvSpPr>
        <p:spPr/>
        <p:txBody>
          <a:bodyPr/>
          <a:lstStyle/>
          <a:p>
            <a:fld id="{98E93874-D8C6-4CCC-A9EC-BE8FA7F1D16E}" type="slidenum">
              <a:rPr lang="en-US" smtClean="0"/>
              <a:t>61</a:t>
            </a:fld>
            <a:endParaRPr lang="en-US" dirty="0"/>
          </a:p>
        </p:txBody>
      </p:sp>
    </p:spTree>
    <p:extLst>
      <p:ext uri="{BB962C8B-B14F-4D97-AF65-F5344CB8AC3E}">
        <p14:creationId xmlns:p14="http://schemas.microsoft.com/office/powerpoint/2010/main" val="11038798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CC11D-1532-4319-9AE7-FF37F77025E0}"/>
              </a:ext>
            </a:extLst>
          </p:cNvPr>
          <p:cNvSpPr>
            <a:spLocks noGrp="1"/>
          </p:cNvSpPr>
          <p:nvPr>
            <p:ph type="title"/>
          </p:nvPr>
        </p:nvSpPr>
        <p:spPr/>
        <p:txBody>
          <a:bodyPr>
            <a:normAutofit/>
          </a:bodyPr>
          <a:lstStyle/>
          <a:p>
            <a:r>
              <a:rPr lang="el-GR" sz="2800" dirty="0">
                <a:solidFill>
                  <a:schemeClr val="tx1">
                    <a:lumMod val="65000"/>
                    <a:lumOff val="35000"/>
                  </a:schemeClr>
                </a:solidFill>
              </a:rPr>
              <a:t>Προϋποθέσεις ατομικής εξαίρεσης</a:t>
            </a:r>
            <a:endParaRPr lang="en-US" sz="2800" dirty="0"/>
          </a:p>
        </p:txBody>
      </p:sp>
      <p:sp>
        <p:nvSpPr>
          <p:cNvPr id="3" name="Content Placeholder 2">
            <a:extLst>
              <a:ext uri="{FF2B5EF4-FFF2-40B4-BE49-F238E27FC236}">
                <a16:creationId xmlns:a16="http://schemas.microsoft.com/office/drawing/2014/main" id="{458C1CE5-CF33-4449-9957-B6628AC6B4F4}"/>
              </a:ext>
            </a:extLst>
          </p:cNvPr>
          <p:cNvSpPr>
            <a:spLocks noGrp="1"/>
          </p:cNvSpPr>
          <p:nvPr>
            <p:ph idx="1"/>
          </p:nvPr>
        </p:nvSpPr>
        <p:spPr/>
        <p:txBody>
          <a:bodyPr>
            <a:normAutofit fontScale="92500" lnSpcReduction="10000"/>
          </a:bodyPr>
          <a:lstStyle/>
          <a:p>
            <a:pPr>
              <a:lnSpc>
                <a:spcPct val="100000"/>
              </a:lnSpc>
              <a:buClr>
                <a:srgbClr val="A90303"/>
              </a:buClr>
              <a:buFont typeface="Wingdings" pitchFamily="2" charset="2"/>
              <a:buChar char="§"/>
            </a:pPr>
            <a:r>
              <a:rPr lang="el-GR" sz="2400" dirty="0"/>
              <a:t>Κριτήριο αναλογικότητας</a:t>
            </a:r>
          </a:p>
          <a:p>
            <a:pPr lvl="1">
              <a:buClr>
                <a:srgbClr val="A90303"/>
              </a:buClr>
              <a:buFont typeface="Wingdings" pitchFamily="2" charset="2"/>
              <a:buChar char="§"/>
            </a:pPr>
            <a:r>
              <a:rPr lang="el-GR" sz="2000" dirty="0"/>
              <a:t>Οι περιορισμοί του ανταγωνισμού πρέπει να είναι </a:t>
            </a:r>
            <a:r>
              <a:rPr lang="el-GR" sz="2000" dirty="0">
                <a:solidFill>
                  <a:srgbClr val="C00000"/>
                </a:solidFill>
              </a:rPr>
              <a:t>ευλόγως αναγκαίοι (</a:t>
            </a:r>
            <a:r>
              <a:rPr lang="en-US" sz="2000" dirty="0">
                <a:solidFill>
                  <a:srgbClr val="C00000"/>
                </a:solidFill>
              </a:rPr>
              <a:t>reasonably necessary) </a:t>
            </a:r>
            <a:r>
              <a:rPr lang="el-GR" sz="2000" dirty="0">
                <a:solidFill>
                  <a:srgbClr val="C00000"/>
                </a:solidFill>
              </a:rPr>
              <a:t>για την επίτευξη της προβαλλόμενης βελτίωσης στην αποτελεσματικότητα</a:t>
            </a:r>
            <a:endParaRPr lang="el-GR" sz="2000" dirty="0"/>
          </a:p>
          <a:p>
            <a:pPr lvl="1">
              <a:buClr>
                <a:srgbClr val="A90303"/>
              </a:buClr>
              <a:buFont typeface="Wingdings" pitchFamily="2" charset="2"/>
              <a:buChar char="§"/>
            </a:pPr>
            <a:r>
              <a:rPr lang="el-GR" sz="2000" dirty="0"/>
              <a:t>Τα μέρη θα πρέπει να αποδείξουν </a:t>
            </a:r>
          </a:p>
          <a:p>
            <a:pPr lvl="2"/>
            <a:r>
              <a:rPr lang="el-GR" sz="1800" dirty="0"/>
              <a:t>για ποιο λόγο απορρίπτουν άλλες λύσεις που φαίνονται ρεαλιστικές και λιγότερο περιοριστικές</a:t>
            </a:r>
          </a:p>
          <a:p>
            <a:pPr lvl="2"/>
            <a:r>
              <a:rPr lang="el-GR" sz="1800" dirty="0"/>
              <a:t>ότι ο κάθε περιοριστικός όρος είναι απαραίτητος για την επίτευξη της βελτίωσης</a:t>
            </a:r>
          </a:p>
          <a:p>
            <a:pPr lvl="1"/>
            <a:r>
              <a:rPr lang="el-GR" sz="2000" dirty="0"/>
              <a:t>Αξιολόγηση</a:t>
            </a:r>
          </a:p>
          <a:p>
            <a:pPr lvl="2"/>
            <a:r>
              <a:rPr lang="el-GR" sz="1800" dirty="0"/>
              <a:t>υφιστάμενος βαθμός ανταγωνισμού στην αγορά </a:t>
            </a:r>
            <a:r>
              <a:rPr lang="el-GR" sz="1800" dirty="0">
                <a:solidFill>
                  <a:srgbClr val="C00000"/>
                </a:solidFill>
                <a:sym typeface="Wingdings" panose="05000000000000000000" pitchFamily="2" charset="2"/>
              </a:rPr>
              <a:t></a:t>
            </a:r>
            <a:r>
              <a:rPr lang="el-GR" sz="1800" dirty="0">
                <a:sym typeface="Wingdings" panose="05000000000000000000" pitchFamily="2" charset="2"/>
              </a:rPr>
              <a:t> α</a:t>
            </a:r>
            <a:r>
              <a:rPr lang="el-GR" sz="1800" dirty="0"/>
              <a:t>υστηρότερος ο έλεγχος σε αγορές όπου ο ανταγωνισμός είναι εξασθενημένος </a:t>
            </a:r>
          </a:p>
          <a:p>
            <a:pPr lvl="2"/>
            <a:r>
              <a:rPr lang="el-GR" sz="1800" dirty="0"/>
              <a:t>βαθμός επηρεασμού της έντασης του ανταγωνισμού από την σύμπραξη </a:t>
            </a:r>
            <a:r>
              <a:rPr lang="el-GR" sz="1800" dirty="0">
                <a:solidFill>
                  <a:srgbClr val="C00000"/>
                </a:solidFill>
                <a:sym typeface="Wingdings" panose="05000000000000000000" pitchFamily="2" charset="2"/>
              </a:rPr>
              <a:t></a:t>
            </a:r>
            <a:r>
              <a:rPr lang="el-GR" sz="1800" dirty="0">
                <a:sym typeface="Wingdings" panose="05000000000000000000" pitchFamily="2" charset="2"/>
              </a:rPr>
              <a:t> κρίσιμα τα δομικά χαρακτηριστικά αγοράς</a:t>
            </a:r>
            <a:endParaRPr lang="el-GR" sz="1800" dirty="0"/>
          </a:p>
          <a:p>
            <a:pPr lvl="2"/>
            <a:r>
              <a:rPr lang="el-GR" sz="1800" dirty="0"/>
              <a:t>χρονική διάρκεια περιορισμού </a:t>
            </a:r>
            <a:r>
              <a:rPr lang="el-GR" sz="1800" dirty="0">
                <a:solidFill>
                  <a:srgbClr val="C00000"/>
                </a:solidFill>
                <a:sym typeface="Wingdings" panose="05000000000000000000" pitchFamily="2" charset="2"/>
              </a:rPr>
              <a:t></a:t>
            </a:r>
            <a:r>
              <a:rPr lang="el-GR" sz="1800" dirty="0">
                <a:sym typeface="Wingdings" panose="05000000000000000000" pitchFamily="2" charset="2"/>
              </a:rPr>
              <a:t> η εξαίρεση θα ισχύει μόνο για τη χρονική περίοδο που είναι αναγκαία</a:t>
            </a:r>
            <a:endParaRPr lang="el-GR" sz="1800" dirty="0"/>
          </a:p>
          <a:p>
            <a:endParaRPr lang="en-US" dirty="0"/>
          </a:p>
        </p:txBody>
      </p:sp>
      <p:sp>
        <p:nvSpPr>
          <p:cNvPr id="4" name="Slide Number Placeholder 3">
            <a:extLst>
              <a:ext uri="{FF2B5EF4-FFF2-40B4-BE49-F238E27FC236}">
                <a16:creationId xmlns:a16="http://schemas.microsoft.com/office/drawing/2014/main" id="{80128A19-8857-4422-8F8C-FB6D4A93892B}"/>
              </a:ext>
            </a:extLst>
          </p:cNvPr>
          <p:cNvSpPr>
            <a:spLocks noGrp="1"/>
          </p:cNvSpPr>
          <p:nvPr>
            <p:ph type="sldNum" sz="quarter" idx="12"/>
          </p:nvPr>
        </p:nvSpPr>
        <p:spPr/>
        <p:txBody>
          <a:bodyPr/>
          <a:lstStyle/>
          <a:p>
            <a:fld id="{98E93874-D8C6-4CCC-A9EC-BE8FA7F1D16E}" type="slidenum">
              <a:rPr lang="en-US" smtClean="0"/>
              <a:t>62</a:t>
            </a:fld>
            <a:endParaRPr lang="en-US" dirty="0"/>
          </a:p>
        </p:txBody>
      </p:sp>
    </p:spTree>
    <p:extLst>
      <p:ext uri="{BB962C8B-B14F-4D97-AF65-F5344CB8AC3E}">
        <p14:creationId xmlns:p14="http://schemas.microsoft.com/office/powerpoint/2010/main" val="37145818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294DD-2218-4653-8CB1-96703FF97B23}"/>
              </a:ext>
            </a:extLst>
          </p:cNvPr>
          <p:cNvSpPr>
            <a:spLocks noGrp="1"/>
          </p:cNvSpPr>
          <p:nvPr>
            <p:ph type="title"/>
          </p:nvPr>
        </p:nvSpPr>
        <p:spPr/>
        <p:txBody>
          <a:bodyPr>
            <a:noAutofit/>
          </a:bodyPr>
          <a:lstStyle/>
          <a:p>
            <a:r>
              <a:rPr lang="el-GR" dirty="0">
                <a:solidFill>
                  <a:schemeClr val="tx1">
                    <a:lumMod val="65000"/>
                    <a:lumOff val="35000"/>
                  </a:schemeClr>
                </a:solidFill>
              </a:rPr>
              <a:t>Συμφωνίες ήσσονος σημασίας</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C65370BC-A094-4FD5-B1B2-5A3AAB100623}"/>
              </a:ext>
            </a:extLst>
          </p:cNvPr>
          <p:cNvSpPr>
            <a:spLocks noGrp="1"/>
          </p:cNvSpPr>
          <p:nvPr>
            <p:ph idx="1"/>
          </p:nvPr>
        </p:nvSpPr>
        <p:spPr/>
        <p:txBody>
          <a:bodyPr/>
          <a:lstStyle/>
          <a:p>
            <a:pPr lvl="0"/>
            <a:r>
              <a:rPr lang="el-GR" sz="2000" dirty="0"/>
              <a:t>Δεν εφαρμόζεται ο απαγορευτικός κανόνας όταν οι επιπτώσεις μιας σύμπραξης στην αγορά είναι ασήμαντες (</a:t>
            </a:r>
            <a:r>
              <a:rPr lang="el-GR" sz="2000" b="1" i="1" dirty="0"/>
              <a:t>Υπόθεση </a:t>
            </a:r>
            <a:r>
              <a:rPr lang="en-US" sz="2000" b="1" i="1" dirty="0"/>
              <a:t>Volk v. Vervaecke</a:t>
            </a:r>
            <a:r>
              <a:rPr lang="el-GR" sz="2000" dirty="0"/>
              <a:t>)</a:t>
            </a:r>
            <a:endParaRPr lang="en-US" sz="2000" dirty="0"/>
          </a:p>
          <a:p>
            <a:pPr lvl="0"/>
            <a:r>
              <a:rPr lang="el-GR" sz="2000" b="1" u="sng" dirty="0"/>
              <a:t>Ανακοίνωση (</a:t>
            </a:r>
            <a:r>
              <a:rPr lang="az-Cyrl-AZ" sz="2000" b="1" u="sng" dirty="0"/>
              <a:t>2014/С 291/01</a:t>
            </a:r>
            <a:r>
              <a:rPr lang="el-GR" sz="2000" b="1" u="sng" dirty="0"/>
              <a:t>)</a:t>
            </a:r>
            <a:endParaRPr lang="en-US" sz="2000" dirty="0"/>
          </a:p>
          <a:p>
            <a:pPr lvl="1"/>
            <a:r>
              <a:rPr lang="el-GR" sz="2000" b="1" dirty="0"/>
              <a:t>Οριζόντιες Συμφωνίες</a:t>
            </a:r>
            <a:r>
              <a:rPr lang="en-US" sz="2000" b="1" dirty="0"/>
              <a:t> </a:t>
            </a:r>
            <a:r>
              <a:rPr lang="en-US" sz="2000" dirty="0">
                <a:sym typeface="Wingdings" panose="05000000000000000000" pitchFamily="2" charset="2"/>
              </a:rPr>
              <a:t></a:t>
            </a:r>
            <a:r>
              <a:rPr lang="en-US" sz="2000" dirty="0"/>
              <a:t> </a:t>
            </a:r>
            <a:r>
              <a:rPr lang="el-GR" sz="2000" dirty="0"/>
              <a:t>το συνολικό μερίδιο αγοράς των εμπλεκομένων </a:t>
            </a:r>
            <a:r>
              <a:rPr lang="el-GR" sz="2000" b="1" u="sng" dirty="0"/>
              <a:t>δεν υπερβαίνει το 10%</a:t>
            </a:r>
            <a:r>
              <a:rPr lang="el-GR" sz="2000" b="1" dirty="0"/>
              <a:t> </a:t>
            </a:r>
            <a:r>
              <a:rPr lang="el-GR" sz="2000" dirty="0"/>
              <a:t>της σχετικής αγοράς, όταν η συμφωνία έχει συναφθεί μεταξύ επιχειρήσεων οι οποίες είναι ανταγωνιστές </a:t>
            </a:r>
            <a:endParaRPr lang="en-US" sz="2000" dirty="0"/>
          </a:p>
          <a:p>
            <a:pPr lvl="1"/>
            <a:r>
              <a:rPr lang="el-GR" sz="2000" b="1" dirty="0"/>
              <a:t>Κάθετες Συμφωνίες</a:t>
            </a:r>
            <a:r>
              <a:rPr lang="en-US" sz="2000" b="1" dirty="0"/>
              <a:t> </a:t>
            </a:r>
            <a:r>
              <a:rPr lang="en-US" sz="2000" dirty="0">
                <a:sym typeface="Wingdings" panose="05000000000000000000" pitchFamily="2" charset="2"/>
              </a:rPr>
              <a:t></a:t>
            </a:r>
            <a:r>
              <a:rPr lang="en-US" sz="2000" dirty="0"/>
              <a:t> </a:t>
            </a:r>
            <a:r>
              <a:rPr lang="el-GR" sz="2000" dirty="0"/>
              <a:t>το μερίδιο αγοράς για κάθε μέρος να </a:t>
            </a:r>
            <a:r>
              <a:rPr lang="el-GR" sz="2000" b="1" u="sng" dirty="0"/>
              <a:t>μην υπερβαίνει το 15%</a:t>
            </a:r>
            <a:r>
              <a:rPr lang="el-GR" sz="2000" b="1" dirty="0"/>
              <a:t> </a:t>
            </a:r>
            <a:r>
              <a:rPr lang="el-GR" sz="2000" dirty="0"/>
              <a:t>όταν η συμφωνία έχει συναφθεί μεταξύ επιχειρήσεων οι οποίες δεν είναι ανταγωνιστές</a:t>
            </a:r>
            <a:endParaRPr lang="en-US" sz="2000" dirty="0"/>
          </a:p>
          <a:p>
            <a:endParaRPr lang="en-US" dirty="0"/>
          </a:p>
        </p:txBody>
      </p:sp>
      <p:sp>
        <p:nvSpPr>
          <p:cNvPr id="4" name="Slide Number Placeholder 3">
            <a:extLst>
              <a:ext uri="{FF2B5EF4-FFF2-40B4-BE49-F238E27FC236}">
                <a16:creationId xmlns:a16="http://schemas.microsoft.com/office/drawing/2014/main" id="{6CAA1362-2203-413C-9C20-92ECA21EA41E}"/>
              </a:ext>
            </a:extLst>
          </p:cNvPr>
          <p:cNvSpPr>
            <a:spLocks noGrp="1"/>
          </p:cNvSpPr>
          <p:nvPr>
            <p:ph type="sldNum" sz="quarter" idx="12"/>
          </p:nvPr>
        </p:nvSpPr>
        <p:spPr/>
        <p:txBody>
          <a:bodyPr/>
          <a:lstStyle/>
          <a:p>
            <a:fld id="{98E93874-D8C6-4CCC-A9EC-BE8FA7F1D16E}" type="slidenum">
              <a:rPr lang="en-US" smtClean="0"/>
              <a:t>63</a:t>
            </a:fld>
            <a:endParaRPr lang="en-US" dirty="0"/>
          </a:p>
        </p:txBody>
      </p:sp>
    </p:spTree>
    <p:extLst>
      <p:ext uri="{BB962C8B-B14F-4D97-AF65-F5344CB8AC3E}">
        <p14:creationId xmlns:p14="http://schemas.microsoft.com/office/powerpoint/2010/main" val="16731901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4992E-1331-400B-9CD1-C3210ADEE7A5}"/>
              </a:ext>
            </a:extLst>
          </p:cNvPr>
          <p:cNvSpPr>
            <a:spLocks noGrp="1"/>
          </p:cNvSpPr>
          <p:nvPr>
            <p:ph type="title"/>
          </p:nvPr>
        </p:nvSpPr>
        <p:spPr/>
        <p:txBody>
          <a:bodyPr/>
          <a:lstStyle/>
          <a:p>
            <a:r>
              <a:rPr lang="el-GR" dirty="0">
                <a:solidFill>
                  <a:schemeClr val="tx1">
                    <a:lumMod val="65000"/>
                    <a:lumOff val="35000"/>
                  </a:schemeClr>
                </a:solidFill>
              </a:rPr>
              <a:t>Συμφωνίες ήσσονος σημασίας</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3290BB73-B8C1-4A08-BA3A-1D15BF19F658}"/>
              </a:ext>
            </a:extLst>
          </p:cNvPr>
          <p:cNvSpPr>
            <a:spLocks noGrp="1"/>
          </p:cNvSpPr>
          <p:nvPr>
            <p:ph idx="1"/>
          </p:nvPr>
        </p:nvSpPr>
        <p:spPr/>
        <p:txBody>
          <a:bodyPr>
            <a:normAutofit fontScale="92500" lnSpcReduction="20000"/>
          </a:bodyPr>
          <a:lstStyle/>
          <a:p>
            <a:r>
              <a:rPr lang="el-GR" sz="3000" dirty="0"/>
              <a:t>Εξαιρούνται οι περιορισμοί σκληρού πυρήνα (</a:t>
            </a:r>
            <a:r>
              <a:rPr lang="en-US" sz="3000" dirty="0"/>
              <a:t>hardcore restrictions)</a:t>
            </a:r>
            <a:endParaRPr lang="el-GR" sz="3000" dirty="0"/>
          </a:p>
          <a:p>
            <a:pPr lvl="1"/>
            <a:r>
              <a:rPr lang="el-GR" sz="2600" dirty="0">
                <a:solidFill>
                  <a:schemeClr val="bg2">
                    <a:lumMod val="25000"/>
                  </a:schemeClr>
                </a:solidFill>
              </a:rPr>
              <a:t>καθορισμός τιμών </a:t>
            </a:r>
          </a:p>
          <a:p>
            <a:pPr lvl="1"/>
            <a:r>
              <a:rPr lang="el-GR" sz="2600" dirty="0">
                <a:solidFill>
                  <a:schemeClr val="bg2">
                    <a:lumMod val="25000"/>
                  </a:schemeClr>
                </a:solidFill>
              </a:rPr>
              <a:t>περιορισμός παραγωγής</a:t>
            </a:r>
          </a:p>
          <a:p>
            <a:pPr lvl="1"/>
            <a:r>
              <a:rPr lang="el-GR" sz="2600" dirty="0">
                <a:solidFill>
                  <a:schemeClr val="bg2">
                    <a:lumMod val="25000"/>
                  </a:schemeClr>
                </a:solidFill>
              </a:rPr>
              <a:t>καταμερισμός αγορών</a:t>
            </a:r>
            <a:endParaRPr lang="en-US" sz="2600" dirty="0">
              <a:solidFill>
                <a:schemeClr val="bg2">
                  <a:lumMod val="25000"/>
                </a:schemeClr>
              </a:solidFill>
            </a:endParaRPr>
          </a:p>
          <a:p>
            <a:r>
              <a:rPr lang="el-GR" sz="3000" dirty="0"/>
              <a:t>Συμφωνία ικανή να επηρεάσει το εμπόριο μεταξύ κρατών μελών και </a:t>
            </a:r>
            <a:r>
              <a:rPr lang="el-GR" sz="3000" b="1" dirty="0">
                <a:solidFill>
                  <a:srgbClr val="C00000"/>
                </a:solidFill>
              </a:rPr>
              <a:t>έχουσα αντίθετο προς τον ανταγωνισμό αντικείμενο </a:t>
            </a:r>
            <a:r>
              <a:rPr lang="el-GR" sz="3000" dirty="0"/>
              <a:t>συνιστά, ως εκ της φύσεώς της και ανεξάρτητα από τα συγκεκριμένα αποτελέσματά της, σημαντικό περιορισμό του ανταγωνισμού (</a:t>
            </a:r>
            <a:r>
              <a:rPr lang="el-GR" sz="3000" b="1" i="1" dirty="0">
                <a:solidFill>
                  <a:schemeClr val="accent2"/>
                </a:solidFill>
              </a:rPr>
              <a:t>Υπόθεση </a:t>
            </a:r>
            <a:r>
              <a:rPr lang="en-US" sz="3000" b="1" i="1" dirty="0">
                <a:solidFill>
                  <a:schemeClr val="accent2"/>
                </a:solidFill>
              </a:rPr>
              <a:t>Expedia</a:t>
            </a:r>
            <a:r>
              <a:rPr lang="el-GR" sz="3000" dirty="0"/>
              <a:t>)</a:t>
            </a:r>
            <a:endParaRPr lang="en-US" sz="3000" dirty="0"/>
          </a:p>
          <a:p>
            <a:endParaRPr lang="en-US" dirty="0"/>
          </a:p>
        </p:txBody>
      </p:sp>
      <p:sp>
        <p:nvSpPr>
          <p:cNvPr id="4" name="Slide Number Placeholder 3">
            <a:extLst>
              <a:ext uri="{FF2B5EF4-FFF2-40B4-BE49-F238E27FC236}">
                <a16:creationId xmlns:a16="http://schemas.microsoft.com/office/drawing/2014/main" id="{72AA483D-3978-46D7-A321-1BF4931687C7}"/>
              </a:ext>
            </a:extLst>
          </p:cNvPr>
          <p:cNvSpPr>
            <a:spLocks noGrp="1"/>
          </p:cNvSpPr>
          <p:nvPr>
            <p:ph type="sldNum" sz="quarter" idx="12"/>
          </p:nvPr>
        </p:nvSpPr>
        <p:spPr/>
        <p:txBody>
          <a:bodyPr/>
          <a:lstStyle/>
          <a:p>
            <a:fld id="{98E93874-D8C6-4CCC-A9EC-BE8FA7F1D16E}" type="slidenum">
              <a:rPr lang="en-US" smtClean="0"/>
              <a:t>64</a:t>
            </a:fld>
            <a:endParaRPr lang="en-US" dirty="0"/>
          </a:p>
        </p:txBody>
      </p:sp>
    </p:spTree>
    <p:extLst>
      <p:ext uri="{BB962C8B-B14F-4D97-AF65-F5344CB8AC3E}">
        <p14:creationId xmlns:p14="http://schemas.microsoft.com/office/powerpoint/2010/main" val="35100303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CD5C5-EF6F-4D20-B107-F6615B5D19EC}"/>
              </a:ext>
            </a:extLst>
          </p:cNvPr>
          <p:cNvSpPr>
            <a:spLocks noGrp="1"/>
          </p:cNvSpPr>
          <p:nvPr>
            <p:ph type="title"/>
          </p:nvPr>
        </p:nvSpPr>
        <p:spPr/>
        <p:txBody>
          <a:bodyPr/>
          <a:lstStyle/>
          <a:p>
            <a:r>
              <a:rPr lang="el-GR" dirty="0">
                <a:solidFill>
                  <a:schemeClr val="tx1">
                    <a:lumMod val="65000"/>
                    <a:lumOff val="35000"/>
                  </a:schemeClr>
                </a:solidFill>
              </a:rPr>
              <a:t>Κάθετες συμφωνίες</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E201382-24B5-4BC0-9771-48DB1D1E183C}"/>
              </a:ext>
            </a:extLst>
          </p:cNvPr>
          <p:cNvSpPr>
            <a:spLocks noGrp="1"/>
          </p:cNvSpPr>
          <p:nvPr>
            <p:ph idx="1"/>
          </p:nvPr>
        </p:nvSpPr>
        <p:spPr/>
        <p:txBody>
          <a:bodyPr/>
          <a:lstStyle/>
          <a:p>
            <a:pPr lvl="0"/>
            <a:r>
              <a:rPr lang="el-GR" sz="2000" dirty="0"/>
              <a:t>Συμφωνία μεταξύ επιχειρήσεων οι οποίες δραστηριοποιούνται</a:t>
            </a:r>
            <a:r>
              <a:rPr lang="en-US" sz="2000" dirty="0"/>
              <a:t> </a:t>
            </a:r>
            <a:r>
              <a:rPr lang="el-GR" sz="2000" dirty="0"/>
              <a:t>σε διαφορετικό επίπεδο της εφοδιαστικής αλυσίδας (π.χ. χονδρεμπόριο και λιανεμπόριο)</a:t>
            </a:r>
            <a:endParaRPr lang="en-US" sz="2000" dirty="0"/>
          </a:p>
          <a:p>
            <a:pPr lvl="0"/>
            <a:r>
              <a:rPr lang="el-GR" sz="2000" dirty="0"/>
              <a:t>Καθορίζει τις προϋποθέσεις υπό τις οποίες τα μέρη δύνανται να προμηθεύονται ή πωλούν ή μεταπωλούν ορισμένα προϊόντα / υπηρεσίες</a:t>
            </a:r>
            <a:endParaRPr lang="en-US" sz="2000" dirty="0"/>
          </a:p>
          <a:p>
            <a:pPr lvl="0"/>
            <a:r>
              <a:rPr lang="el-GR" sz="2000" dirty="0"/>
              <a:t>Είδη κάθετων συμφωνιών</a:t>
            </a:r>
            <a:endParaRPr lang="en-US" sz="2000" dirty="0"/>
          </a:p>
          <a:p>
            <a:pPr lvl="1"/>
            <a:r>
              <a:rPr lang="el-GR" sz="2000" dirty="0"/>
              <a:t>Συμβάσεις διανομής </a:t>
            </a:r>
            <a:endParaRPr lang="en-US" sz="2000" dirty="0"/>
          </a:p>
          <a:p>
            <a:pPr lvl="2"/>
            <a:r>
              <a:rPr lang="el-GR" sz="2000" dirty="0"/>
              <a:t>Απλή</a:t>
            </a:r>
            <a:endParaRPr lang="en-US" sz="2000" dirty="0"/>
          </a:p>
          <a:p>
            <a:pPr lvl="2"/>
            <a:r>
              <a:rPr lang="el-GR" sz="2000" dirty="0"/>
              <a:t>Επιλεκτική</a:t>
            </a:r>
            <a:endParaRPr lang="en-US" sz="2000" dirty="0"/>
          </a:p>
          <a:p>
            <a:pPr lvl="2"/>
            <a:r>
              <a:rPr lang="el-GR" sz="2000" dirty="0"/>
              <a:t>Αποκλειστική</a:t>
            </a:r>
            <a:endParaRPr lang="en-US" sz="2000" dirty="0"/>
          </a:p>
          <a:p>
            <a:pPr lvl="1"/>
            <a:r>
              <a:rPr lang="el-GR" sz="2000" dirty="0"/>
              <a:t>Συμβάσεις δικαιόχρησης </a:t>
            </a:r>
            <a:r>
              <a:rPr lang="en-US" sz="2000" dirty="0"/>
              <a:t>(franchise)</a:t>
            </a:r>
          </a:p>
          <a:p>
            <a:endParaRPr lang="en-US" dirty="0"/>
          </a:p>
        </p:txBody>
      </p:sp>
      <p:sp>
        <p:nvSpPr>
          <p:cNvPr id="4" name="Slide Number Placeholder 3">
            <a:extLst>
              <a:ext uri="{FF2B5EF4-FFF2-40B4-BE49-F238E27FC236}">
                <a16:creationId xmlns:a16="http://schemas.microsoft.com/office/drawing/2014/main" id="{7872D47C-24A7-42FC-A7E6-BC001B042346}"/>
              </a:ext>
            </a:extLst>
          </p:cNvPr>
          <p:cNvSpPr>
            <a:spLocks noGrp="1"/>
          </p:cNvSpPr>
          <p:nvPr>
            <p:ph type="sldNum" sz="quarter" idx="12"/>
          </p:nvPr>
        </p:nvSpPr>
        <p:spPr/>
        <p:txBody>
          <a:bodyPr/>
          <a:lstStyle/>
          <a:p>
            <a:fld id="{98E93874-D8C6-4CCC-A9EC-BE8FA7F1D16E}" type="slidenum">
              <a:rPr lang="en-US" smtClean="0"/>
              <a:t>65</a:t>
            </a:fld>
            <a:endParaRPr lang="en-US" dirty="0"/>
          </a:p>
        </p:txBody>
      </p:sp>
    </p:spTree>
    <p:extLst>
      <p:ext uri="{BB962C8B-B14F-4D97-AF65-F5344CB8AC3E}">
        <p14:creationId xmlns:p14="http://schemas.microsoft.com/office/powerpoint/2010/main" val="33532538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3E27C-DC2E-4E3E-8269-8FCF6B99D5CF}"/>
              </a:ext>
            </a:extLst>
          </p:cNvPr>
          <p:cNvSpPr>
            <a:spLocks noGrp="1"/>
          </p:cNvSpPr>
          <p:nvPr>
            <p:ph type="title"/>
          </p:nvPr>
        </p:nvSpPr>
        <p:spPr/>
        <p:txBody>
          <a:bodyPr/>
          <a:lstStyle/>
          <a:p>
            <a:r>
              <a:rPr lang="el-GR" dirty="0">
                <a:solidFill>
                  <a:schemeClr val="tx1">
                    <a:lumMod val="65000"/>
                    <a:lumOff val="35000"/>
                  </a:schemeClr>
                </a:solidFill>
              </a:rPr>
              <a:t>Κάθετες συμφωνίες</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7FBC976C-42E8-43EB-B6FD-5E6A05FA7066}"/>
              </a:ext>
            </a:extLst>
          </p:cNvPr>
          <p:cNvSpPr>
            <a:spLocks noGrp="1"/>
          </p:cNvSpPr>
          <p:nvPr>
            <p:ph idx="1"/>
          </p:nvPr>
        </p:nvSpPr>
        <p:spPr>
          <a:xfrm>
            <a:off x="838200" y="1752600"/>
            <a:ext cx="4876800" cy="4419600"/>
          </a:xfrm>
        </p:spPr>
        <p:txBody>
          <a:bodyPr>
            <a:normAutofit fontScale="85000" lnSpcReduction="20000"/>
          </a:bodyPr>
          <a:lstStyle/>
          <a:p>
            <a:r>
              <a:rPr lang="el-GR" dirty="0"/>
              <a:t>Κάθετοι περιορισμοί</a:t>
            </a:r>
          </a:p>
          <a:p>
            <a:pPr lvl="1"/>
            <a:r>
              <a:rPr lang="el-GR" dirty="0"/>
              <a:t>Επιλεκτική διανομή</a:t>
            </a:r>
          </a:p>
          <a:p>
            <a:pPr lvl="1"/>
            <a:r>
              <a:rPr lang="el-GR" dirty="0"/>
              <a:t>Αποκλειστική διανομή</a:t>
            </a:r>
          </a:p>
          <a:p>
            <a:pPr lvl="1"/>
            <a:r>
              <a:rPr lang="el-GR" dirty="0"/>
              <a:t>Αποκλειστική προμήθεια</a:t>
            </a:r>
          </a:p>
          <a:p>
            <a:pPr lvl="1"/>
            <a:r>
              <a:rPr lang="el-GR" dirty="0"/>
              <a:t>Προώθηση συγκεκριμένου σήματος</a:t>
            </a:r>
          </a:p>
          <a:p>
            <a:pPr lvl="1"/>
            <a:r>
              <a:rPr lang="el-GR" dirty="0"/>
              <a:t>Επιβολή όρων ως προς ποσότητες προμήθειας</a:t>
            </a:r>
          </a:p>
          <a:p>
            <a:pPr lvl="1"/>
            <a:r>
              <a:rPr lang="el-GR" dirty="0"/>
              <a:t>Περιορισμοί στις τιμές</a:t>
            </a:r>
          </a:p>
          <a:p>
            <a:pPr lvl="2"/>
            <a:r>
              <a:rPr lang="el-GR" dirty="0"/>
              <a:t>Καθορισμός τιμών μεταπώλησης </a:t>
            </a:r>
            <a:r>
              <a:rPr lang="en-US" dirty="0"/>
              <a:t>(RPM)</a:t>
            </a:r>
            <a:endParaRPr lang="el-GR" dirty="0"/>
          </a:p>
          <a:p>
            <a:pPr lvl="2"/>
            <a:r>
              <a:rPr lang="el-GR" dirty="0"/>
              <a:t>Ρήτρες ευνοούμενου πελάτη</a:t>
            </a:r>
            <a:r>
              <a:rPr lang="en-US" dirty="0"/>
              <a:t> (MFN)</a:t>
            </a:r>
          </a:p>
          <a:p>
            <a:pPr marL="0" indent="0">
              <a:buNone/>
            </a:pPr>
            <a:endParaRPr lang="en-US" dirty="0"/>
          </a:p>
        </p:txBody>
      </p:sp>
      <p:pic>
        <p:nvPicPr>
          <p:cNvPr id="10244" name="Picture 4" descr="See the source image">
            <a:extLst>
              <a:ext uri="{FF2B5EF4-FFF2-40B4-BE49-F238E27FC236}">
                <a16:creationId xmlns:a16="http://schemas.microsoft.com/office/drawing/2014/main" id="{BB2FE325-3CFE-48CF-A921-2A97F4AF72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752600"/>
            <a:ext cx="3962400" cy="39624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0AEC028-27A4-4E52-BE5E-6A25362C5F73}"/>
              </a:ext>
            </a:extLst>
          </p:cNvPr>
          <p:cNvSpPr>
            <a:spLocks noGrp="1"/>
          </p:cNvSpPr>
          <p:nvPr>
            <p:ph type="sldNum" sz="quarter" idx="12"/>
          </p:nvPr>
        </p:nvSpPr>
        <p:spPr/>
        <p:txBody>
          <a:bodyPr/>
          <a:lstStyle/>
          <a:p>
            <a:fld id="{98E93874-D8C6-4CCC-A9EC-BE8FA7F1D16E}" type="slidenum">
              <a:rPr lang="en-US" smtClean="0"/>
              <a:t>66</a:t>
            </a:fld>
            <a:endParaRPr lang="en-US" dirty="0"/>
          </a:p>
        </p:txBody>
      </p:sp>
    </p:spTree>
    <p:extLst>
      <p:ext uri="{BB962C8B-B14F-4D97-AF65-F5344CB8AC3E}">
        <p14:creationId xmlns:p14="http://schemas.microsoft.com/office/powerpoint/2010/main" val="1070582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8451A-9C6E-49E8-A65C-3C64DEC1AAF9}"/>
              </a:ext>
            </a:extLst>
          </p:cNvPr>
          <p:cNvSpPr>
            <a:spLocks noGrp="1"/>
          </p:cNvSpPr>
          <p:nvPr>
            <p:ph type="title"/>
          </p:nvPr>
        </p:nvSpPr>
        <p:spPr/>
        <p:txBody>
          <a:bodyPr>
            <a:normAutofit/>
          </a:bodyPr>
          <a:lstStyle/>
          <a:p>
            <a:pPr>
              <a:lnSpc>
                <a:spcPts val="2500"/>
              </a:lnSpc>
            </a:pPr>
            <a:r>
              <a:rPr lang="el-GR" dirty="0">
                <a:solidFill>
                  <a:schemeClr val="tx1">
                    <a:lumMod val="65000"/>
                    <a:lumOff val="35000"/>
                  </a:schemeClr>
                </a:solidFill>
              </a:rPr>
              <a:t>Κάθετες συμφωνίες</a:t>
            </a:r>
            <a:br>
              <a:rPr lang="el-GR" sz="2400" dirty="0">
                <a:solidFill>
                  <a:schemeClr val="tx1">
                    <a:lumMod val="65000"/>
                    <a:lumOff val="35000"/>
                  </a:schemeClr>
                </a:solidFill>
              </a:rPr>
            </a:br>
            <a:r>
              <a:rPr lang="el-GR" sz="2400" dirty="0">
                <a:solidFill>
                  <a:srgbClr val="C00000"/>
                </a:solidFill>
              </a:rPr>
              <a:t>Κανονισμός 330/2010</a:t>
            </a:r>
            <a:endParaRPr lang="en-US" sz="2400" dirty="0">
              <a:solidFill>
                <a:srgbClr val="C00000"/>
              </a:solidFill>
            </a:endParaRPr>
          </a:p>
        </p:txBody>
      </p:sp>
      <p:sp>
        <p:nvSpPr>
          <p:cNvPr id="3" name="Content Placeholder 2">
            <a:extLst>
              <a:ext uri="{FF2B5EF4-FFF2-40B4-BE49-F238E27FC236}">
                <a16:creationId xmlns:a16="http://schemas.microsoft.com/office/drawing/2014/main" id="{B3955E27-2584-4AB0-8BE2-56E8DA4E0070}"/>
              </a:ext>
            </a:extLst>
          </p:cNvPr>
          <p:cNvSpPr>
            <a:spLocks noGrp="1"/>
          </p:cNvSpPr>
          <p:nvPr>
            <p:ph idx="1"/>
          </p:nvPr>
        </p:nvSpPr>
        <p:spPr/>
        <p:txBody>
          <a:bodyPr>
            <a:normAutofit fontScale="25000" lnSpcReduction="20000"/>
          </a:bodyPr>
          <a:lstStyle/>
          <a:p>
            <a:pPr>
              <a:lnSpc>
                <a:spcPct val="110000"/>
              </a:lnSpc>
            </a:pPr>
            <a:r>
              <a:rPr lang="el-GR" sz="7600" b="1" dirty="0"/>
              <a:t>Πεδίο εφαρμογής</a:t>
            </a:r>
          </a:p>
          <a:p>
            <a:pPr lvl="1">
              <a:lnSpc>
                <a:spcPct val="110000"/>
              </a:lnSpc>
            </a:pPr>
            <a:r>
              <a:rPr lang="el-GR" sz="6800" dirty="0"/>
              <a:t>Μερίδιο αγοράς προμηθευτή &lt;30%</a:t>
            </a:r>
          </a:p>
          <a:p>
            <a:pPr lvl="1">
              <a:lnSpc>
                <a:spcPct val="110000"/>
              </a:lnSpc>
            </a:pPr>
            <a:r>
              <a:rPr lang="el-GR" sz="6800" dirty="0"/>
              <a:t>Μερίδιο αγοράς αγοραστών / διανομέων &lt;30%</a:t>
            </a:r>
          </a:p>
          <a:p>
            <a:pPr>
              <a:lnSpc>
                <a:spcPct val="110000"/>
              </a:lnSpc>
            </a:pPr>
            <a:r>
              <a:rPr lang="el-GR" sz="7600" b="1" dirty="0"/>
              <a:t>Περιορισμοί ιδιαίτερης σοβαρότητας (άρθρο 4)</a:t>
            </a:r>
          </a:p>
          <a:p>
            <a:pPr lvl="1">
              <a:lnSpc>
                <a:spcPct val="110000"/>
              </a:lnSpc>
            </a:pPr>
            <a:r>
              <a:rPr lang="el-GR" sz="6800" dirty="0"/>
              <a:t>Καθορισμός τιμών μεταπώλησης (επιτρέπονται οι γνήσια προτεινόμενες / ανώτατες τιμές)</a:t>
            </a:r>
          </a:p>
          <a:p>
            <a:pPr lvl="1">
              <a:lnSpc>
                <a:spcPct val="110000"/>
              </a:lnSpc>
            </a:pPr>
            <a:r>
              <a:rPr lang="el-GR" sz="6800" dirty="0"/>
              <a:t>Περιοχή εντός της οποίας διενεργούνται οι πωλήσεις</a:t>
            </a:r>
          </a:p>
          <a:p>
            <a:pPr lvl="2">
              <a:lnSpc>
                <a:spcPct val="110000"/>
              </a:lnSpc>
            </a:pPr>
            <a:r>
              <a:rPr lang="el-GR" sz="6800" dirty="0">
                <a:solidFill>
                  <a:schemeClr val="tx1">
                    <a:lumMod val="75000"/>
                    <a:lumOff val="25000"/>
                  </a:schemeClr>
                </a:solidFill>
              </a:rPr>
              <a:t>Δεν επιτρέπεται ο περιορισμός των παθητικών πωλήσεων σε αποκλειστική περιοχή / πελατεία</a:t>
            </a:r>
          </a:p>
          <a:p>
            <a:pPr lvl="2">
              <a:lnSpc>
                <a:spcPct val="110000"/>
              </a:lnSpc>
            </a:pPr>
            <a:r>
              <a:rPr lang="el-GR" sz="6800" dirty="0">
                <a:solidFill>
                  <a:schemeClr val="tx1">
                    <a:lumMod val="75000"/>
                    <a:lumOff val="25000"/>
                  </a:schemeClr>
                </a:solidFill>
              </a:rPr>
              <a:t>Επιτρέπονται οι περιορισμοί πωλήσεων (ενεργητικών και παθητικών) σε τελικούς καταναλωτές από χονδρέμπορα </a:t>
            </a:r>
            <a:r>
              <a:rPr lang="el-GR" sz="6800" dirty="0">
                <a:solidFill>
                  <a:srgbClr val="C00000"/>
                </a:solidFill>
                <a:sym typeface="Wingdings" panose="05000000000000000000" pitchFamily="2" charset="2"/>
              </a:rPr>
              <a:t></a:t>
            </a:r>
            <a:r>
              <a:rPr lang="el-GR" sz="6800" dirty="0">
                <a:solidFill>
                  <a:schemeClr val="tx1">
                    <a:lumMod val="75000"/>
                    <a:lumOff val="25000"/>
                  </a:schemeClr>
                </a:solidFill>
                <a:sym typeface="Wingdings" panose="05000000000000000000" pitchFamily="2" charset="2"/>
              </a:rPr>
              <a:t> διαχωρισμός χονδρεμπόρων και λιανεμπόρων</a:t>
            </a:r>
            <a:endParaRPr lang="el-GR" sz="6800" dirty="0">
              <a:solidFill>
                <a:schemeClr val="tx1">
                  <a:lumMod val="75000"/>
                  <a:lumOff val="25000"/>
                </a:schemeClr>
              </a:solidFill>
            </a:endParaRPr>
          </a:p>
          <a:p>
            <a:pPr lvl="2">
              <a:lnSpc>
                <a:spcPct val="110000"/>
              </a:lnSpc>
            </a:pPr>
            <a:r>
              <a:rPr lang="el-GR" sz="6800" dirty="0">
                <a:solidFill>
                  <a:schemeClr val="tx1">
                    <a:lumMod val="75000"/>
                    <a:lumOff val="25000"/>
                  </a:schemeClr>
                </a:solidFill>
              </a:rPr>
              <a:t>Επιτρέπεται ο περιορισμός πωλήσεων (ενεργητικών και παθητικών) από επιλεγμένους διανομείς σε ανεξάρτητους μεταπωλητές που δραστηριοποιούνται σε περιοχές εφαρμογής συστήματος επιλεκτικής διανομής</a:t>
            </a:r>
          </a:p>
          <a:p>
            <a:pPr lvl="2">
              <a:lnSpc>
                <a:spcPct val="110000"/>
              </a:lnSpc>
            </a:pPr>
            <a:r>
              <a:rPr lang="el-GR" sz="6800" dirty="0">
                <a:solidFill>
                  <a:schemeClr val="tx1">
                    <a:lumMod val="75000"/>
                    <a:lumOff val="25000"/>
                  </a:schemeClr>
                </a:solidFill>
              </a:rPr>
              <a:t>Επιτρέπεται ο περιορισμός της δυνατότητας αγοραστή να μεταπωλεί (ενεργητικά και παθητικά) εξαρτήματα σε κατασκευαστές ανταγωνιστικών προϊόντων</a:t>
            </a:r>
            <a:endParaRPr lang="en-US" sz="6800" dirty="0">
              <a:solidFill>
                <a:schemeClr val="tx1">
                  <a:lumMod val="75000"/>
                  <a:lumOff val="25000"/>
                </a:schemeClr>
              </a:solidFill>
            </a:endParaRPr>
          </a:p>
          <a:p>
            <a:endParaRPr lang="en-US" dirty="0"/>
          </a:p>
        </p:txBody>
      </p:sp>
      <p:sp>
        <p:nvSpPr>
          <p:cNvPr id="4" name="Slide Number Placeholder 3">
            <a:extLst>
              <a:ext uri="{FF2B5EF4-FFF2-40B4-BE49-F238E27FC236}">
                <a16:creationId xmlns:a16="http://schemas.microsoft.com/office/drawing/2014/main" id="{E8A62C05-E8EA-47C7-9934-1F3D78857078}"/>
              </a:ext>
            </a:extLst>
          </p:cNvPr>
          <p:cNvSpPr>
            <a:spLocks noGrp="1"/>
          </p:cNvSpPr>
          <p:nvPr>
            <p:ph type="sldNum" sz="quarter" idx="12"/>
          </p:nvPr>
        </p:nvSpPr>
        <p:spPr/>
        <p:txBody>
          <a:bodyPr/>
          <a:lstStyle/>
          <a:p>
            <a:fld id="{98E93874-D8C6-4CCC-A9EC-BE8FA7F1D16E}" type="slidenum">
              <a:rPr lang="en-US" smtClean="0"/>
              <a:t>67</a:t>
            </a:fld>
            <a:endParaRPr lang="en-US" dirty="0"/>
          </a:p>
        </p:txBody>
      </p:sp>
    </p:spTree>
    <p:extLst>
      <p:ext uri="{BB962C8B-B14F-4D97-AF65-F5344CB8AC3E}">
        <p14:creationId xmlns:p14="http://schemas.microsoft.com/office/powerpoint/2010/main" val="26619983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1608D-5439-4636-BF75-C7EA0F464AC5}"/>
              </a:ext>
            </a:extLst>
          </p:cNvPr>
          <p:cNvSpPr>
            <a:spLocks noGrp="1"/>
          </p:cNvSpPr>
          <p:nvPr>
            <p:ph type="title"/>
          </p:nvPr>
        </p:nvSpPr>
        <p:spPr/>
        <p:txBody>
          <a:bodyPr>
            <a:normAutofit/>
          </a:bodyPr>
          <a:lstStyle/>
          <a:p>
            <a:pPr>
              <a:lnSpc>
                <a:spcPts val="2500"/>
              </a:lnSpc>
            </a:pPr>
            <a:r>
              <a:rPr lang="el-GR" dirty="0">
                <a:solidFill>
                  <a:prstClr val="black">
                    <a:lumMod val="65000"/>
                    <a:lumOff val="35000"/>
                  </a:prstClr>
                </a:solidFill>
              </a:rPr>
              <a:t>Κάθετες συμφωνίες</a:t>
            </a:r>
            <a:br>
              <a:rPr lang="el-GR" sz="2400" dirty="0">
                <a:solidFill>
                  <a:prstClr val="black">
                    <a:lumMod val="65000"/>
                    <a:lumOff val="35000"/>
                  </a:prstClr>
                </a:solidFill>
              </a:rPr>
            </a:br>
            <a:r>
              <a:rPr lang="el-GR" sz="2400" dirty="0">
                <a:solidFill>
                  <a:srgbClr val="C00000"/>
                </a:solidFill>
              </a:rPr>
              <a:t>Κανονισμός 330/2010</a:t>
            </a:r>
            <a:endParaRPr lang="en-US" dirty="0">
              <a:solidFill>
                <a:srgbClr val="C00000"/>
              </a:solidFill>
            </a:endParaRPr>
          </a:p>
        </p:txBody>
      </p:sp>
      <p:sp>
        <p:nvSpPr>
          <p:cNvPr id="3" name="Content Placeholder 2">
            <a:extLst>
              <a:ext uri="{FF2B5EF4-FFF2-40B4-BE49-F238E27FC236}">
                <a16:creationId xmlns:a16="http://schemas.microsoft.com/office/drawing/2014/main" id="{68CD56B0-9F39-4BE8-BC99-8FF505BBBA62}"/>
              </a:ext>
            </a:extLst>
          </p:cNvPr>
          <p:cNvSpPr>
            <a:spLocks noGrp="1"/>
          </p:cNvSpPr>
          <p:nvPr>
            <p:ph idx="1"/>
          </p:nvPr>
        </p:nvSpPr>
        <p:spPr/>
        <p:txBody>
          <a:bodyPr>
            <a:normAutofit fontScale="70000" lnSpcReduction="20000"/>
          </a:bodyPr>
          <a:lstStyle/>
          <a:p>
            <a:pPr>
              <a:lnSpc>
                <a:spcPct val="110000"/>
              </a:lnSpc>
            </a:pPr>
            <a:r>
              <a:rPr lang="el-GR" b="1" dirty="0"/>
              <a:t>Αποκλειόμενοι περιορισμοί (άρθρο 5)</a:t>
            </a:r>
          </a:p>
          <a:p>
            <a:pPr lvl="1">
              <a:lnSpc>
                <a:spcPct val="110000"/>
              </a:lnSpc>
            </a:pPr>
            <a:r>
              <a:rPr lang="el-GR" dirty="0"/>
              <a:t>Υποχρέωση μη άσκησης ανταγωνισμού πέραν των 5 ετών </a:t>
            </a:r>
          </a:p>
          <a:p>
            <a:pPr lvl="2">
              <a:lnSpc>
                <a:spcPct val="110000"/>
              </a:lnSpc>
            </a:pPr>
            <a:r>
              <a:rPr lang="el-GR" dirty="0"/>
              <a:t> αν το οικόπεδο / χώρος πώλησης που χρησιμοποιεί ο αγοραστής / διανομέας ανήκει στον προμηθευτή (διάρκεια μίσθωσης ή κατοχής οικοπέδου) </a:t>
            </a:r>
          </a:p>
          <a:p>
            <a:pPr lvl="2">
              <a:lnSpc>
                <a:spcPct val="110000"/>
              </a:lnSpc>
            </a:pPr>
            <a:r>
              <a:rPr lang="el-GR" dirty="0"/>
              <a:t> για προστασία τεχνογνωσίας &lt; 1 έτος μετά τη λήξη σύμφωνίας</a:t>
            </a:r>
          </a:p>
          <a:p>
            <a:pPr lvl="1">
              <a:lnSpc>
                <a:spcPct val="110000"/>
              </a:lnSpc>
            </a:pPr>
            <a:r>
              <a:rPr lang="el-GR" dirty="0"/>
              <a:t>Περιορισμός αγοραστή / διανομέα να αγοράζει / πωλεί / μεταπωλεί προϊόντα ή υπηρεσίες μετά τον τερματισμό της συμφωνίας</a:t>
            </a:r>
          </a:p>
          <a:p>
            <a:pPr lvl="1">
              <a:lnSpc>
                <a:spcPct val="110000"/>
              </a:lnSpc>
            </a:pPr>
            <a:r>
              <a:rPr lang="el-GR" dirty="0"/>
              <a:t>Υποχρέωση αγοραστή / διανομέα να μην εμπορεύεται ορισμένα ανταγωνιστικά σήματα </a:t>
            </a:r>
            <a:endParaRPr lang="en-US" dirty="0"/>
          </a:p>
          <a:p>
            <a:r>
              <a:rPr lang="el-GR" b="1" dirty="0"/>
              <a:t>Μη εφαρμογή (άρθρο 6)</a:t>
            </a:r>
          </a:p>
          <a:p>
            <a:pPr lvl="1"/>
            <a:r>
              <a:rPr lang="el-GR" dirty="0"/>
              <a:t>Ύπαρξη παράλληλων δικτύων με παρόμοιους κάθετους περιορισμούς που καλύπτουν πέραν του 50% </a:t>
            </a:r>
            <a:r>
              <a:rPr lang="el-GR" dirty="0">
                <a:solidFill>
                  <a:srgbClr val="C00000"/>
                </a:solidFill>
                <a:sym typeface="Wingdings" panose="05000000000000000000" pitchFamily="2" charset="2"/>
              </a:rPr>
              <a:t></a:t>
            </a:r>
            <a:r>
              <a:rPr lang="el-GR" dirty="0">
                <a:sym typeface="Wingdings" panose="05000000000000000000" pitchFamily="2" charset="2"/>
              </a:rPr>
              <a:t> διακριτική ευχέρεια Ευρωπαϊκής Επιτροπής</a:t>
            </a:r>
            <a:endParaRPr lang="en-US" dirty="0"/>
          </a:p>
          <a:p>
            <a:pPr lvl="1">
              <a:lnSpc>
                <a:spcPct val="110000"/>
              </a:lnSpc>
            </a:pPr>
            <a:endParaRPr lang="el-GR" dirty="0"/>
          </a:p>
          <a:p>
            <a:pPr lvl="1">
              <a:lnSpc>
                <a:spcPct val="110000"/>
              </a:lnSpc>
            </a:pPr>
            <a:endParaRPr lang="en-US" dirty="0"/>
          </a:p>
          <a:p>
            <a:pPr lvl="1">
              <a:lnSpc>
                <a:spcPct val="110000"/>
              </a:lnSpc>
            </a:pPr>
            <a:endParaRPr lang="el-GR" sz="2600" dirty="0"/>
          </a:p>
          <a:p>
            <a:endParaRPr lang="en-US" dirty="0"/>
          </a:p>
        </p:txBody>
      </p:sp>
    </p:spTree>
    <p:extLst>
      <p:ext uri="{BB962C8B-B14F-4D97-AF65-F5344CB8AC3E}">
        <p14:creationId xmlns:p14="http://schemas.microsoft.com/office/powerpoint/2010/main" val="9790454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A354F-8F9A-49F1-8943-696EBC984A08}"/>
              </a:ext>
            </a:extLst>
          </p:cNvPr>
          <p:cNvSpPr>
            <a:spLocks noGrp="1"/>
          </p:cNvSpPr>
          <p:nvPr>
            <p:ph type="title"/>
          </p:nvPr>
        </p:nvSpPr>
        <p:spPr/>
        <p:txBody>
          <a:bodyPr/>
          <a:lstStyle/>
          <a:p>
            <a:r>
              <a:rPr lang="el-GR" dirty="0">
                <a:solidFill>
                  <a:schemeClr val="tx1">
                    <a:lumMod val="65000"/>
                    <a:lumOff val="35000"/>
                  </a:schemeClr>
                </a:solidFill>
              </a:rPr>
              <a:t>Κάθετες συμφωνίες</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F1A377C8-35FA-4DE4-9CC1-A20BB798FCAA}"/>
              </a:ext>
            </a:extLst>
          </p:cNvPr>
          <p:cNvSpPr>
            <a:spLocks noGrp="1"/>
          </p:cNvSpPr>
          <p:nvPr>
            <p:ph idx="1"/>
          </p:nvPr>
        </p:nvSpPr>
        <p:spPr/>
        <p:txBody>
          <a:bodyPr>
            <a:normAutofit fontScale="92500" lnSpcReduction="20000"/>
          </a:bodyPr>
          <a:lstStyle/>
          <a:p>
            <a:r>
              <a:rPr lang="el-GR" dirty="0"/>
              <a:t>Εάν δεν καλύπτεται από τον Κανονισμό 330/2010 </a:t>
            </a:r>
            <a:r>
              <a:rPr lang="el-GR" dirty="0">
                <a:solidFill>
                  <a:srgbClr val="C00000"/>
                </a:solidFill>
                <a:sym typeface="Wingdings" panose="05000000000000000000" pitchFamily="2" charset="2"/>
              </a:rPr>
              <a:t></a:t>
            </a:r>
            <a:r>
              <a:rPr lang="el-GR" dirty="0">
                <a:sym typeface="Wingdings" panose="05000000000000000000" pitchFamily="2" charset="2"/>
              </a:rPr>
              <a:t> ενδεχομένως να τύχει ατομικής εξαίρεσης βάσει Άρθρου 101(3) ΣΛΕΕ</a:t>
            </a:r>
          </a:p>
          <a:p>
            <a:r>
              <a:rPr lang="el-GR" dirty="0">
                <a:sym typeface="Wingdings" panose="05000000000000000000" pitchFamily="2" charset="2"/>
              </a:rPr>
              <a:t>Παράγοντες που λαμβάνονται υπόψη</a:t>
            </a:r>
            <a:r>
              <a:rPr lang="en-US" dirty="0">
                <a:sym typeface="Wingdings" panose="05000000000000000000" pitchFamily="2" charset="2"/>
              </a:rPr>
              <a:t>:</a:t>
            </a:r>
            <a:endParaRPr lang="el-GR" dirty="0">
              <a:sym typeface="Wingdings" panose="05000000000000000000" pitchFamily="2" charset="2"/>
            </a:endParaRPr>
          </a:p>
          <a:p>
            <a:pPr marL="895350" lvl="1" indent="-438150"/>
            <a:r>
              <a:rPr lang="el-GR" dirty="0">
                <a:solidFill>
                  <a:schemeClr val="tx1">
                    <a:lumMod val="75000"/>
                    <a:lumOff val="25000"/>
                  </a:schemeClr>
                </a:solidFill>
              </a:rPr>
              <a:t>Θέση προμηθευτή</a:t>
            </a:r>
          </a:p>
          <a:p>
            <a:pPr marL="895350" lvl="1" indent="-438150"/>
            <a:r>
              <a:rPr lang="el-GR" dirty="0">
                <a:solidFill>
                  <a:schemeClr val="tx1">
                    <a:lumMod val="75000"/>
                    <a:lumOff val="25000"/>
                  </a:schemeClr>
                </a:solidFill>
              </a:rPr>
              <a:t>Θέση ανταγωνιστών</a:t>
            </a:r>
          </a:p>
          <a:p>
            <a:pPr marL="895350" lvl="1" indent="-438150"/>
            <a:r>
              <a:rPr lang="el-GR" dirty="0">
                <a:solidFill>
                  <a:schemeClr val="tx1">
                    <a:lumMod val="75000"/>
                    <a:lumOff val="25000"/>
                  </a:schemeClr>
                </a:solidFill>
              </a:rPr>
              <a:t>Φραγμοί εισόδου</a:t>
            </a:r>
          </a:p>
          <a:p>
            <a:pPr marL="895350" lvl="1" indent="-438150"/>
            <a:r>
              <a:rPr lang="el-GR" dirty="0">
                <a:solidFill>
                  <a:schemeClr val="tx1">
                    <a:lumMod val="75000"/>
                    <a:lumOff val="25000"/>
                  </a:schemeClr>
                </a:solidFill>
              </a:rPr>
              <a:t>Αγοραστική ισχύς</a:t>
            </a:r>
          </a:p>
          <a:p>
            <a:pPr marL="895350" lvl="1" indent="-438150"/>
            <a:r>
              <a:rPr lang="el-GR" dirty="0">
                <a:solidFill>
                  <a:schemeClr val="tx1">
                    <a:lumMod val="75000"/>
                    <a:lumOff val="25000"/>
                  </a:schemeClr>
                </a:solidFill>
              </a:rPr>
              <a:t>Ωριμότητα αγοράς</a:t>
            </a:r>
          </a:p>
          <a:p>
            <a:pPr marL="895350" lvl="1" indent="-438150"/>
            <a:r>
              <a:rPr lang="el-GR" dirty="0">
                <a:solidFill>
                  <a:schemeClr val="tx1">
                    <a:lumMod val="75000"/>
                    <a:lumOff val="25000"/>
                  </a:schemeClr>
                </a:solidFill>
              </a:rPr>
              <a:t>Επίπεδο εμπορίου</a:t>
            </a:r>
          </a:p>
          <a:p>
            <a:pPr marL="895350" lvl="1" indent="-438150"/>
            <a:r>
              <a:rPr lang="el-GR" dirty="0">
                <a:solidFill>
                  <a:schemeClr val="tx1">
                    <a:lumMod val="75000"/>
                    <a:lumOff val="25000"/>
                  </a:schemeClr>
                </a:solidFill>
              </a:rPr>
              <a:t>Φύση προϊόντος</a:t>
            </a:r>
            <a:endParaRPr lang="en-US" dirty="0">
              <a:solidFill>
                <a:schemeClr val="tx1">
                  <a:lumMod val="75000"/>
                  <a:lumOff val="25000"/>
                </a:schemeClr>
              </a:solidFill>
            </a:endParaRPr>
          </a:p>
          <a:p>
            <a:endParaRPr lang="en-US" dirty="0"/>
          </a:p>
        </p:txBody>
      </p:sp>
      <p:sp>
        <p:nvSpPr>
          <p:cNvPr id="4" name="Slide Number Placeholder 3">
            <a:extLst>
              <a:ext uri="{FF2B5EF4-FFF2-40B4-BE49-F238E27FC236}">
                <a16:creationId xmlns:a16="http://schemas.microsoft.com/office/drawing/2014/main" id="{AAB26C7E-7228-4A81-BE0C-EBEB0BCCAE88}"/>
              </a:ext>
            </a:extLst>
          </p:cNvPr>
          <p:cNvSpPr>
            <a:spLocks noGrp="1"/>
          </p:cNvSpPr>
          <p:nvPr>
            <p:ph type="sldNum" sz="quarter" idx="12"/>
          </p:nvPr>
        </p:nvSpPr>
        <p:spPr/>
        <p:txBody>
          <a:bodyPr/>
          <a:lstStyle/>
          <a:p>
            <a:fld id="{98E93874-D8C6-4CCC-A9EC-BE8FA7F1D16E}" type="slidenum">
              <a:rPr lang="en-US" smtClean="0"/>
              <a:t>69</a:t>
            </a:fld>
            <a:endParaRPr lang="en-US" dirty="0"/>
          </a:p>
        </p:txBody>
      </p:sp>
    </p:spTree>
    <p:extLst>
      <p:ext uri="{BB962C8B-B14F-4D97-AF65-F5344CB8AC3E}">
        <p14:creationId xmlns:p14="http://schemas.microsoft.com/office/powerpoint/2010/main" val="242975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42B20-8C2E-478C-B902-095A6C6BAB19}"/>
              </a:ext>
            </a:extLst>
          </p:cNvPr>
          <p:cNvSpPr>
            <a:spLocks noGrp="1"/>
          </p:cNvSpPr>
          <p:nvPr>
            <p:ph type="title"/>
          </p:nvPr>
        </p:nvSpPr>
        <p:spPr/>
        <p:txBody>
          <a:bodyPr/>
          <a:lstStyle/>
          <a:p>
            <a:r>
              <a:rPr lang="el-GR" dirty="0"/>
              <a:t>Άρθρο 4, Ν. 13(Ι)/2008 - εξαίρεση</a:t>
            </a:r>
            <a:endParaRPr lang="en-US" dirty="0"/>
          </a:p>
        </p:txBody>
      </p:sp>
      <p:sp>
        <p:nvSpPr>
          <p:cNvPr id="3" name="Content Placeholder 2">
            <a:extLst>
              <a:ext uri="{FF2B5EF4-FFF2-40B4-BE49-F238E27FC236}">
                <a16:creationId xmlns:a16="http://schemas.microsoft.com/office/drawing/2014/main" id="{530987EC-DA38-467F-925D-F24242E2A6AF}"/>
              </a:ext>
            </a:extLst>
          </p:cNvPr>
          <p:cNvSpPr>
            <a:spLocks noGrp="1"/>
          </p:cNvSpPr>
          <p:nvPr>
            <p:ph idx="1"/>
          </p:nvPr>
        </p:nvSpPr>
        <p:spPr/>
        <p:txBody>
          <a:bodyPr>
            <a:normAutofit fontScale="77500" lnSpcReduction="20000"/>
          </a:bodyPr>
          <a:lstStyle/>
          <a:p>
            <a:pPr marL="0" lvl="0" indent="0">
              <a:buNone/>
            </a:pPr>
            <a:r>
              <a:rPr lang="el-GR" i="1" dirty="0"/>
              <a:t>Κάθε συμφωνία, απόφαση και εναρμονισμένη πρακτική, η οποία εμπίπτει στο πεδίο εφαρμογής του εδαφίου (1) του άρθρου 3, επιτρέπεται και είναι έγκυρη χωρίς να είναι αναγκαία η προηγούμενη έκδοση σχετικής απόφασης της Επιτροπής, εάν συντρέχουν</a:t>
            </a:r>
            <a:r>
              <a:rPr lang="el-GR" b="1" i="1" dirty="0"/>
              <a:t> σωρευτικά </a:t>
            </a:r>
            <a:r>
              <a:rPr lang="el-GR" i="1" dirty="0"/>
              <a:t>οι ακόλουθες προϋποθέσεις: </a:t>
            </a:r>
            <a:r>
              <a:rPr lang="en-US" i="1" dirty="0"/>
              <a:t> </a:t>
            </a:r>
          </a:p>
          <a:p>
            <a:pPr marL="400050" lvl="1" indent="0">
              <a:buNone/>
            </a:pPr>
            <a:r>
              <a:rPr lang="el-GR" i="1" dirty="0"/>
              <a:t>α) συμβάλλει στη </a:t>
            </a:r>
            <a:r>
              <a:rPr lang="el-GR" b="1" i="1" dirty="0"/>
              <a:t>βελτίωση της παραγωγής ή της διανομής </a:t>
            </a:r>
            <a:r>
              <a:rPr lang="el-GR" i="1" dirty="0"/>
              <a:t>των προϊόντων ή στην </a:t>
            </a:r>
            <a:r>
              <a:rPr lang="el-GR" b="1" i="1" dirty="0"/>
              <a:t>προώθηση της τεχνικής ή οικονομικής προόδου</a:t>
            </a:r>
            <a:r>
              <a:rPr lang="el-GR" i="1" dirty="0"/>
              <a:t>, εξασφαλίζοντας συγχρόνως στους </a:t>
            </a:r>
            <a:r>
              <a:rPr lang="el-GR" b="1" i="1" dirty="0"/>
              <a:t>καταναλωτές δίκαιο τμήμα </a:t>
            </a:r>
            <a:r>
              <a:rPr lang="el-GR" i="1" dirty="0"/>
              <a:t>από το όφελος που προκύπτει,</a:t>
            </a:r>
            <a:r>
              <a:rPr lang="en-US" i="1" dirty="0"/>
              <a:t> </a:t>
            </a:r>
          </a:p>
          <a:p>
            <a:pPr marL="400050" lvl="1" indent="0">
              <a:buNone/>
            </a:pPr>
            <a:r>
              <a:rPr lang="el-GR" i="1" dirty="0"/>
              <a:t>β) δεν επιβάλλει στις ενδιαφερόμενες επιχειρήσεις </a:t>
            </a:r>
            <a:r>
              <a:rPr lang="el-GR" b="1" i="1" dirty="0"/>
              <a:t>περιορισμούς, μη απαραίτητους για την επίτευξη των στόχων αυτών</a:t>
            </a:r>
            <a:r>
              <a:rPr lang="el-GR" i="1" dirty="0"/>
              <a:t>, και </a:t>
            </a:r>
            <a:endParaRPr lang="en-US" i="1" dirty="0"/>
          </a:p>
          <a:p>
            <a:pPr marL="400050" lvl="1" indent="0">
              <a:buNone/>
            </a:pPr>
            <a:r>
              <a:rPr lang="el-GR" i="1" dirty="0"/>
              <a:t>γ) δεν παρέχει στις επιχειρήσεις αυτές τη </a:t>
            </a:r>
            <a:r>
              <a:rPr lang="el-GR" b="1" i="1" dirty="0"/>
              <a:t>δυνατότητα κατάργησης του ανταγωνισμού</a:t>
            </a:r>
            <a:r>
              <a:rPr lang="el-GR" i="1" dirty="0"/>
              <a:t> σε σημαντικό τμήμα της σχετικής αγοράς του προϊόντος</a:t>
            </a:r>
            <a:endParaRPr lang="en-US" i="1" dirty="0"/>
          </a:p>
          <a:p>
            <a:endParaRPr lang="en-US" dirty="0"/>
          </a:p>
        </p:txBody>
      </p:sp>
      <p:sp>
        <p:nvSpPr>
          <p:cNvPr id="4" name="Slide Number Placeholder 3">
            <a:extLst>
              <a:ext uri="{FF2B5EF4-FFF2-40B4-BE49-F238E27FC236}">
                <a16:creationId xmlns:a16="http://schemas.microsoft.com/office/drawing/2014/main" id="{516866A9-9F46-4736-B44B-E66015A5EA2E}"/>
              </a:ext>
            </a:extLst>
          </p:cNvPr>
          <p:cNvSpPr>
            <a:spLocks noGrp="1"/>
          </p:cNvSpPr>
          <p:nvPr>
            <p:ph type="sldNum" sz="quarter" idx="12"/>
          </p:nvPr>
        </p:nvSpPr>
        <p:spPr/>
        <p:txBody>
          <a:bodyPr/>
          <a:lstStyle/>
          <a:p>
            <a:fld id="{98E93874-D8C6-4CCC-A9EC-BE8FA7F1D16E}" type="slidenum">
              <a:rPr lang="en-US" smtClean="0"/>
              <a:t>7</a:t>
            </a:fld>
            <a:endParaRPr lang="en-US" dirty="0"/>
          </a:p>
        </p:txBody>
      </p:sp>
    </p:spTree>
    <p:extLst>
      <p:ext uri="{BB962C8B-B14F-4D97-AF65-F5344CB8AC3E}">
        <p14:creationId xmlns:p14="http://schemas.microsoft.com/office/powerpoint/2010/main" val="38644674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E9087-3634-440A-9FD6-80DC79DED288}"/>
              </a:ext>
            </a:extLst>
          </p:cNvPr>
          <p:cNvSpPr>
            <a:spLocks noGrp="1"/>
          </p:cNvSpPr>
          <p:nvPr>
            <p:ph type="title"/>
          </p:nvPr>
        </p:nvSpPr>
        <p:spPr/>
        <p:txBody>
          <a:bodyPr>
            <a:noAutofit/>
          </a:bodyPr>
          <a:lstStyle/>
          <a:p>
            <a:pPr>
              <a:lnSpc>
                <a:spcPts val="2500"/>
              </a:lnSpc>
            </a:pPr>
            <a:r>
              <a:rPr lang="el-GR" sz="2800" dirty="0">
                <a:solidFill>
                  <a:schemeClr val="tx1">
                    <a:lumMod val="65000"/>
                    <a:lumOff val="35000"/>
                  </a:schemeClr>
                </a:solidFill>
              </a:rPr>
              <a:t>Κάθετοι περιορισμοί</a:t>
            </a:r>
            <a:br>
              <a:rPr lang="el-GR" sz="2400" dirty="0"/>
            </a:br>
            <a:r>
              <a:rPr lang="el-GR" sz="2400" dirty="0">
                <a:solidFill>
                  <a:srgbClr val="C00000"/>
                </a:solidFill>
              </a:rPr>
              <a:t>Καθορισμός τιμών μεταπώλησης</a:t>
            </a:r>
            <a:endParaRPr lang="en-US" sz="1800" dirty="0">
              <a:solidFill>
                <a:srgbClr val="C00000"/>
              </a:solidFill>
            </a:endParaRPr>
          </a:p>
        </p:txBody>
      </p:sp>
      <p:sp>
        <p:nvSpPr>
          <p:cNvPr id="3" name="Content Placeholder 2">
            <a:extLst>
              <a:ext uri="{FF2B5EF4-FFF2-40B4-BE49-F238E27FC236}">
                <a16:creationId xmlns:a16="http://schemas.microsoft.com/office/drawing/2014/main" id="{ECFB4AE9-57F6-48C9-8566-1AA38FB54B49}"/>
              </a:ext>
            </a:extLst>
          </p:cNvPr>
          <p:cNvSpPr>
            <a:spLocks noGrp="1"/>
          </p:cNvSpPr>
          <p:nvPr>
            <p:ph idx="1"/>
          </p:nvPr>
        </p:nvSpPr>
        <p:spPr/>
        <p:txBody>
          <a:bodyPr>
            <a:normAutofit fontScale="77500" lnSpcReduction="20000"/>
          </a:bodyPr>
          <a:lstStyle/>
          <a:p>
            <a:pPr>
              <a:lnSpc>
                <a:spcPct val="110000"/>
              </a:lnSpc>
            </a:pPr>
            <a:r>
              <a:rPr lang="el-GR" dirty="0"/>
              <a:t>Απαγορεύεται ο </a:t>
            </a:r>
            <a:r>
              <a:rPr lang="el-GR" b="1" dirty="0"/>
              <a:t>άμεσος ή έμμεσος </a:t>
            </a:r>
            <a:r>
              <a:rPr lang="el-GR" dirty="0"/>
              <a:t>περιορισμός του αγοραστή να καθορίσει τις τιμές μεταπώλησης</a:t>
            </a:r>
          </a:p>
          <a:p>
            <a:pPr lvl="1">
              <a:lnSpc>
                <a:spcPct val="110000"/>
              </a:lnSpc>
            </a:pPr>
            <a:r>
              <a:rPr lang="el-GR" dirty="0"/>
              <a:t>Άμεσος καθορισμός τιμής μεταπώλησης σε συμφωνία</a:t>
            </a:r>
          </a:p>
          <a:p>
            <a:pPr lvl="1">
              <a:lnSpc>
                <a:spcPct val="110000"/>
              </a:lnSpc>
            </a:pPr>
            <a:r>
              <a:rPr lang="el-GR" dirty="0"/>
              <a:t>Έμμεσος καθορισμός τιμής </a:t>
            </a:r>
          </a:p>
          <a:p>
            <a:pPr lvl="2">
              <a:lnSpc>
                <a:spcPct val="110000"/>
              </a:lnSpc>
            </a:pPr>
            <a:r>
              <a:rPr lang="el-GR" sz="2100" dirty="0">
                <a:solidFill>
                  <a:schemeClr val="tx1">
                    <a:lumMod val="75000"/>
                    <a:lumOff val="25000"/>
                  </a:schemeClr>
                </a:solidFill>
              </a:rPr>
              <a:t>Καθορισμός περιθωρίου κέρδους του διανομέα </a:t>
            </a:r>
          </a:p>
          <a:p>
            <a:pPr lvl="2">
              <a:lnSpc>
                <a:spcPct val="110000"/>
              </a:lnSpc>
            </a:pPr>
            <a:r>
              <a:rPr lang="el-GR" sz="2100" dirty="0">
                <a:solidFill>
                  <a:schemeClr val="tx1">
                    <a:lumMod val="75000"/>
                    <a:lumOff val="25000"/>
                  </a:schemeClr>
                </a:solidFill>
              </a:rPr>
              <a:t>Καθορισμός ανώτατου επιπέδου έκπτωσης που μπορεί να παραχωρήσει ο διανομέας</a:t>
            </a:r>
          </a:p>
          <a:p>
            <a:pPr lvl="2">
              <a:lnSpc>
                <a:spcPct val="110000"/>
              </a:lnSpc>
            </a:pPr>
            <a:r>
              <a:rPr lang="el-GR" sz="2100" dirty="0">
                <a:solidFill>
                  <a:schemeClr val="tx1">
                    <a:lumMod val="75000"/>
                    <a:lumOff val="25000"/>
                  </a:schemeClr>
                </a:solidFill>
              </a:rPr>
              <a:t>Εξάρτηση της χορήγησης έκπτωσης ή επιστροφής δαπανών από τήρηση συγκεκριμένου επιπέδου τιμών μεταπώλησης</a:t>
            </a:r>
          </a:p>
          <a:p>
            <a:pPr>
              <a:lnSpc>
                <a:spcPct val="110000"/>
              </a:lnSpc>
            </a:pPr>
            <a:r>
              <a:rPr lang="el-GR" dirty="0"/>
              <a:t>Επιτρέπονται να οριστούν </a:t>
            </a:r>
          </a:p>
          <a:p>
            <a:pPr lvl="1">
              <a:lnSpc>
                <a:spcPct val="110000"/>
              </a:lnSpc>
            </a:pPr>
            <a:r>
              <a:rPr lang="el-GR" dirty="0"/>
              <a:t>Προτεινόμενες τιμές (</a:t>
            </a:r>
            <a:r>
              <a:rPr lang="en-US" dirty="0"/>
              <a:t>recommended prices)</a:t>
            </a:r>
          </a:p>
          <a:p>
            <a:pPr lvl="1">
              <a:lnSpc>
                <a:spcPct val="110000"/>
              </a:lnSpc>
            </a:pPr>
            <a:r>
              <a:rPr lang="el-GR" dirty="0"/>
              <a:t>Μέγιστες τιμές μεταπώλησης (</a:t>
            </a:r>
            <a:r>
              <a:rPr lang="en-US" dirty="0"/>
              <a:t>maximum prices) </a:t>
            </a:r>
            <a:endParaRPr lang="el-GR" dirty="0"/>
          </a:p>
          <a:p>
            <a:pPr marL="457200" lvl="1" indent="0">
              <a:lnSpc>
                <a:spcPct val="110000"/>
              </a:lnSpc>
              <a:buNone/>
            </a:pPr>
            <a:r>
              <a:rPr lang="el-GR" dirty="0">
                <a:solidFill>
                  <a:srgbClr val="C00000"/>
                </a:solidFill>
                <a:sym typeface="Wingdings" panose="05000000000000000000" pitchFamily="2" charset="2"/>
              </a:rPr>
              <a:t></a:t>
            </a:r>
            <a:r>
              <a:rPr lang="el-GR" dirty="0">
                <a:sym typeface="Wingdings" panose="05000000000000000000" pitchFamily="2" charset="2"/>
              </a:rPr>
              <a:t>ν</a:t>
            </a:r>
            <a:r>
              <a:rPr lang="el-GR" dirty="0"/>
              <a:t>οουμένου ότι δεν καταλήγουν σε καθορισμένες ή ελάχιστες τιμές λόγω πιέσεων / κινήτρων από άλλα μέρη</a:t>
            </a:r>
          </a:p>
        </p:txBody>
      </p:sp>
    </p:spTree>
    <p:extLst>
      <p:ext uri="{BB962C8B-B14F-4D97-AF65-F5344CB8AC3E}">
        <p14:creationId xmlns:p14="http://schemas.microsoft.com/office/powerpoint/2010/main" val="12600364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1187C-1F8A-4ECF-B500-B776AB302D42}"/>
              </a:ext>
            </a:extLst>
          </p:cNvPr>
          <p:cNvSpPr>
            <a:spLocks noGrp="1"/>
          </p:cNvSpPr>
          <p:nvPr>
            <p:ph type="title"/>
          </p:nvPr>
        </p:nvSpPr>
        <p:spPr/>
        <p:txBody>
          <a:bodyPr>
            <a:noAutofit/>
          </a:bodyPr>
          <a:lstStyle/>
          <a:p>
            <a:pPr>
              <a:lnSpc>
                <a:spcPts val="2500"/>
              </a:lnSpc>
            </a:pPr>
            <a:r>
              <a:rPr lang="el-GR" dirty="0">
                <a:solidFill>
                  <a:schemeClr val="tx1">
                    <a:lumMod val="65000"/>
                    <a:lumOff val="35000"/>
                  </a:schemeClr>
                </a:solidFill>
              </a:rPr>
              <a:t>Κάθετοι περιορισμοί</a:t>
            </a:r>
            <a:br>
              <a:rPr lang="el-GR" sz="2400" dirty="0"/>
            </a:br>
            <a:r>
              <a:rPr lang="el-GR" sz="2400" dirty="0">
                <a:solidFill>
                  <a:srgbClr val="C00000"/>
                </a:solidFill>
              </a:rPr>
              <a:t>Καθορισμός τιμών μεταπώλησης</a:t>
            </a:r>
            <a:endParaRPr lang="en-US" sz="2400" dirty="0"/>
          </a:p>
        </p:txBody>
      </p:sp>
      <p:sp>
        <p:nvSpPr>
          <p:cNvPr id="4" name="Slide Number Placeholder 3">
            <a:extLst>
              <a:ext uri="{FF2B5EF4-FFF2-40B4-BE49-F238E27FC236}">
                <a16:creationId xmlns:a16="http://schemas.microsoft.com/office/drawing/2014/main" id="{E33BD8B2-AA05-4F27-B8E0-7306F081F87B}"/>
              </a:ext>
            </a:extLst>
          </p:cNvPr>
          <p:cNvSpPr>
            <a:spLocks noGrp="1"/>
          </p:cNvSpPr>
          <p:nvPr>
            <p:ph type="sldNum" sz="quarter" idx="12"/>
          </p:nvPr>
        </p:nvSpPr>
        <p:spPr/>
        <p:txBody>
          <a:bodyPr/>
          <a:lstStyle/>
          <a:p>
            <a:fld id="{98E93874-D8C6-4CCC-A9EC-BE8FA7F1D16E}" type="slidenum">
              <a:rPr lang="en-US" smtClean="0"/>
              <a:t>71</a:t>
            </a:fld>
            <a:endParaRPr lang="en-US" dirty="0"/>
          </a:p>
        </p:txBody>
      </p:sp>
      <p:sp>
        <p:nvSpPr>
          <p:cNvPr id="3" name="Rectangle 2">
            <a:extLst>
              <a:ext uri="{FF2B5EF4-FFF2-40B4-BE49-F238E27FC236}">
                <a16:creationId xmlns:a16="http://schemas.microsoft.com/office/drawing/2014/main" id="{3F5968E8-7E47-4C0B-84EA-020B30B2F0AF}"/>
              </a:ext>
            </a:extLst>
          </p:cNvPr>
          <p:cNvSpPr/>
          <p:nvPr/>
        </p:nvSpPr>
        <p:spPr>
          <a:xfrm>
            <a:off x="2476500" y="3105835"/>
            <a:ext cx="4953000" cy="646331"/>
          </a:xfrm>
          <a:prstGeom prst="rect">
            <a:avLst/>
          </a:prstGeom>
        </p:spPr>
        <p:txBody>
          <a:bodyPr>
            <a:spAutoFit/>
          </a:bodyPr>
          <a:lstStyle/>
          <a:p>
            <a:r>
              <a:rPr lang="en-US" dirty="0">
                <a:hlinkClick r:id="rId4"/>
              </a:rPr>
              <a:t>https://www.youtube.com/watch?v=hObZs6m2jhw</a:t>
            </a:r>
            <a:endParaRPr lang="en-US" dirty="0"/>
          </a:p>
        </p:txBody>
      </p:sp>
      <p:pic>
        <p:nvPicPr>
          <p:cNvPr id="6" name="Online Media 5" title="What is resale price maintenance (RPM)?">
            <a:hlinkClick r:id="" action="ppaction://media"/>
            <a:extLst>
              <a:ext uri="{FF2B5EF4-FFF2-40B4-BE49-F238E27FC236}">
                <a16:creationId xmlns:a16="http://schemas.microsoft.com/office/drawing/2014/main" id="{3BA20621-A1F2-411F-A677-3A8D8C202348}"/>
              </a:ext>
            </a:extLst>
          </p:cNvPr>
          <p:cNvPicPr>
            <a:picLocks noRot="1" noChangeAspect="1"/>
          </p:cNvPicPr>
          <p:nvPr>
            <a:videoFile r:link="rId1"/>
          </p:nvPr>
        </p:nvPicPr>
        <p:blipFill>
          <a:blip r:embed="rId5"/>
          <a:stretch>
            <a:fillRect/>
          </a:stretch>
        </p:blipFill>
        <p:spPr>
          <a:xfrm>
            <a:off x="914400" y="1600200"/>
            <a:ext cx="8001000" cy="4500563"/>
          </a:xfrm>
          <a:prstGeom prst="rect">
            <a:avLst/>
          </a:prstGeom>
        </p:spPr>
      </p:pic>
    </p:spTree>
    <p:extLst>
      <p:ext uri="{BB962C8B-B14F-4D97-AF65-F5344CB8AC3E}">
        <p14:creationId xmlns:p14="http://schemas.microsoft.com/office/powerpoint/2010/main" val="358566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93CE4-685E-4A63-BBDE-F56EF26CDBF0}"/>
              </a:ext>
            </a:extLst>
          </p:cNvPr>
          <p:cNvSpPr>
            <a:spLocks noGrp="1"/>
          </p:cNvSpPr>
          <p:nvPr>
            <p:ph type="title"/>
          </p:nvPr>
        </p:nvSpPr>
        <p:spPr/>
        <p:txBody>
          <a:bodyPr>
            <a:normAutofit/>
          </a:bodyPr>
          <a:lstStyle/>
          <a:p>
            <a:pPr>
              <a:lnSpc>
                <a:spcPts val="2500"/>
              </a:lnSpc>
            </a:pPr>
            <a:r>
              <a:rPr lang="el-GR" dirty="0">
                <a:solidFill>
                  <a:schemeClr val="tx1">
                    <a:lumMod val="65000"/>
                    <a:lumOff val="35000"/>
                  </a:schemeClr>
                </a:solidFill>
              </a:rPr>
              <a:t>Κάθετοι περιορισμοί</a:t>
            </a:r>
            <a:br>
              <a:rPr lang="el-GR" sz="2000" dirty="0"/>
            </a:br>
            <a:r>
              <a:rPr lang="el-GR" sz="2400" dirty="0">
                <a:solidFill>
                  <a:srgbClr val="C00000"/>
                </a:solidFill>
              </a:rPr>
              <a:t>Εδαφικοί και πελατειακοί περιορισμοί</a:t>
            </a:r>
            <a:endParaRPr lang="en-US" sz="2000" dirty="0">
              <a:solidFill>
                <a:srgbClr val="C00000"/>
              </a:solidFill>
            </a:endParaRPr>
          </a:p>
        </p:txBody>
      </p:sp>
      <p:sp>
        <p:nvSpPr>
          <p:cNvPr id="3" name="Content Placeholder 2">
            <a:extLst>
              <a:ext uri="{FF2B5EF4-FFF2-40B4-BE49-F238E27FC236}">
                <a16:creationId xmlns:a16="http://schemas.microsoft.com/office/drawing/2014/main" id="{4BCA4F5C-9FF3-42E7-A2B9-AB2CC27A9D71}"/>
              </a:ext>
            </a:extLst>
          </p:cNvPr>
          <p:cNvSpPr>
            <a:spLocks noGrp="1"/>
          </p:cNvSpPr>
          <p:nvPr>
            <p:ph idx="1"/>
          </p:nvPr>
        </p:nvSpPr>
        <p:spPr/>
        <p:txBody>
          <a:bodyPr>
            <a:normAutofit fontScale="85000" lnSpcReduction="10000"/>
          </a:bodyPr>
          <a:lstStyle/>
          <a:p>
            <a:r>
              <a:rPr lang="el-GR" dirty="0"/>
              <a:t>Κατά κανόνα απαγορεύονται περιορισμοί σε σχέση με</a:t>
            </a:r>
          </a:p>
          <a:p>
            <a:pPr lvl="1"/>
            <a:r>
              <a:rPr lang="el-GR" dirty="0"/>
              <a:t>την περιοχή εντός της οποίας ο διανομέας μπορεί να πωλεί τα προϊόντα</a:t>
            </a:r>
          </a:p>
          <a:p>
            <a:pPr lvl="1"/>
            <a:r>
              <a:rPr lang="el-GR" dirty="0"/>
              <a:t>τους πελάτες στους οποίους μπορεί ο διανομέας να πωλήσει τα προϊόντα</a:t>
            </a:r>
          </a:p>
          <a:p>
            <a:r>
              <a:rPr lang="el-GR" dirty="0"/>
              <a:t>Υπάρχουν εξαιρέσεις ανάλογα με το είδος συμφωνίας (αποκλειστική, επιλεκτική, δικαιόχρησης)</a:t>
            </a:r>
          </a:p>
          <a:p>
            <a:r>
              <a:rPr lang="el-GR" dirty="0"/>
              <a:t>Επιτρέπεται ο περιορισμός των ενεργητικών πωλήσεων </a:t>
            </a:r>
            <a:r>
              <a:rPr lang="el-GR" dirty="0">
                <a:sym typeface="Wingdings" panose="05000000000000000000" pitchFamily="2" charset="2"/>
              </a:rPr>
              <a:t>(π.χ. ταχυδρομική αποστολή, επισκέψεις)</a:t>
            </a:r>
            <a:endParaRPr lang="el-GR" dirty="0"/>
          </a:p>
          <a:p>
            <a:r>
              <a:rPr lang="el-GR" b="1" dirty="0"/>
              <a:t>Απαγορεύεται ο περιορισμός των παθητικών πωλήσεων </a:t>
            </a:r>
          </a:p>
          <a:p>
            <a:pPr lvl="1"/>
            <a:endParaRPr lang="el-GR" dirty="0"/>
          </a:p>
          <a:p>
            <a:pPr marL="0" indent="0">
              <a:buNone/>
            </a:pPr>
            <a:endParaRPr lang="en-US" dirty="0"/>
          </a:p>
        </p:txBody>
      </p:sp>
    </p:spTree>
    <p:extLst>
      <p:ext uri="{BB962C8B-B14F-4D97-AF65-F5344CB8AC3E}">
        <p14:creationId xmlns:p14="http://schemas.microsoft.com/office/powerpoint/2010/main" val="21224000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3E3C3-F1AB-432A-9367-BC04975CE33B}"/>
              </a:ext>
            </a:extLst>
          </p:cNvPr>
          <p:cNvSpPr>
            <a:spLocks noGrp="1"/>
          </p:cNvSpPr>
          <p:nvPr>
            <p:ph type="title"/>
          </p:nvPr>
        </p:nvSpPr>
        <p:spPr/>
        <p:txBody>
          <a:bodyPr>
            <a:normAutofit/>
          </a:bodyPr>
          <a:lstStyle/>
          <a:p>
            <a:pPr>
              <a:lnSpc>
                <a:spcPts val="2500"/>
              </a:lnSpc>
            </a:pPr>
            <a:r>
              <a:rPr lang="el-GR" sz="3200" dirty="0">
                <a:solidFill>
                  <a:schemeClr val="tx1">
                    <a:lumMod val="65000"/>
                    <a:lumOff val="35000"/>
                  </a:schemeClr>
                </a:solidFill>
              </a:rPr>
              <a:t>Κάθετες συμφωνίες</a:t>
            </a:r>
            <a:br>
              <a:rPr lang="el-GR" sz="2400" dirty="0"/>
            </a:br>
            <a:r>
              <a:rPr lang="el-GR" sz="2400" dirty="0">
                <a:solidFill>
                  <a:srgbClr val="C00000"/>
                </a:solidFill>
              </a:rPr>
              <a:t>Υπόθεση </a:t>
            </a:r>
            <a:r>
              <a:rPr lang="en-US" sz="2400" dirty="0">
                <a:solidFill>
                  <a:srgbClr val="C00000"/>
                </a:solidFill>
              </a:rPr>
              <a:t>Metro (26/76)</a:t>
            </a:r>
          </a:p>
        </p:txBody>
      </p:sp>
      <p:sp>
        <p:nvSpPr>
          <p:cNvPr id="3" name="Content Placeholder 2">
            <a:extLst>
              <a:ext uri="{FF2B5EF4-FFF2-40B4-BE49-F238E27FC236}">
                <a16:creationId xmlns:a16="http://schemas.microsoft.com/office/drawing/2014/main" id="{9DE73975-89FE-40CC-B4A5-C23BC6F290A6}"/>
              </a:ext>
            </a:extLst>
          </p:cNvPr>
          <p:cNvSpPr>
            <a:spLocks noGrp="1"/>
          </p:cNvSpPr>
          <p:nvPr>
            <p:ph idx="1"/>
          </p:nvPr>
        </p:nvSpPr>
        <p:spPr/>
        <p:txBody>
          <a:bodyPr>
            <a:normAutofit fontScale="92500" lnSpcReduction="20000"/>
          </a:bodyPr>
          <a:lstStyle/>
          <a:p>
            <a:r>
              <a:rPr lang="el-GR" dirty="0"/>
              <a:t>Καταγγελία </a:t>
            </a:r>
            <a:r>
              <a:rPr lang="en-US" dirty="0"/>
              <a:t>Metro </a:t>
            </a:r>
            <a:r>
              <a:rPr lang="el-GR" dirty="0"/>
              <a:t>εναντίον </a:t>
            </a:r>
            <a:r>
              <a:rPr lang="en-US" dirty="0"/>
              <a:t>SABA </a:t>
            </a:r>
            <a:r>
              <a:rPr lang="el-GR" dirty="0"/>
              <a:t>στην Ευρωπαϊκή Επιτροπή</a:t>
            </a:r>
          </a:p>
          <a:p>
            <a:r>
              <a:rPr lang="el-GR" u="sng" dirty="0"/>
              <a:t>Απόφαση Ευρωπαϊκής Επιτροπής</a:t>
            </a:r>
          </a:p>
          <a:p>
            <a:pPr lvl="1"/>
            <a:r>
              <a:rPr lang="el-GR" dirty="0"/>
              <a:t>Σύστημα διανομής </a:t>
            </a:r>
          </a:p>
          <a:p>
            <a:pPr lvl="2"/>
            <a:r>
              <a:rPr lang="el-GR" dirty="0"/>
              <a:t>Αντικειμενικά κριτήρια ποιοτικής φύσεως</a:t>
            </a:r>
          </a:p>
          <a:p>
            <a:pPr lvl="2"/>
            <a:r>
              <a:rPr lang="el-GR" dirty="0"/>
              <a:t>Σχετικότητα κριτηρίων με τεχνικά χαρακτηριστικά προϊόντων, καταλληλότητα χώρων πώλησης </a:t>
            </a:r>
          </a:p>
          <a:p>
            <a:pPr lvl="2"/>
            <a:r>
              <a:rPr lang="el-GR" dirty="0"/>
              <a:t>Εφαρμογή χωρίς διακρίσεις </a:t>
            </a:r>
          </a:p>
          <a:p>
            <a:pPr marL="914400" lvl="2" indent="0">
              <a:buNone/>
            </a:pPr>
            <a:r>
              <a:rPr lang="el-GR" dirty="0">
                <a:solidFill>
                  <a:srgbClr val="C00000"/>
                </a:solidFill>
                <a:sym typeface="Wingdings" panose="05000000000000000000" pitchFamily="2" charset="2"/>
              </a:rPr>
              <a:t></a:t>
            </a:r>
            <a:r>
              <a:rPr lang="el-GR" dirty="0">
                <a:sym typeface="Wingdings" panose="05000000000000000000" pitchFamily="2" charset="2"/>
              </a:rPr>
              <a:t> συμβάλουν στην ομοιομορφία του δικτύου διανομής</a:t>
            </a:r>
            <a:endParaRPr lang="el-GR" dirty="0"/>
          </a:p>
          <a:p>
            <a:pPr lvl="1"/>
            <a:r>
              <a:rPr lang="el-GR" dirty="0"/>
              <a:t>Δεν εφαρμόζεται το Άρθρο 101(1) ΣΛΕΕ</a:t>
            </a:r>
          </a:p>
          <a:p>
            <a:pPr lvl="1"/>
            <a:r>
              <a:rPr lang="el-GR" dirty="0"/>
              <a:t>Εκδήλωση ανταγωνισμού μέσω άλλων παραμέτρων εκτός από τιμή</a:t>
            </a:r>
          </a:p>
          <a:p>
            <a:endParaRPr lang="en-US" dirty="0"/>
          </a:p>
        </p:txBody>
      </p:sp>
      <p:sp>
        <p:nvSpPr>
          <p:cNvPr id="4" name="Slide Number Placeholder 3">
            <a:extLst>
              <a:ext uri="{FF2B5EF4-FFF2-40B4-BE49-F238E27FC236}">
                <a16:creationId xmlns:a16="http://schemas.microsoft.com/office/drawing/2014/main" id="{5193BFF3-F0AF-4008-B3CB-66807076D059}"/>
              </a:ext>
            </a:extLst>
          </p:cNvPr>
          <p:cNvSpPr>
            <a:spLocks noGrp="1"/>
          </p:cNvSpPr>
          <p:nvPr>
            <p:ph type="sldNum" sz="quarter" idx="12"/>
          </p:nvPr>
        </p:nvSpPr>
        <p:spPr/>
        <p:txBody>
          <a:bodyPr/>
          <a:lstStyle/>
          <a:p>
            <a:fld id="{98E93874-D8C6-4CCC-A9EC-BE8FA7F1D16E}" type="slidenum">
              <a:rPr lang="en-US" smtClean="0"/>
              <a:t>73</a:t>
            </a:fld>
            <a:endParaRPr lang="en-US" dirty="0"/>
          </a:p>
        </p:txBody>
      </p:sp>
    </p:spTree>
    <p:extLst>
      <p:ext uri="{BB962C8B-B14F-4D97-AF65-F5344CB8AC3E}">
        <p14:creationId xmlns:p14="http://schemas.microsoft.com/office/powerpoint/2010/main" val="41546021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E5FC3-2611-44DA-B01C-E8DFC851BBF1}"/>
              </a:ext>
            </a:extLst>
          </p:cNvPr>
          <p:cNvSpPr>
            <a:spLocks noGrp="1"/>
          </p:cNvSpPr>
          <p:nvPr>
            <p:ph type="title"/>
          </p:nvPr>
        </p:nvSpPr>
        <p:spPr/>
        <p:txBody>
          <a:bodyPr>
            <a:noAutofit/>
          </a:bodyPr>
          <a:lstStyle/>
          <a:p>
            <a:pPr>
              <a:lnSpc>
                <a:spcPts val="2500"/>
              </a:lnSpc>
            </a:pPr>
            <a:r>
              <a:rPr lang="el-GR" sz="3200" dirty="0">
                <a:solidFill>
                  <a:prstClr val="black">
                    <a:lumMod val="65000"/>
                    <a:lumOff val="35000"/>
                  </a:prstClr>
                </a:solidFill>
              </a:rPr>
              <a:t>Κάθετες συμφωνίες</a:t>
            </a:r>
            <a:br>
              <a:rPr lang="el-GR" sz="2400" dirty="0">
                <a:solidFill>
                  <a:prstClr val="black">
                    <a:lumMod val="75000"/>
                    <a:lumOff val="25000"/>
                  </a:prstClr>
                </a:solidFill>
              </a:rPr>
            </a:br>
            <a:r>
              <a:rPr lang="el-GR" sz="2400" dirty="0">
                <a:solidFill>
                  <a:srgbClr val="C00000"/>
                </a:solidFill>
              </a:rPr>
              <a:t>Υπόθεση </a:t>
            </a:r>
            <a:r>
              <a:rPr lang="en-US" sz="2400" dirty="0">
                <a:solidFill>
                  <a:srgbClr val="C00000"/>
                </a:solidFill>
              </a:rPr>
              <a:t>Metro (26/76)</a:t>
            </a:r>
            <a:endParaRPr lang="en-US" sz="2400" dirty="0"/>
          </a:p>
        </p:txBody>
      </p:sp>
      <p:sp>
        <p:nvSpPr>
          <p:cNvPr id="3" name="Content Placeholder 2">
            <a:extLst>
              <a:ext uri="{FF2B5EF4-FFF2-40B4-BE49-F238E27FC236}">
                <a16:creationId xmlns:a16="http://schemas.microsoft.com/office/drawing/2014/main" id="{67B4886A-E9E7-4FD9-86B3-1E2E41B9D89A}"/>
              </a:ext>
            </a:extLst>
          </p:cNvPr>
          <p:cNvSpPr>
            <a:spLocks noGrp="1"/>
          </p:cNvSpPr>
          <p:nvPr>
            <p:ph idx="1"/>
          </p:nvPr>
        </p:nvSpPr>
        <p:spPr/>
        <p:txBody>
          <a:bodyPr/>
          <a:lstStyle/>
          <a:p>
            <a:r>
              <a:rPr lang="el-GR" dirty="0"/>
              <a:t>Απόφαση ΔΕΕ</a:t>
            </a:r>
          </a:p>
          <a:p>
            <a:pPr lvl="1"/>
            <a:r>
              <a:rPr lang="el-GR" dirty="0"/>
              <a:t>Από μόνο του ένα σύστημα επιλεκτικής διανομής δεν παραβιάζει το Άρθρο 101(1) ΣΛΕΕ</a:t>
            </a:r>
          </a:p>
          <a:p>
            <a:pPr lvl="1"/>
            <a:r>
              <a:rPr lang="el-GR" dirty="0"/>
              <a:t>Τα χαρακτηριστικά και φύση προϊόντος καθιστούν αναγκαία την εφαρμογή συστήματος επιλεκτικής διανομής</a:t>
            </a:r>
          </a:p>
          <a:p>
            <a:pPr lvl="1"/>
            <a:r>
              <a:rPr lang="el-GR" dirty="0"/>
              <a:t>Επιλογή διανομέων με </a:t>
            </a:r>
            <a:r>
              <a:rPr lang="el-GR" b="1" u="sng" dirty="0">
                <a:solidFill>
                  <a:srgbClr val="C00000"/>
                </a:solidFill>
              </a:rPr>
              <a:t>ποιοτικής φύσεως κριτήρια </a:t>
            </a:r>
            <a:r>
              <a:rPr lang="el-GR" dirty="0"/>
              <a:t>που </a:t>
            </a:r>
            <a:r>
              <a:rPr lang="el-GR" b="1" u="sng" dirty="0">
                <a:solidFill>
                  <a:srgbClr val="C00000"/>
                </a:solidFill>
              </a:rPr>
              <a:t>εφαρμόζονται αδιακρίτως</a:t>
            </a:r>
            <a:r>
              <a:rPr lang="el-GR" b="1" dirty="0">
                <a:solidFill>
                  <a:srgbClr val="C00000"/>
                </a:solidFill>
              </a:rPr>
              <a:t> </a:t>
            </a:r>
            <a:r>
              <a:rPr lang="el-GR" dirty="0"/>
              <a:t>και είναι </a:t>
            </a:r>
            <a:r>
              <a:rPr lang="el-GR" b="1" u="sng" dirty="0">
                <a:solidFill>
                  <a:srgbClr val="C00000"/>
                </a:solidFill>
              </a:rPr>
              <a:t>αναλογικά</a:t>
            </a:r>
            <a:r>
              <a:rPr lang="el-GR" b="1" dirty="0">
                <a:solidFill>
                  <a:srgbClr val="C00000"/>
                </a:solidFill>
              </a:rPr>
              <a:t> </a:t>
            </a:r>
            <a:r>
              <a:rPr lang="el-GR" dirty="0"/>
              <a:t>(</a:t>
            </a:r>
            <a:r>
              <a:rPr lang="el-GR" b="1" dirty="0"/>
              <a:t>ΚΡΙΤΗΡΙΑ </a:t>
            </a:r>
            <a:r>
              <a:rPr lang="en-US" b="1" dirty="0"/>
              <a:t>METRO</a:t>
            </a:r>
            <a:r>
              <a:rPr lang="en-US" dirty="0"/>
              <a:t>)</a:t>
            </a:r>
            <a:endParaRPr lang="el-GR" dirty="0"/>
          </a:p>
          <a:p>
            <a:endParaRPr lang="en-US" dirty="0"/>
          </a:p>
        </p:txBody>
      </p:sp>
      <p:sp>
        <p:nvSpPr>
          <p:cNvPr id="4" name="Slide Number Placeholder 3">
            <a:extLst>
              <a:ext uri="{FF2B5EF4-FFF2-40B4-BE49-F238E27FC236}">
                <a16:creationId xmlns:a16="http://schemas.microsoft.com/office/drawing/2014/main" id="{479DDF49-2799-494F-8B0B-03ACBE6ABF2E}"/>
              </a:ext>
            </a:extLst>
          </p:cNvPr>
          <p:cNvSpPr>
            <a:spLocks noGrp="1"/>
          </p:cNvSpPr>
          <p:nvPr>
            <p:ph type="sldNum" sz="quarter" idx="12"/>
          </p:nvPr>
        </p:nvSpPr>
        <p:spPr/>
        <p:txBody>
          <a:bodyPr/>
          <a:lstStyle/>
          <a:p>
            <a:fld id="{98E93874-D8C6-4CCC-A9EC-BE8FA7F1D16E}" type="slidenum">
              <a:rPr lang="en-US" smtClean="0"/>
              <a:t>74</a:t>
            </a:fld>
            <a:endParaRPr lang="en-US" dirty="0"/>
          </a:p>
        </p:txBody>
      </p:sp>
    </p:spTree>
    <p:extLst>
      <p:ext uri="{BB962C8B-B14F-4D97-AF65-F5344CB8AC3E}">
        <p14:creationId xmlns:p14="http://schemas.microsoft.com/office/powerpoint/2010/main" val="28134927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DEA2-CB4A-4072-87BC-EEC808239074}"/>
              </a:ext>
            </a:extLst>
          </p:cNvPr>
          <p:cNvSpPr>
            <a:spLocks noGrp="1"/>
          </p:cNvSpPr>
          <p:nvPr>
            <p:ph type="title"/>
          </p:nvPr>
        </p:nvSpPr>
        <p:spPr/>
        <p:txBody>
          <a:bodyPr>
            <a:normAutofit/>
          </a:bodyPr>
          <a:lstStyle/>
          <a:p>
            <a:pPr>
              <a:lnSpc>
                <a:spcPts val="2500"/>
              </a:lnSpc>
            </a:pPr>
            <a:r>
              <a:rPr lang="el-GR" sz="3200" dirty="0">
                <a:solidFill>
                  <a:prstClr val="black">
                    <a:lumMod val="65000"/>
                    <a:lumOff val="35000"/>
                  </a:prstClr>
                </a:solidFill>
              </a:rPr>
              <a:t>Κάθετες συμφωνίες</a:t>
            </a:r>
            <a:br>
              <a:rPr lang="el-GR" sz="2400" dirty="0">
                <a:solidFill>
                  <a:prstClr val="black">
                    <a:lumMod val="75000"/>
                    <a:lumOff val="25000"/>
                  </a:prstClr>
                </a:solidFill>
              </a:rPr>
            </a:br>
            <a:r>
              <a:rPr lang="el-GR" sz="2400" dirty="0">
                <a:solidFill>
                  <a:srgbClr val="C00000"/>
                </a:solidFill>
              </a:rPr>
              <a:t>Υπόθεση </a:t>
            </a:r>
            <a:r>
              <a:rPr lang="en-US" sz="2400" dirty="0">
                <a:solidFill>
                  <a:srgbClr val="C00000"/>
                </a:solidFill>
              </a:rPr>
              <a:t>Pierre Fabre </a:t>
            </a:r>
            <a:r>
              <a:rPr lang="el-GR" sz="2400" dirty="0">
                <a:solidFill>
                  <a:srgbClr val="C00000"/>
                </a:solidFill>
              </a:rPr>
              <a:t>(</a:t>
            </a:r>
            <a:r>
              <a:rPr lang="en-US" sz="2400" dirty="0">
                <a:solidFill>
                  <a:srgbClr val="C00000"/>
                </a:solidFill>
              </a:rPr>
              <a:t>C-439/09</a:t>
            </a:r>
            <a:r>
              <a:rPr lang="el-GR" sz="2400" dirty="0">
                <a:solidFill>
                  <a:srgbClr val="C00000"/>
                </a:solidFill>
              </a:rPr>
              <a:t>)</a:t>
            </a:r>
            <a:endParaRPr lang="en-US" sz="1800" dirty="0"/>
          </a:p>
        </p:txBody>
      </p:sp>
      <p:sp>
        <p:nvSpPr>
          <p:cNvPr id="3" name="Content Placeholder 2">
            <a:extLst>
              <a:ext uri="{FF2B5EF4-FFF2-40B4-BE49-F238E27FC236}">
                <a16:creationId xmlns:a16="http://schemas.microsoft.com/office/drawing/2014/main" id="{FC720930-CB5E-4677-84D3-543351699932}"/>
              </a:ext>
            </a:extLst>
          </p:cNvPr>
          <p:cNvSpPr>
            <a:spLocks noGrp="1"/>
          </p:cNvSpPr>
          <p:nvPr>
            <p:ph idx="1"/>
          </p:nvPr>
        </p:nvSpPr>
        <p:spPr>
          <a:xfrm>
            <a:off x="838200" y="1752600"/>
            <a:ext cx="4865233" cy="4419600"/>
          </a:xfrm>
        </p:spPr>
        <p:txBody>
          <a:bodyPr>
            <a:normAutofit fontScale="77500" lnSpcReduction="20000"/>
          </a:bodyPr>
          <a:lstStyle/>
          <a:p>
            <a:r>
              <a:rPr lang="en-US" dirty="0"/>
              <a:t>Pierre Fabre</a:t>
            </a:r>
          </a:p>
          <a:p>
            <a:pPr lvl="1"/>
            <a:r>
              <a:rPr lang="el-GR" dirty="0"/>
              <a:t>Παραγωγός καλλυντικών προϊόντων π.χ. </a:t>
            </a:r>
            <a:r>
              <a:rPr lang="en-US" dirty="0"/>
              <a:t>Klorene, Ducrey, Gelenic, Avene</a:t>
            </a:r>
            <a:r>
              <a:rPr lang="el-GR" dirty="0"/>
              <a:t> (μη φαρμακευτικά)</a:t>
            </a:r>
            <a:r>
              <a:rPr lang="en-US" dirty="0"/>
              <a:t> </a:t>
            </a:r>
          </a:p>
          <a:p>
            <a:pPr lvl="1"/>
            <a:r>
              <a:rPr lang="el-GR" dirty="0"/>
              <a:t>Μερίδιο αγοράς</a:t>
            </a:r>
            <a:r>
              <a:rPr lang="en-US" dirty="0"/>
              <a:t> </a:t>
            </a:r>
            <a:r>
              <a:rPr lang="el-GR" dirty="0"/>
              <a:t>στη Γαλλία</a:t>
            </a:r>
            <a:r>
              <a:rPr lang="en-US" dirty="0"/>
              <a:t>:</a:t>
            </a:r>
            <a:r>
              <a:rPr lang="el-GR" dirty="0"/>
              <a:t> 20% </a:t>
            </a:r>
            <a:endParaRPr lang="en-US" dirty="0"/>
          </a:p>
          <a:p>
            <a:r>
              <a:rPr lang="el-GR" dirty="0"/>
              <a:t>Συμβάσεις διανομής</a:t>
            </a:r>
          </a:p>
          <a:p>
            <a:pPr lvl="1"/>
            <a:r>
              <a:rPr lang="el-GR" dirty="0">
                <a:sym typeface="Wingdings" panose="05000000000000000000" pitchFamily="2" charset="2"/>
              </a:rPr>
              <a:t>Δίπλωμα φαρμακοποιού</a:t>
            </a:r>
          </a:p>
          <a:p>
            <a:pPr lvl="1"/>
            <a:r>
              <a:rPr lang="el-GR" dirty="0"/>
              <a:t>Απαγόρευση διαδικτυακών πωλήσεων</a:t>
            </a:r>
            <a:endParaRPr lang="el-GR" dirty="0">
              <a:sym typeface="Wingdings" panose="05000000000000000000" pitchFamily="2" charset="2"/>
            </a:endParaRPr>
          </a:p>
          <a:p>
            <a:r>
              <a:rPr lang="en-US" dirty="0">
                <a:sym typeface="Wingdings" panose="05000000000000000000" pitchFamily="2" charset="2"/>
              </a:rPr>
              <a:t>Autorité de la Concurrence</a:t>
            </a:r>
            <a:r>
              <a:rPr lang="el-GR" dirty="0">
                <a:sym typeface="Wingdings" panose="05000000000000000000" pitchFamily="2" charset="2"/>
              </a:rPr>
              <a:t> </a:t>
            </a:r>
            <a:r>
              <a:rPr lang="el-GR" dirty="0">
                <a:solidFill>
                  <a:srgbClr val="C00000"/>
                </a:solidFill>
                <a:sym typeface="Wingdings" panose="05000000000000000000" pitchFamily="2" charset="2"/>
              </a:rPr>
              <a:t></a:t>
            </a:r>
            <a:r>
              <a:rPr lang="el-GR" dirty="0">
                <a:sym typeface="Wingdings" panose="05000000000000000000" pitchFamily="2" charset="2"/>
              </a:rPr>
              <a:t> π</a:t>
            </a:r>
            <a:r>
              <a:rPr lang="el-GR" dirty="0"/>
              <a:t>αράβαση Άρθρου 101(1) ΣΛΕΕ</a:t>
            </a:r>
            <a:endParaRPr lang="en-US" dirty="0"/>
          </a:p>
          <a:p>
            <a:endParaRPr lang="en-US" dirty="0"/>
          </a:p>
        </p:txBody>
      </p:sp>
      <p:pic>
        <p:nvPicPr>
          <p:cNvPr id="4" name="Picture 8" descr="Image result for ducray">
            <a:extLst>
              <a:ext uri="{FF2B5EF4-FFF2-40B4-BE49-F238E27FC236}">
                <a16:creationId xmlns:a16="http://schemas.microsoft.com/office/drawing/2014/main" id="{203E558C-DAAB-4D62-A191-B8E3A08A7C2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7705984" y="1453440"/>
            <a:ext cx="2002925" cy="23873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Image result for avene">
            <a:extLst>
              <a:ext uri="{FF2B5EF4-FFF2-40B4-BE49-F238E27FC236}">
                <a16:creationId xmlns:a16="http://schemas.microsoft.com/office/drawing/2014/main" id="{1A846698-4112-46DE-BE6D-2758EB641CD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626889" y="1453440"/>
            <a:ext cx="1852621" cy="23873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Image result for Klorane,">
            <a:extLst>
              <a:ext uri="{FF2B5EF4-FFF2-40B4-BE49-F238E27FC236}">
                <a16:creationId xmlns:a16="http://schemas.microsoft.com/office/drawing/2014/main" id="{80D175F9-E632-4F1E-9E2B-DA5DC1AAD47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8707447" y="3979058"/>
            <a:ext cx="893729" cy="20203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Image result for Gelenic">
            <a:extLst>
              <a:ext uri="{FF2B5EF4-FFF2-40B4-BE49-F238E27FC236}">
                <a16:creationId xmlns:a16="http://schemas.microsoft.com/office/drawing/2014/main" id="{366BA409-0022-42A5-B505-38D31E8A6D3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929907" y="4226193"/>
            <a:ext cx="2481236" cy="1818592"/>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2A17FE8D-071B-4678-8C64-313643EDEBD7}"/>
              </a:ext>
            </a:extLst>
          </p:cNvPr>
          <p:cNvSpPr>
            <a:spLocks noGrp="1"/>
          </p:cNvSpPr>
          <p:nvPr>
            <p:ph type="sldNum" sz="quarter" idx="12"/>
          </p:nvPr>
        </p:nvSpPr>
        <p:spPr/>
        <p:txBody>
          <a:bodyPr/>
          <a:lstStyle/>
          <a:p>
            <a:fld id="{98E93874-D8C6-4CCC-A9EC-BE8FA7F1D16E}" type="slidenum">
              <a:rPr lang="en-US" smtClean="0"/>
              <a:t>75</a:t>
            </a:fld>
            <a:endParaRPr lang="en-US" dirty="0"/>
          </a:p>
        </p:txBody>
      </p:sp>
    </p:spTree>
    <p:extLst>
      <p:ext uri="{BB962C8B-B14F-4D97-AF65-F5344CB8AC3E}">
        <p14:creationId xmlns:p14="http://schemas.microsoft.com/office/powerpoint/2010/main" val="22930957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5A645-BE7A-4065-B3A9-948AA532B5BD}"/>
              </a:ext>
            </a:extLst>
          </p:cNvPr>
          <p:cNvSpPr>
            <a:spLocks noGrp="1"/>
          </p:cNvSpPr>
          <p:nvPr>
            <p:ph type="title"/>
          </p:nvPr>
        </p:nvSpPr>
        <p:spPr/>
        <p:txBody>
          <a:bodyPr>
            <a:normAutofit/>
          </a:bodyPr>
          <a:lstStyle/>
          <a:p>
            <a:pPr>
              <a:lnSpc>
                <a:spcPts val="2500"/>
              </a:lnSpc>
            </a:pPr>
            <a:r>
              <a:rPr lang="el-GR" sz="3200" dirty="0">
                <a:solidFill>
                  <a:schemeClr val="tx1">
                    <a:lumMod val="65000"/>
                    <a:lumOff val="35000"/>
                  </a:schemeClr>
                </a:solidFill>
              </a:rPr>
              <a:t>Κάθετες συμφωνίες</a:t>
            </a:r>
            <a:br>
              <a:rPr lang="el-GR" sz="2400" dirty="0"/>
            </a:br>
            <a:r>
              <a:rPr lang="el-GR" sz="2400" dirty="0">
                <a:solidFill>
                  <a:srgbClr val="C00000"/>
                </a:solidFill>
              </a:rPr>
              <a:t>Υπόθεση </a:t>
            </a:r>
            <a:r>
              <a:rPr lang="en-US" sz="2400" dirty="0">
                <a:solidFill>
                  <a:srgbClr val="C00000"/>
                </a:solidFill>
              </a:rPr>
              <a:t>Pierre Fabre </a:t>
            </a:r>
            <a:r>
              <a:rPr lang="el-GR" sz="2400" dirty="0">
                <a:solidFill>
                  <a:srgbClr val="C00000"/>
                </a:solidFill>
              </a:rPr>
              <a:t>(</a:t>
            </a:r>
            <a:r>
              <a:rPr lang="en-US" sz="2400" dirty="0">
                <a:solidFill>
                  <a:srgbClr val="C00000"/>
                </a:solidFill>
              </a:rPr>
              <a:t>C-439/09</a:t>
            </a:r>
            <a:r>
              <a:rPr lang="el-GR" sz="2400" dirty="0">
                <a:solidFill>
                  <a:srgbClr val="C00000"/>
                </a:solidFill>
              </a:rPr>
              <a:t>)</a:t>
            </a:r>
            <a:endParaRPr lang="en-US" sz="2400" dirty="0">
              <a:solidFill>
                <a:srgbClr val="C00000"/>
              </a:solidFill>
            </a:endParaRPr>
          </a:p>
        </p:txBody>
      </p:sp>
      <p:sp>
        <p:nvSpPr>
          <p:cNvPr id="3" name="Content Placeholder 2">
            <a:extLst>
              <a:ext uri="{FF2B5EF4-FFF2-40B4-BE49-F238E27FC236}">
                <a16:creationId xmlns:a16="http://schemas.microsoft.com/office/drawing/2014/main" id="{EE53F359-4016-4F0A-9357-C7EE6030D5DC}"/>
              </a:ext>
            </a:extLst>
          </p:cNvPr>
          <p:cNvSpPr>
            <a:spLocks noGrp="1"/>
          </p:cNvSpPr>
          <p:nvPr>
            <p:ph idx="1"/>
          </p:nvPr>
        </p:nvSpPr>
        <p:spPr/>
        <p:txBody>
          <a:bodyPr>
            <a:normAutofit fontScale="62500" lnSpcReduction="20000"/>
          </a:bodyPr>
          <a:lstStyle/>
          <a:p>
            <a:pPr marL="0" indent="0">
              <a:buNone/>
            </a:pPr>
            <a:r>
              <a:rPr lang="el-GR" sz="4400" dirty="0"/>
              <a:t>Απόφαση ΔΕΕ</a:t>
            </a:r>
          </a:p>
          <a:p>
            <a:pPr marL="495303" indent="-457200">
              <a:buFont typeface="+mj-lt"/>
              <a:buAutoNum type="arabicPeriod"/>
            </a:pPr>
            <a:r>
              <a:rPr lang="el-GR" sz="3600" dirty="0"/>
              <a:t>Οι συμβάσεις διανομής επηρεάζουν τον ανταγωνισμό</a:t>
            </a:r>
          </a:p>
          <a:p>
            <a:pPr marL="495303" indent="-457200">
              <a:buFont typeface="+mj-lt"/>
              <a:buAutoNum type="arabicPeriod"/>
            </a:pPr>
            <a:r>
              <a:rPr lang="el-GR" sz="3600" dirty="0"/>
              <a:t>Υπάρχουν εύλογοι / θεμιτοί λόγοι για τέτοιες συμβάσεις                (π.χ. μη τιμολογιακός ανταγωνισμός)</a:t>
            </a:r>
          </a:p>
          <a:p>
            <a:pPr marL="495303" indent="-457200">
              <a:buFont typeface="+mj-lt"/>
              <a:buAutoNum type="arabicPeriod"/>
            </a:pPr>
            <a:r>
              <a:rPr lang="el-GR" sz="3600" dirty="0"/>
              <a:t>Επιλογή διανομέων βάσει </a:t>
            </a:r>
            <a:r>
              <a:rPr lang="el-GR" sz="3600" b="1" dirty="0"/>
              <a:t>αντικειμενικών</a:t>
            </a:r>
            <a:r>
              <a:rPr lang="el-GR" sz="3600" dirty="0"/>
              <a:t>, </a:t>
            </a:r>
            <a:r>
              <a:rPr lang="el-GR" sz="3600" b="1" dirty="0"/>
              <a:t>αναλογικών </a:t>
            </a:r>
            <a:r>
              <a:rPr lang="el-GR" sz="3600" dirty="0"/>
              <a:t>κριτηρίων </a:t>
            </a:r>
            <a:r>
              <a:rPr lang="el-GR" sz="3600" b="1" dirty="0"/>
              <a:t>ποιοτικού χαρακτήρα </a:t>
            </a:r>
            <a:r>
              <a:rPr lang="el-GR" sz="3600" dirty="0"/>
              <a:t>που επιβάλλονται και εφαρμόζονται </a:t>
            </a:r>
            <a:r>
              <a:rPr lang="el-GR" sz="3600" b="1" dirty="0"/>
              <a:t>αδιακρίτως </a:t>
            </a:r>
            <a:r>
              <a:rPr lang="el-GR" sz="3600" dirty="0"/>
              <a:t>(</a:t>
            </a:r>
            <a:r>
              <a:rPr lang="el-GR" sz="3600" dirty="0">
                <a:solidFill>
                  <a:srgbClr val="C00000"/>
                </a:solidFill>
              </a:rPr>
              <a:t>Κριτήρια Μ</a:t>
            </a:r>
            <a:r>
              <a:rPr lang="en-US" sz="3600" dirty="0">
                <a:solidFill>
                  <a:srgbClr val="C00000"/>
                </a:solidFill>
              </a:rPr>
              <a:t>etro</a:t>
            </a:r>
            <a:r>
              <a:rPr lang="en-US" sz="3600" dirty="0"/>
              <a:t>)</a:t>
            </a:r>
            <a:endParaRPr lang="el-GR" sz="3600" dirty="0"/>
          </a:p>
          <a:p>
            <a:pPr marL="495303" indent="-457200">
              <a:buFont typeface="+mj-lt"/>
              <a:buAutoNum type="arabicPeriod"/>
            </a:pPr>
            <a:r>
              <a:rPr lang="el-GR" sz="3600" dirty="0"/>
              <a:t>Μη αποδεκτός ο απόλυτος περιορισμός διαδικτυακών πωλήσ</a:t>
            </a:r>
            <a:r>
              <a:rPr lang="el-GR" dirty="0"/>
              <a:t>εων </a:t>
            </a:r>
            <a:endParaRPr lang="el-GR" dirty="0">
              <a:sym typeface="Wingdings" panose="05000000000000000000" pitchFamily="2" charset="2"/>
            </a:endParaRPr>
          </a:p>
          <a:p>
            <a:pPr lvl="1"/>
            <a:r>
              <a:rPr lang="el-GR" sz="2900" dirty="0">
                <a:sym typeface="Wingdings" panose="05000000000000000000" pitchFamily="2" charset="2"/>
              </a:rPr>
              <a:t>Δεν είναι αναγκαία η παροχή προσωπικών συμβουλών από φαρμακοποιούς για πώληση προϊόντων που δεν απαιτούν ιατρική συνταγή</a:t>
            </a:r>
          </a:p>
          <a:p>
            <a:pPr lvl="1"/>
            <a:r>
              <a:rPr lang="el-GR" sz="2900" dirty="0">
                <a:sym typeface="Wingdings" panose="05000000000000000000" pitchFamily="2" charset="2"/>
              </a:rPr>
              <a:t>Αβάσιμο το επιχείρημα περί διατήρησης της εικόνας γοήτρου του προϊόντος</a:t>
            </a:r>
          </a:p>
          <a:p>
            <a:pPr lvl="1"/>
            <a:r>
              <a:rPr lang="el-GR" sz="2900" dirty="0">
                <a:sym typeface="Wingdings" panose="05000000000000000000" pitchFamily="2" charset="2"/>
              </a:rPr>
              <a:t>Ο περιορισμός των παθητικών πωλήσεων είναι σοβαρός περιορισμός του ανταγωνισμού </a:t>
            </a:r>
            <a:r>
              <a:rPr lang="el-GR" sz="2900" b="1" dirty="0">
                <a:solidFill>
                  <a:srgbClr val="C00000"/>
                </a:solidFill>
                <a:sym typeface="Wingdings" panose="05000000000000000000" pitchFamily="2" charset="2"/>
              </a:rPr>
              <a:t></a:t>
            </a:r>
            <a:r>
              <a:rPr lang="el-GR" sz="2900" dirty="0">
                <a:sym typeface="Wingdings" panose="05000000000000000000" pitchFamily="2" charset="2"/>
              </a:rPr>
              <a:t> </a:t>
            </a:r>
            <a:r>
              <a:rPr lang="el-GR" sz="2900" b="1" dirty="0">
                <a:sym typeface="Wingdings" panose="05000000000000000000" pitchFamily="2" charset="2"/>
              </a:rPr>
              <a:t>Εξ αντικειμένου περιοριστικός ανταγωνισμού</a:t>
            </a:r>
          </a:p>
          <a:p>
            <a:pPr marL="495303" indent="-457200">
              <a:buFont typeface="+mj-lt"/>
              <a:buAutoNum type="arabicPeriod"/>
            </a:pPr>
            <a:r>
              <a:rPr lang="el-GR" sz="3600" dirty="0">
                <a:sym typeface="Wingdings" panose="05000000000000000000" pitchFamily="2" charset="2"/>
              </a:rPr>
              <a:t>Μπορεί να τύχει ατομικής εξαίρεσης βάσει Άρθρου 101(3) ΣΛΕΕ</a:t>
            </a:r>
          </a:p>
          <a:p>
            <a:endParaRPr lang="en-US" dirty="0"/>
          </a:p>
        </p:txBody>
      </p:sp>
      <p:sp>
        <p:nvSpPr>
          <p:cNvPr id="4" name="Slide Number Placeholder 3">
            <a:extLst>
              <a:ext uri="{FF2B5EF4-FFF2-40B4-BE49-F238E27FC236}">
                <a16:creationId xmlns:a16="http://schemas.microsoft.com/office/drawing/2014/main" id="{C2446670-EFF9-4EC2-8660-70A420899B1E}"/>
              </a:ext>
            </a:extLst>
          </p:cNvPr>
          <p:cNvSpPr>
            <a:spLocks noGrp="1"/>
          </p:cNvSpPr>
          <p:nvPr>
            <p:ph type="sldNum" sz="quarter" idx="12"/>
          </p:nvPr>
        </p:nvSpPr>
        <p:spPr/>
        <p:txBody>
          <a:bodyPr/>
          <a:lstStyle/>
          <a:p>
            <a:fld id="{98E93874-D8C6-4CCC-A9EC-BE8FA7F1D16E}" type="slidenum">
              <a:rPr lang="en-US" smtClean="0"/>
              <a:t>76</a:t>
            </a:fld>
            <a:endParaRPr lang="en-US" dirty="0"/>
          </a:p>
        </p:txBody>
      </p:sp>
    </p:spTree>
    <p:extLst>
      <p:ext uri="{BB962C8B-B14F-4D97-AF65-F5344CB8AC3E}">
        <p14:creationId xmlns:p14="http://schemas.microsoft.com/office/powerpoint/2010/main" val="27866101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92D4D-FFC9-43CB-BA26-4E25AD24E358}"/>
              </a:ext>
            </a:extLst>
          </p:cNvPr>
          <p:cNvSpPr>
            <a:spLocks noGrp="1"/>
          </p:cNvSpPr>
          <p:nvPr>
            <p:ph type="title"/>
          </p:nvPr>
        </p:nvSpPr>
        <p:spPr/>
        <p:txBody>
          <a:bodyPr>
            <a:normAutofit/>
          </a:bodyPr>
          <a:lstStyle/>
          <a:p>
            <a:pPr>
              <a:lnSpc>
                <a:spcPts val="2500"/>
              </a:lnSpc>
            </a:pPr>
            <a:r>
              <a:rPr lang="el-GR" sz="3200" dirty="0">
                <a:solidFill>
                  <a:schemeClr val="tx1">
                    <a:lumMod val="65000"/>
                    <a:lumOff val="35000"/>
                  </a:schemeClr>
                </a:solidFill>
              </a:rPr>
              <a:t>Κάθετες συμφωνίες</a:t>
            </a:r>
            <a:br>
              <a:rPr lang="el-GR" sz="2400" dirty="0">
                <a:solidFill>
                  <a:schemeClr val="tx1">
                    <a:lumMod val="65000"/>
                    <a:lumOff val="35000"/>
                  </a:schemeClr>
                </a:solidFill>
              </a:rPr>
            </a:br>
            <a:r>
              <a:rPr lang="el-GR" sz="2400" dirty="0">
                <a:solidFill>
                  <a:srgbClr val="C00000"/>
                </a:solidFill>
              </a:rPr>
              <a:t>Υπόθεση </a:t>
            </a:r>
            <a:r>
              <a:rPr lang="en-US" sz="2400" dirty="0">
                <a:solidFill>
                  <a:srgbClr val="C00000"/>
                </a:solidFill>
              </a:rPr>
              <a:t>Coty (C-230/16)</a:t>
            </a:r>
          </a:p>
        </p:txBody>
      </p:sp>
      <p:sp>
        <p:nvSpPr>
          <p:cNvPr id="3" name="Content Placeholder 2">
            <a:extLst>
              <a:ext uri="{FF2B5EF4-FFF2-40B4-BE49-F238E27FC236}">
                <a16:creationId xmlns:a16="http://schemas.microsoft.com/office/drawing/2014/main" id="{57975AB4-AE97-4302-8DCC-90E550D0875E}"/>
              </a:ext>
            </a:extLst>
          </p:cNvPr>
          <p:cNvSpPr>
            <a:spLocks noGrp="1"/>
          </p:cNvSpPr>
          <p:nvPr>
            <p:ph idx="1"/>
          </p:nvPr>
        </p:nvSpPr>
        <p:spPr>
          <a:xfrm>
            <a:off x="838200" y="1752600"/>
            <a:ext cx="4267200" cy="4419600"/>
          </a:xfrm>
        </p:spPr>
        <p:txBody>
          <a:bodyPr>
            <a:normAutofit fontScale="55000" lnSpcReduction="20000"/>
          </a:bodyPr>
          <a:lstStyle/>
          <a:p>
            <a:r>
              <a:rPr lang="en-US" sz="3600" dirty="0"/>
              <a:t>Coty</a:t>
            </a:r>
          </a:p>
          <a:p>
            <a:pPr lvl="1"/>
            <a:r>
              <a:rPr lang="el-GR" sz="2900" dirty="0"/>
              <a:t>Προμηθεύτρια καλλυντικών πολυτελείας</a:t>
            </a:r>
          </a:p>
          <a:p>
            <a:r>
              <a:rPr lang="en-US" sz="3600" dirty="0"/>
              <a:t>Parfümerie Akzente</a:t>
            </a:r>
            <a:endParaRPr lang="en-US" sz="3600" dirty="0">
              <a:hlinkClick r:id="rId3"/>
            </a:endParaRPr>
          </a:p>
          <a:p>
            <a:pPr lvl="1"/>
            <a:r>
              <a:rPr lang="el-GR" sz="2900" dirty="0"/>
              <a:t>Εξουσιοδοτημένος διανομέας προϊόντων της </a:t>
            </a:r>
            <a:r>
              <a:rPr lang="en-US" sz="2900" dirty="0"/>
              <a:t>Coty</a:t>
            </a:r>
            <a:endParaRPr lang="el-GR" sz="2900" dirty="0"/>
          </a:p>
          <a:p>
            <a:pPr lvl="1"/>
            <a:r>
              <a:rPr lang="el-GR" sz="2900" dirty="0"/>
              <a:t>Συμβατικές και διαδικτυακές πωλήσεις (μέσω δικής της ηλεκτρονικής σελίδας και </a:t>
            </a:r>
            <a:r>
              <a:rPr lang="en-US" sz="2900" dirty="0"/>
              <a:t>Amazon.de)	</a:t>
            </a:r>
          </a:p>
          <a:p>
            <a:r>
              <a:rPr lang="el-GR" sz="3600" dirty="0"/>
              <a:t>Επίμαχη ρήτρα</a:t>
            </a:r>
          </a:p>
          <a:p>
            <a:pPr lvl="1"/>
            <a:r>
              <a:rPr lang="el-GR" sz="2900" dirty="0"/>
              <a:t>Απαγόρευση χρησιμοποίησης κατά τρόπο που να φαίνεται προς τα έξω τρίτες επιχειρήσεις για διενέργεια διαδικτυακών πωλήσεων</a:t>
            </a:r>
          </a:p>
          <a:p>
            <a:r>
              <a:rPr lang="el-GR" sz="3600" dirty="0"/>
              <a:t>Άρνηση </a:t>
            </a:r>
            <a:r>
              <a:rPr lang="en-US" sz="3600" dirty="0"/>
              <a:t>Parfümerie Akzente </a:t>
            </a:r>
            <a:r>
              <a:rPr lang="el-GR" sz="3600" dirty="0"/>
              <a:t>να συναινέσει </a:t>
            </a:r>
          </a:p>
          <a:p>
            <a:r>
              <a:rPr lang="el-GR" sz="3600" dirty="0"/>
              <a:t>Αγωγή </a:t>
            </a:r>
            <a:r>
              <a:rPr lang="en-US" sz="3600" dirty="0"/>
              <a:t>Coty</a:t>
            </a:r>
            <a:r>
              <a:rPr lang="el-GR" sz="3600" dirty="0"/>
              <a:t> κατά </a:t>
            </a:r>
            <a:r>
              <a:rPr lang="en-US" sz="3600" dirty="0"/>
              <a:t>Parfümerie Akzente</a:t>
            </a:r>
          </a:p>
          <a:p>
            <a:endParaRPr lang="en-US" dirty="0"/>
          </a:p>
        </p:txBody>
      </p:sp>
      <p:pic>
        <p:nvPicPr>
          <p:cNvPr id="11268" name="Picture 4">
            <a:extLst>
              <a:ext uri="{FF2B5EF4-FFF2-40B4-BE49-F238E27FC236}">
                <a16:creationId xmlns:a16="http://schemas.microsoft.com/office/drawing/2014/main" id="{BAD8F309-3E64-4DE8-BF37-A8E1564A949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486399" y="973841"/>
            <a:ext cx="3880449" cy="3657057"/>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Licensing in the world of Beauty – Revealing your deep fashion thoughts">
            <a:extLst>
              <a:ext uri="{FF2B5EF4-FFF2-40B4-BE49-F238E27FC236}">
                <a16:creationId xmlns:a16="http://schemas.microsoft.com/office/drawing/2014/main" id="{5142671A-4805-49E8-AB4A-0FC48A5B00C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89"/>
          <a:stretch/>
        </p:blipFill>
        <p:spPr bwMode="auto">
          <a:xfrm>
            <a:off x="7086600" y="3886200"/>
            <a:ext cx="2438400" cy="28956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969F7FD-0B3D-4492-BB30-ED68E2F826E5}"/>
              </a:ext>
            </a:extLst>
          </p:cNvPr>
          <p:cNvSpPr>
            <a:spLocks noGrp="1"/>
          </p:cNvSpPr>
          <p:nvPr>
            <p:ph type="sldNum" sz="quarter" idx="12"/>
          </p:nvPr>
        </p:nvSpPr>
        <p:spPr/>
        <p:txBody>
          <a:bodyPr/>
          <a:lstStyle/>
          <a:p>
            <a:fld id="{98E93874-D8C6-4CCC-A9EC-BE8FA7F1D16E}" type="slidenum">
              <a:rPr lang="en-US" smtClean="0"/>
              <a:t>77</a:t>
            </a:fld>
            <a:endParaRPr lang="en-US" dirty="0"/>
          </a:p>
        </p:txBody>
      </p:sp>
    </p:spTree>
    <p:extLst>
      <p:ext uri="{BB962C8B-B14F-4D97-AF65-F5344CB8AC3E}">
        <p14:creationId xmlns:p14="http://schemas.microsoft.com/office/powerpoint/2010/main" val="19098301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DF90B-B8CD-45DB-8287-DBA2CAE82653}"/>
              </a:ext>
            </a:extLst>
          </p:cNvPr>
          <p:cNvSpPr>
            <a:spLocks noGrp="1"/>
          </p:cNvSpPr>
          <p:nvPr>
            <p:ph type="title"/>
          </p:nvPr>
        </p:nvSpPr>
        <p:spPr/>
        <p:txBody>
          <a:bodyPr>
            <a:noAutofit/>
          </a:bodyPr>
          <a:lstStyle/>
          <a:p>
            <a:pPr>
              <a:lnSpc>
                <a:spcPts val="2500"/>
              </a:lnSpc>
            </a:pPr>
            <a:r>
              <a:rPr lang="el-GR" sz="3200" dirty="0">
                <a:solidFill>
                  <a:prstClr val="black">
                    <a:lumMod val="65000"/>
                    <a:lumOff val="35000"/>
                  </a:prstClr>
                </a:solidFill>
              </a:rPr>
              <a:t>Κάθετες συμφωνίες</a:t>
            </a:r>
            <a:br>
              <a:rPr lang="el-GR" sz="2400" dirty="0">
                <a:solidFill>
                  <a:prstClr val="black">
                    <a:lumMod val="65000"/>
                    <a:lumOff val="35000"/>
                  </a:prstClr>
                </a:solidFill>
              </a:rPr>
            </a:br>
            <a:r>
              <a:rPr lang="el-GR" sz="2400" dirty="0">
                <a:solidFill>
                  <a:srgbClr val="C00000"/>
                </a:solidFill>
              </a:rPr>
              <a:t>Υπόθεση </a:t>
            </a:r>
            <a:r>
              <a:rPr lang="en-US" sz="2400" dirty="0">
                <a:solidFill>
                  <a:srgbClr val="C00000"/>
                </a:solidFill>
              </a:rPr>
              <a:t>Coty (C-230/16)</a:t>
            </a:r>
            <a:endParaRPr lang="en-US" sz="2800" dirty="0"/>
          </a:p>
        </p:txBody>
      </p:sp>
      <p:sp>
        <p:nvSpPr>
          <p:cNvPr id="3" name="Content Placeholder 2">
            <a:extLst>
              <a:ext uri="{FF2B5EF4-FFF2-40B4-BE49-F238E27FC236}">
                <a16:creationId xmlns:a16="http://schemas.microsoft.com/office/drawing/2014/main" id="{F2C349D7-2211-413B-A0AE-BB6A2D613ED0}"/>
              </a:ext>
            </a:extLst>
          </p:cNvPr>
          <p:cNvSpPr>
            <a:spLocks noGrp="1"/>
          </p:cNvSpPr>
          <p:nvPr>
            <p:ph idx="1"/>
          </p:nvPr>
        </p:nvSpPr>
        <p:spPr/>
        <p:txBody>
          <a:bodyPr>
            <a:normAutofit fontScale="62500" lnSpcReduction="20000"/>
          </a:bodyPr>
          <a:lstStyle/>
          <a:p>
            <a:r>
              <a:rPr lang="el-GR" b="1" u="sng" dirty="0"/>
              <a:t>Απόφαση Δικαστηρίου Γερμανίας</a:t>
            </a:r>
          </a:p>
          <a:p>
            <a:pPr lvl="1"/>
            <a:r>
              <a:rPr lang="el-GR" dirty="0"/>
              <a:t>Η φύση των σημάτων </a:t>
            </a:r>
            <a:r>
              <a:rPr lang="en-US" dirty="0"/>
              <a:t>Coty Prestige </a:t>
            </a:r>
            <a:r>
              <a:rPr lang="el-GR" dirty="0"/>
              <a:t>δικαιολογεί τη χρήση συστήματος επιλεκτικής διανομής (προϊόντα πολυτελείας)</a:t>
            </a:r>
          </a:p>
          <a:p>
            <a:pPr lvl="1"/>
            <a:r>
              <a:rPr lang="el-GR" dirty="0"/>
              <a:t>Η επίμαχη ρήτρα παραβιάζει το Άρθρο 101(1) ΣΛΕΕ</a:t>
            </a:r>
          </a:p>
          <a:p>
            <a:r>
              <a:rPr lang="el-GR" dirty="0"/>
              <a:t>Έφεση </a:t>
            </a:r>
            <a:r>
              <a:rPr lang="en-US" dirty="0"/>
              <a:t>Coty</a:t>
            </a:r>
            <a:r>
              <a:rPr lang="el-GR" dirty="0"/>
              <a:t> στο Εφετείο Φρανκφούρτης </a:t>
            </a:r>
            <a:r>
              <a:rPr lang="el-GR" dirty="0">
                <a:solidFill>
                  <a:srgbClr val="C00000"/>
                </a:solidFill>
                <a:sym typeface="Wingdings" panose="05000000000000000000" pitchFamily="2" charset="2"/>
              </a:rPr>
              <a:t></a:t>
            </a:r>
            <a:r>
              <a:rPr lang="el-GR" dirty="0">
                <a:sym typeface="Wingdings" panose="05000000000000000000" pitchFamily="2" charset="2"/>
              </a:rPr>
              <a:t> προδικαστικό ερώτημα στο ΔΕΕ </a:t>
            </a:r>
          </a:p>
          <a:p>
            <a:r>
              <a:rPr lang="el-GR" b="1" u="sng" dirty="0">
                <a:sym typeface="Wingdings" panose="05000000000000000000" pitchFamily="2" charset="2"/>
              </a:rPr>
              <a:t>Απόφαση ΔΕΕ</a:t>
            </a:r>
          </a:p>
          <a:p>
            <a:pPr lvl="1"/>
            <a:r>
              <a:rPr lang="el-GR" dirty="0">
                <a:sym typeface="Wingdings" panose="05000000000000000000" pitchFamily="2" charset="2"/>
              </a:rPr>
              <a:t>Καθόλα αποδεκτό το σύστημα επιλεκτικής διανομής για σκοπούς διαφύλαξης εικόνας πολυτέλειας προϊόντος</a:t>
            </a:r>
          </a:p>
          <a:p>
            <a:pPr lvl="1"/>
            <a:r>
              <a:rPr lang="el-GR" dirty="0">
                <a:sym typeface="Wingdings" panose="05000000000000000000" pitchFamily="2" charset="2"/>
              </a:rPr>
              <a:t>Δεν απαγορεύεται η ρήτρα που να απαγορεύει στους επιλεγμένους διανομείς ενός προϊόντος πολυτελείας να χρησιμοποιεί κατά τρόπο που να φαίνεται προς τα έξω τρίτες πλατφόρμες για διαδικτυακές πωλήσεις </a:t>
            </a:r>
          </a:p>
          <a:p>
            <a:pPr lvl="1"/>
            <a:r>
              <a:rPr lang="el-GR" dirty="0">
                <a:sym typeface="Wingdings" panose="05000000000000000000" pitchFamily="2" charset="2"/>
              </a:rPr>
              <a:t>Αναλογική ρήτρα που αποσκοπεί στη διαφύλαξη της εικόνας πολυτελείας του προϊόντος, προβλέπεται κατά τρόπο ενιαίο και εφαρμόζεται χωρίς διακρίσεις</a:t>
            </a:r>
          </a:p>
          <a:p>
            <a:pPr lvl="1"/>
            <a:r>
              <a:rPr lang="el-GR" dirty="0">
                <a:sym typeface="Wingdings" panose="05000000000000000000" pitchFamily="2" charset="2"/>
              </a:rPr>
              <a:t>Ανέφικτη η αποτελεσματική τήρηση των ποιοτικών απαιτήσεων από τρίτες πλατφόρμες </a:t>
            </a:r>
            <a:r>
              <a:rPr lang="el-GR" dirty="0">
                <a:solidFill>
                  <a:srgbClr val="C00000"/>
                </a:solidFill>
                <a:sym typeface="Wingdings" panose="05000000000000000000" pitchFamily="2" charset="2"/>
              </a:rPr>
              <a:t></a:t>
            </a:r>
            <a:r>
              <a:rPr lang="el-GR" dirty="0">
                <a:sym typeface="Wingdings" panose="05000000000000000000" pitchFamily="2" charset="2"/>
              </a:rPr>
              <a:t> μη έλεγχος από προμηθευτή</a:t>
            </a:r>
          </a:p>
          <a:p>
            <a:pPr lvl="1"/>
            <a:r>
              <a:rPr lang="el-GR" b="1" dirty="0">
                <a:sym typeface="Wingdings" panose="05000000000000000000" pitchFamily="2" charset="2"/>
              </a:rPr>
              <a:t>Όχι εξ αντικειμένου περιορισμός καθώς δεν απαγορεύονται όλες οι διαδικτυακές πωλήσεις (σε αντίθεση με </a:t>
            </a:r>
            <a:r>
              <a:rPr lang="en-US" b="1" dirty="0">
                <a:sym typeface="Wingdings" panose="05000000000000000000" pitchFamily="2" charset="2"/>
              </a:rPr>
              <a:t>Pierre Fabre)</a:t>
            </a:r>
            <a:r>
              <a:rPr lang="el-GR" b="1" dirty="0">
                <a:sym typeface="Wingdings" panose="05000000000000000000" pitchFamily="2" charset="2"/>
              </a:rPr>
              <a:t> </a:t>
            </a:r>
            <a:r>
              <a:rPr lang="el-GR" b="1" dirty="0">
                <a:solidFill>
                  <a:srgbClr val="C00000"/>
                </a:solidFill>
                <a:sym typeface="Wingdings" panose="05000000000000000000" pitchFamily="2" charset="2"/>
              </a:rPr>
              <a:t></a:t>
            </a:r>
            <a:r>
              <a:rPr lang="el-GR" b="1" dirty="0">
                <a:sym typeface="Wingdings" panose="05000000000000000000" pitchFamily="2" charset="2"/>
              </a:rPr>
              <a:t> εφικτές οι παθητικές πωλήσεις</a:t>
            </a:r>
          </a:p>
          <a:p>
            <a:endParaRPr lang="en-US" dirty="0"/>
          </a:p>
        </p:txBody>
      </p:sp>
      <p:sp>
        <p:nvSpPr>
          <p:cNvPr id="4" name="Slide Number Placeholder 3">
            <a:extLst>
              <a:ext uri="{FF2B5EF4-FFF2-40B4-BE49-F238E27FC236}">
                <a16:creationId xmlns:a16="http://schemas.microsoft.com/office/drawing/2014/main" id="{0C4D0ABE-D6DC-4DAB-BF7A-0A77C4D3BC12}"/>
              </a:ext>
            </a:extLst>
          </p:cNvPr>
          <p:cNvSpPr>
            <a:spLocks noGrp="1"/>
          </p:cNvSpPr>
          <p:nvPr>
            <p:ph type="sldNum" sz="quarter" idx="12"/>
          </p:nvPr>
        </p:nvSpPr>
        <p:spPr/>
        <p:txBody>
          <a:bodyPr/>
          <a:lstStyle/>
          <a:p>
            <a:fld id="{98E93874-D8C6-4CCC-A9EC-BE8FA7F1D16E}" type="slidenum">
              <a:rPr lang="en-US" smtClean="0"/>
              <a:t>78</a:t>
            </a:fld>
            <a:endParaRPr lang="en-US" dirty="0"/>
          </a:p>
        </p:txBody>
      </p:sp>
    </p:spTree>
    <p:extLst>
      <p:ext uri="{BB962C8B-B14F-4D97-AF65-F5344CB8AC3E}">
        <p14:creationId xmlns:p14="http://schemas.microsoft.com/office/powerpoint/2010/main" val="7524150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C5A03-91A5-49A0-8B24-90DA5BC9A932}"/>
              </a:ext>
            </a:extLst>
          </p:cNvPr>
          <p:cNvSpPr>
            <a:spLocks noGrp="1"/>
          </p:cNvSpPr>
          <p:nvPr>
            <p:ph type="title"/>
          </p:nvPr>
        </p:nvSpPr>
        <p:spPr/>
        <p:txBody>
          <a:bodyPr/>
          <a:lstStyle/>
          <a:p>
            <a:r>
              <a:rPr lang="el-GR" dirty="0"/>
              <a:t>ΑΣΚΗΣΗ</a:t>
            </a:r>
            <a:r>
              <a:rPr lang="en-US" dirty="0"/>
              <a:t> 1</a:t>
            </a:r>
            <a:r>
              <a:rPr lang="el-GR" dirty="0"/>
              <a:t>0</a:t>
            </a:r>
            <a:endParaRPr lang="en-US" dirty="0"/>
          </a:p>
        </p:txBody>
      </p:sp>
      <p:sp>
        <p:nvSpPr>
          <p:cNvPr id="3" name="Content Placeholder 2">
            <a:extLst>
              <a:ext uri="{FF2B5EF4-FFF2-40B4-BE49-F238E27FC236}">
                <a16:creationId xmlns:a16="http://schemas.microsoft.com/office/drawing/2014/main" id="{391CA4E2-CD92-43CF-8978-12728FDFA543}"/>
              </a:ext>
            </a:extLst>
          </p:cNvPr>
          <p:cNvSpPr>
            <a:spLocks noGrp="1"/>
          </p:cNvSpPr>
          <p:nvPr>
            <p:ph idx="1"/>
          </p:nvPr>
        </p:nvSpPr>
        <p:spPr>
          <a:ln>
            <a:solidFill>
              <a:schemeClr val="bg2">
                <a:lumMod val="50000"/>
              </a:schemeClr>
            </a:solidFill>
          </a:ln>
        </p:spPr>
        <p:txBody>
          <a:bodyPr>
            <a:normAutofit fontScale="77500" lnSpcReduction="20000"/>
          </a:bodyPr>
          <a:lstStyle/>
          <a:p>
            <a:pPr marL="0" lvl="0" indent="0">
              <a:buNone/>
            </a:pPr>
            <a:r>
              <a:rPr lang="el-GR" b="0" i="0" baseline="0" dirty="0"/>
              <a:t>Η εταιρεία Μήλο Ηλέκτρικς είναι παραγωγός υψηλής ποιότητας ηλεκτρικών προϊόντων. Διανέμει τα προϊόντα της μόνο σε εκείνους τους λιανοπωλητές που δραστηριοποιούνται σε σημεία λιανικής πώλησης που ικανοποιούν συγκεκριμένες προϋποθέσεις και απασχολούν εξειδικευμένους πωλητές, δηλαδή βρίσκονται εντός του επιλεκτικού συστήματος διανομής της. Η Μήλο Ηλέκτρικς πρόσφατα αρνήθηκε να συνεχίσει να προμηθεύει την εταιρεία Χ. Τα σημεία πώλησης της Χ και το προσωπικό της ικανοποιούν τα κριτήρια της Μήλο Ηλέκτρικς αλλά η Χ πούλησε τα προϊόντα της Μήλο Ηλέκτρικς σε τιμές χαμηλότερες από αυτές που της είχε συστήσει. </a:t>
            </a:r>
          </a:p>
          <a:p>
            <a:pPr marL="0" lvl="0" indent="0">
              <a:buNone/>
            </a:pPr>
            <a:r>
              <a:rPr lang="el-GR" i="1" dirty="0"/>
              <a:t>Συνιστά η πιο πάνω πρακτική παράβαση του άρθρου 101(1) ΣΛΕΕ;</a:t>
            </a:r>
            <a:endParaRPr lang="en-US" i="1" dirty="0"/>
          </a:p>
        </p:txBody>
      </p:sp>
    </p:spTree>
    <p:extLst>
      <p:ext uri="{BB962C8B-B14F-4D97-AF65-F5344CB8AC3E}">
        <p14:creationId xmlns:p14="http://schemas.microsoft.com/office/powerpoint/2010/main" val="3234533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D4292-570C-47E8-8502-9241E96209E9}"/>
              </a:ext>
            </a:extLst>
          </p:cNvPr>
          <p:cNvSpPr>
            <a:spLocks noGrp="1"/>
          </p:cNvSpPr>
          <p:nvPr>
            <p:ph type="title"/>
          </p:nvPr>
        </p:nvSpPr>
        <p:spPr/>
        <p:txBody>
          <a:bodyPr/>
          <a:lstStyle/>
          <a:p>
            <a:r>
              <a:rPr lang="el-GR" dirty="0"/>
              <a:t>Προϋποθέσεις εφαρμογής απαγόρευσης</a:t>
            </a:r>
            <a:endParaRPr lang="en-US" dirty="0"/>
          </a:p>
        </p:txBody>
      </p:sp>
      <p:graphicFrame>
        <p:nvGraphicFramePr>
          <p:cNvPr id="4" name="Content Placeholder 5">
            <a:extLst>
              <a:ext uri="{FF2B5EF4-FFF2-40B4-BE49-F238E27FC236}">
                <a16:creationId xmlns:a16="http://schemas.microsoft.com/office/drawing/2014/main" id="{BB2A9DA4-BCBF-4566-A1A7-A74A048E2D77}"/>
              </a:ext>
            </a:extLst>
          </p:cNvPr>
          <p:cNvGraphicFramePr>
            <a:graphicFrameLocks/>
          </p:cNvGraphicFramePr>
          <p:nvPr>
            <p:extLst>
              <p:ext uri="{D42A27DB-BD31-4B8C-83A1-F6EECF244321}">
                <p14:modId xmlns:p14="http://schemas.microsoft.com/office/powerpoint/2010/main" val="558607505"/>
              </p:ext>
            </p:extLst>
          </p:nvPr>
        </p:nvGraphicFramePr>
        <p:xfrm>
          <a:off x="1009650" y="1752600"/>
          <a:ext cx="7905750" cy="4424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22176FC4-AB74-4066-995E-CE9F0DBBFC43}"/>
              </a:ext>
            </a:extLst>
          </p:cNvPr>
          <p:cNvSpPr>
            <a:spLocks noGrp="1"/>
          </p:cNvSpPr>
          <p:nvPr>
            <p:ph type="sldNum" sz="quarter" idx="12"/>
          </p:nvPr>
        </p:nvSpPr>
        <p:spPr/>
        <p:txBody>
          <a:bodyPr/>
          <a:lstStyle/>
          <a:p>
            <a:fld id="{98E93874-D8C6-4CCC-A9EC-BE8FA7F1D16E}" type="slidenum">
              <a:rPr lang="en-US" smtClean="0"/>
              <a:t>8</a:t>
            </a:fld>
            <a:endParaRPr lang="en-US" dirty="0"/>
          </a:p>
        </p:txBody>
      </p:sp>
      <p:sp>
        <p:nvSpPr>
          <p:cNvPr id="5" name="Right Brace 4">
            <a:extLst>
              <a:ext uri="{FF2B5EF4-FFF2-40B4-BE49-F238E27FC236}">
                <a16:creationId xmlns:a16="http://schemas.microsoft.com/office/drawing/2014/main" id="{792BA1CE-91C0-4BC5-8D04-382B81A9CE70}"/>
              </a:ext>
            </a:extLst>
          </p:cNvPr>
          <p:cNvSpPr/>
          <p:nvPr/>
        </p:nvSpPr>
        <p:spPr>
          <a:xfrm>
            <a:off x="5262718" y="3399134"/>
            <a:ext cx="228600" cy="762000"/>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ln w="38100">
                <a:solidFill>
                  <a:srgbClr val="C00000"/>
                </a:solidFill>
              </a:ln>
              <a:solidFill>
                <a:srgbClr val="C00000"/>
              </a:solidFill>
            </a:endParaRPr>
          </a:p>
        </p:txBody>
      </p:sp>
      <p:sp>
        <p:nvSpPr>
          <p:cNvPr id="6" name="TextBox 5">
            <a:extLst>
              <a:ext uri="{FF2B5EF4-FFF2-40B4-BE49-F238E27FC236}">
                <a16:creationId xmlns:a16="http://schemas.microsoft.com/office/drawing/2014/main" id="{32430F10-2A22-4736-A6E6-38DB49A7FF22}"/>
              </a:ext>
            </a:extLst>
          </p:cNvPr>
          <p:cNvSpPr txBox="1"/>
          <p:nvPr/>
        </p:nvSpPr>
        <p:spPr>
          <a:xfrm>
            <a:off x="5454307" y="3595468"/>
            <a:ext cx="1128835" cy="369332"/>
          </a:xfrm>
          <a:prstGeom prst="rect">
            <a:avLst/>
          </a:prstGeom>
          <a:noFill/>
        </p:spPr>
        <p:txBody>
          <a:bodyPr wrap="none" rtlCol="0">
            <a:spAutoFit/>
          </a:bodyPr>
          <a:lstStyle/>
          <a:p>
            <a:r>
              <a:rPr lang="el-GR" dirty="0"/>
              <a:t>Σύμπραξη</a:t>
            </a:r>
            <a:endParaRPr lang="en-US" dirty="0"/>
          </a:p>
        </p:txBody>
      </p:sp>
    </p:spTree>
    <p:extLst>
      <p:ext uri="{BB962C8B-B14F-4D97-AF65-F5344CB8AC3E}">
        <p14:creationId xmlns:p14="http://schemas.microsoft.com/office/powerpoint/2010/main" val="13242409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6C90A-DCB9-494D-9EC0-AFEBA1D76538}"/>
              </a:ext>
            </a:extLst>
          </p:cNvPr>
          <p:cNvSpPr>
            <a:spLocks noGrp="1"/>
          </p:cNvSpPr>
          <p:nvPr>
            <p:ph type="title"/>
          </p:nvPr>
        </p:nvSpPr>
        <p:spPr/>
        <p:txBody>
          <a:bodyPr/>
          <a:lstStyle/>
          <a:p>
            <a:r>
              <a:rPr lang="el-GR" dirty="0"/>
              <a:t>ΑΣΚΗΣΗ</a:t>
            </a:r>
            <a:r>
              <a:rPr lang="en-US" dirty="0"/>
              <a:t> 1</a:t>
            </a:r>
            <a:r>
              <a:rPr lang="el-GR" dirty="0"/>
              <a:t>1</a:t>
            </a:r>
            <a:endParaRPr lang="en-US" dirty="0"/>
          </a:p>
        </p:txBody>
      </p:sp>
      <p:sp>
        <p:nvSpPr>
          <p:cNvPr id="3" name="Content Placeholder 2">
            <a:extLst>
              <a:ext uri="{FF2B5EF4-FFF2-40B4-BE49-F238E27FC236}">
                <a16:creationId xmlns:a16="http://schemas.microsoft.com/office/drawing/2014/main" id="{C8AFE3C7-3FB8-4D72-B1ED-7410DB7DB742}"/>
              </a:ext>
            </a:extLst>
          </p:cNvPr>
          <p:cNvSpPr>
            <a:spLocks noGrp="1"/>
          </p:cNvSpPr>
          <p:nvPr>
            <p:ph idx="1"/>
          </p:nvPr>
        </p:nvSpPr>
        <p:spPr>
          <a:ln>
            <a:solidFill>
              <a:schemeClr val="bg2">
                <a:lumMod val="50000"/>
              </a:schemeClr>
            </a:solidFill>
          </a:ln>
        </p:spPr>
        <p:txBody>
          <a:bodyPr>
            <a:normAutofit fontScale="92500"/>
          </a:bodyPr>
          <a:lstStyle/>
          <a:p>
            <a:pPr marL="0" lvl="0" indent="0">
              <a:buNone/>
            </a:pPr>
            <a:r>
              <a:rPr lang="el-GR" b="0" i="0" baseline="0" dirty="0"/>
              <a:t>Μία προμηθεύτρια εταιρεία φωτιστικών για οικιακή χρήση έχει απειλήσει τους λιανεμπόρους της ότι θα τους επιβάλει πρόστιμο και άλλες κυρώσεις εάν πωλήσουν τα φωτιστικά που τους προμηθεύει κάτω από την προτεινόμενη τιμή. Επίσης, επιβάλλει στους λιανέμπορους κατώτατη διαφημιζόμενη τιμή πώλησης για διαδικτυακές πωλήσεις. </a:t>
            </a:r>
          </a:p>
          <a:p>
            <a:pPr marL="0" lvl="0" indent="0">
              <a:buNone/>
            </a:pPr>
            <a:r>
              <a:rPr lang="el-GR" i="1" dirty="0"/>
              <a:t>Συνιστά η πιο πάνω πρακτική παράβαση του άρθρου 101(1) ΣΛΕΕ;</a:t>
            </a:r>
            <a:endParaRPr lang="en-US" i="1" dirty="0"/>
          </a:p>
        </p:txBody>
      </p:sp>
    </p:spTree>
    <p:extLst>
      <p:ext uri="{BB962C8B-B14F-4D97-AF65-F5344CB8AC3E}">
        <p14:creationId xmlns:p14="http://schemas.microsoft.com/office/powerpoint/2010/main" val="16159767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No alt text provided for this image">
            <a:extLst>
              <a:ext uri="{FF2B5EF4-FFF2-40B4-BE49-F238E27FC236}">
                <a16:creationId xmlns:a16="http://schemas.microsoft.com/office/drawing/2014/main" id="{7B589857-DBC8-45EA-A3B3-7A5F0A7406CB}"/>
              </a:ext>
            </a:extLst>
          </p:cNvPr>
          <p:cNvPicPr>
            <a:picLocks noChangeAspect="1" noChangeArrowheads="1"/>
          </p:cNvPicPr>
          <p:nvPr/>
        </p:nvPicPr>
        <p:blipFill rotWithShape="1">
          <a:blip r:embed="rId3" cstate="print">
            <a:alphaModFix amt="20000"/>
            <a:extLst>
              <a:ext uri="{28A0092B-C50C-407E-A947-70E740481C1C}">
                <a14:useLocalDpi xmlns:a14="http://schemas.microsoft.com/office/drawing/2010/main" val="0"/>
              </a:ext>
            </a:extLst>
          </a:blip>
          <a:srcRect/>
          <a:stretch/>
        </p:blipFill>
        <p:spPr bwMode="auto">
          <a:xfrm>
            <a:off x="0" y="0"/>
            <a:ext cx="990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EC1C958-90A0-4693-A95E-8BA77D5B940A}"/>
              </a:ext>
            </a:extLst>
          </p:cNvPr>
          <p:cNvSpPr>
            <a:spLocks noGrp="1"/>
          </p:cNvSpPr>
          <p:nvPr>
            <p:ph type="title"/>
          </p:nvPr>
        </p:nvSpPr>
        <p:spPr>
          <a:xfrm>
            <a:off x="526831" y="3162458"/>
            <a:ext cx="3153103" cy="1007066"/>
          </a:xfrm>
        </p:spPr>
        <p:txBody>
          <a:bodyPr>
            <a:normAutofit/>
          </a:bodyPr>
          <a:lstStyle/>
          <a:p>
            <a:pPr algn="ctr"/>
            <a:r>
              <a:rPr lang="el-GR" sz="2700" dirty="0"/>
              <a:t>Ευχαριστώ για την προσοχή σας</a:t>
            </a:r>
            <a:endParaRPr lang="en-US" sz="2700" dirty="0"/>
          </a:p>
        </p:txBody>
      </p:sp>
      <p:sp>
        <p:nvSpPr>
          <p:cNvPr id="6" name="Content Placeholder 5">
            <a:extLst>
              <a:ext uri="{FF2B5EF4-FFF2-40B4-BE49-F238E27FC236}">
                <a16:creationId xmlns:a16="http://schemas.microsoft.com/office/drawing/2014/main" id="{0255BC71-4DFF-4F73-9DA6-9AB419AC56BB}"/>
              </a:ext>
            </a:extLst>
          </p:cNvPr>
          <p:cNvSpPr>
            <a:spLocks noGrp="1"/>
          </p:cNvSpPr>
          <p:nvPr>
            <p:ph idx="1"/>
          </p:nvPr>
        </p:nvSpPr>
        <p:spPr>
          <a:xfrm>
            <a:off x="381000" y="4169524"/>
            <a:ext cx="3444766" cy="1658110"/>
          </a:xfrm>
          <a:prstGeom prst="rect">
            <a:avLst/>
          </a:prstGeom>
        </p:spPr>
        <p:txBody>
          <a:bodyPr vert="horz" lIns="91440" tIns="45720" rIns="91440" bIns="45720" rtlCol="0" anchor="ctr" anchorCtr="0" compatLnSpc="1">
            <a:normAutofit/>
          </a:bodyPr>
          <a:lstStyle/>
          <a:p>
            <a:pPr marL="0" indent="0" algn="ctr">
              <a:lnSpc>
                <a:spcPct val="90000"/>
              </a:lnSpc>
              <a:spcBef>
                <a:spcPts val="0"/>
              </a:spcBef>
              <a:spcAft>
                <a:spcPts val="600"/>
              </a:spcAft>
              <a:buNone/>
              <a:defRPr sz="1800" b="0" i="0" u="none" strike="noStrike" kern="0" cap="none" spc="0" baseline="0">
                <a:solidFill>
                  <a:srgbClr val="000000"/>
                </a:solidFill>
                <a:uFillTx/>
              </a:defRPr>
            </a:pPr>
            <a:r>
              <a:rPr lang="el-GR" sz="1600" b="1" dirty="0">
                <a:latin typeface="Calibri"/>
              </a:rPr>
              <a:t>Δρ. Παναγιώτης Αγησιλάου</a:t>
            </a:r>
          </a:p>
          <a:p>
            <a:pPr marL="0" indent="0" algn="ctr">
              <a:lnSpc>
                <a:spcPct val="90000"/>
              </a:lnSpc>
              <a:spcBef>
                <a:spcPts val="0"/>
              </a:spcBef>
              <a:spcAft>
                <a:spcPts val="600"/>
              </a:spcAft>
              <a:buNone/>
              <a:defRPr sz="1800" b="0" i="0" u="none" strike="noStrike" kern="0" cap="none" spc="0" baseline="0">
                <a:solidFill>
                  <a:srgbClr val="000000"/>
                </a:solidFill>
                <a:uFillTx/>
              </a:defRPr>
            </a:pPr>
            <a:r>
              <a:rPr lang="en-US" sz="1600" b="1" dirty="0">
                <a:latin typeface="Calibri"/>
              </a:rPr>
              <a:t>W: </a:t>
            </a:r>
            <a:r>
              <a:rPr lang="el-GR" sz="1600" dirty="0">
                <a:latin typeface="Calibri"/>
              </a:rPr>
              <a:t>www.trojaneconomics.com</a:t>
            </a:r>
          </a:p>
          <a:p>
            <a:pPr marL="0" indent="0" algn="ctr">
              <a:lnSpc>
                <a:spcPct val="90000"/>
              </a:lnSpc>
              <a:spcBef>
                <a:spcPts val="0"/>
              </a:spcBef>
              <a:spcAft>
                <a:spcPts val="600"/>
              </a:spcAft>
              <a:buNone/>
              <a:defRPr sz="1800" b="0" i="0" u="none" strike="noStrike" kern="0" cap="none" spc="0" baseline="0">
                <a:solidFill>
                  <a:srgbClr val="000000"/>
                </a:solidFill>
                <a:uFillTx/>
              </a:defRPr>
            </a:pPr>
            <a:r>
              <a:rPr lang="el-GR" sz="1600" b="1" dirty="0">
                <a:latin typeface="Calibri"/>
              </a:rPr>
              <a:t>E: </a:t>
            </a:r>
            <a:r>
              <a:rPr lang="en-US" sz="1600" b="1" dirty="0">
                <a:latin typeface="Calibri"/>
              </a:rPr>
              <a:t>p</a:t>
            </a:r>
            <a:r>
              <a:rPr lang="el-GR" sz="1600" dirty="0">
                <a:latin typeface="Calibri"/>
              </a:rPr>
              <a:t>.agisilaou@trojaneconomics.com</a:t>
            </a:r>
            <a:br>
              <a:rPr lang="el-GR" sz="1600" dirty="0">
                <a:latin typeface="Calibri"/>
              </a:rPr>
            </a:br>
            <a:r>
              <a:rPr lang="el-GR" sz="1600" b="1" dirty="0">
                <a:latin typeface="Calibri"/>
              </a:rPr>
              <a:t>Τ: </a:t>
            </a:r>
            <a:r>
              <a:rPr lang="el-GR" sz="1600" dirty="0">
                <a:latin typeface="Calibri"/>
              </a:rPr>
              <a:t>(+357) 22560175</a:t>
            </a:r>
            <a:br>
              <a:rPr lang="el-GR" sz="1600" dirty="0">
                <a:latin typeface="Calibri"/>
              </a:rPr>
            </a:br>
            <a:r>
              <a:rPr lang="el-GR" sz="1600" b="1" dirty="0">
                <a:latin typeface="Calibri"/>
              </a:rPr>
              <a:t>F: </a:t>
            </a:r>
            <a:r>
              <a:rPr lang="el-GR" sz="1600" dirty="0">
                <a:latin typeface="Calibri"/>
              </a:rPr>
              <a:t>(+357) 22560065</a:t>
            </a:r>
          </a:p>
        </p:txBody>
      </p:sp>
      <p:pic>
        <p:nvPicPr>
          <p:cNvPr id="12296" name="Picture 8" descr="People of the same trade seldom meet together, even for merriment and  diversion, but the conversation ends in a conspiracy against the public, or  in some contrivance to raise prices.” - Kwize">
            <a:extLst>
              <a:ext uri="{FF2B5EF4-FFF2-40B4-BE49-F238E27FC236}">
                <a16:creationId xmlns:a16="http://schemas.microsoft.com/office/drawing/2014/main" id="{970331AA-472A-4153-8634-AD72CE42DD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5131" y="1447800"/>
            <a:ext cx="29972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566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170E4-5D58-4F20-BBDC-60229C96FFBB}"/>
              </a:ext>
            </a:extLst>
          </p:cNvPr>
          <p:cNvSpPr>
            <a:spLocks noGrp="1"/>
          </p:cNvSpPr>
          <p:nvPr>
            <p:ph type="title"/>
          </p:nvPr>
        </p:nvSpPr>
        <p:spPr/>
        <p:txBody>
          <a:bodyPr/>
          <a:lstStyle/>
          <a:p>
            <a:r>
              <a:rPr lang="el-GR" dirty="0"/>
              <a:t>Έννοια επιχείρησης</a:t>
            </a:r>
            <a:endParaRPr lang="en-US" dirty="0"/>
          </a:p>
        </p:txBody>
      </p:sp>
      <p:sp>
        <p:nvSpPr>
          <p:cNvPr id="3" name="Content Placeholder 2">
            <a:extLst>
              <a:ext uri="{FF2B5EF4-FFF2-40B4-BE49-F238E27FC236}">
                <a16:creationId xmlns:a16="http://schemas.microsoft.com/office/drawing/2014/main" id="{62E90535-E69E-4C62-B6A2-3787EC8D84B0}"/>
              </a:ext>
            </a:extLst>
          </p:cNvPr>
          <p:cNvSpPr>
            <a:spLocks noGrp="1"/>
          </p:cNvSpPr>
          <p:nvPr>
            <p:ph idx="1"/>
          </p:nvPr>
        </p:nvSpPr>
        <p:spPr/>
        <p:txBody>
          <a:bodyPr>
            <a:normAutofit fontScale="70000" lnSpcReduction="20000"/>
          </a:bodyPr>
          <a:lstStyle/>
          <a:p>
            <a:pPr>
              <a:lnSpc>
                <a:spcPct val="120000"/>
              </a:lnSpc>
            </a:pPr>
            <a:r>
              <a:rPr lang="el-GR" dirty="0"/>
              <a:t>Το άρθρο 3(1) αναφέρεται σε συμφωνία ή εναρμονισμένη πρακτική «μεταξύ </a:t>
            </a:r>
            <a:r>
              <a:rPr lang="el-GR" b="1" u="sng" dirty="0"/>
              <a:t>επιχειρήσεων</a:t>
            </a:r>
            <a:r>
              <a:rPr lang="el-GR" dirty="0"/>
              <a:t>» </a:t>
            </a:r>
            <a:r>
              <a:rPr lang="el-GR" dirty="0">
                <a:solidFill>
                  <a:srgbClr val="C00000"/>
                </a:solidFill>
                <a:sym typeface="Wingdings" panose="05000000000000000000" pitchFamily="2" charset="2"/>
              </a:rPr>
              <a:t></a:t>
            </a:r>
            <a:r>
              <a:rPr lang="el-GR" dirty="0">
                <a:sym typeface="Wingdings" panose="05000000000000000000" pitchFamily="2" charset="2"/>
              </a:rPr>
              <a:t> </a:t>
            </a:r>
            <a:r>
              <a:rPr lang="el-GR" b="1" dirty="0"/>
              <a:t>δύο τουλάχιστον επιχειρήσεις</a:t>
            </a:r>
            <a:endParaRPr lang="en-US" dirty="0"/>
          </a:p>
          <a:p>
            <a:pPr>
              <a:lnSpc>
                <a:spcPct val="120000"/>
              </a:lnSpc>
            </a:pPr>
            <a:r>
              <a:rPr lang="el-GR" b="1" u="sng" dirty="0">
                <a:highlight>
                  <a:srgbClr val="FFFF00"/>
                </a:highlight>
              </a:rPr>
              <a:t>Επιχείρηση</a:t>
            </a:r>
            <a:r>
              <a:rPr lang="en-US" b="1" dirty="0">
                <a:highlight>
                  <a:srgbClr val="FFFF00"/>
                </a:highlight>
              </a:rPr>
              <a:t>: </a:t>
            </a:r>
            <a:r>
              <a:rPr lang="el-GR" i="1" dirty="0">
                <a:highlight>
                  <a:srgbClr val="FFFF00"/>
                </a:highlight>
              </a:rPr>
              <a:t>Κάθε φορέας που ασκεί οικονομική δραστηριότητα, ανεξάρτητα από το νομικό καθεστώς που τον διέπει και τον τρόπο χρηματοδότησης του </a:t>
            </a:r>
            <a:r>
              <a:rPr lang="el-GR" dirty="0">
                <a:highlight>
                  <a:srgbClr val="FFFF00"/>
                </a:highlight>
              </a:rPr>
              <a:t>(</a:t>
            </a:r>
            <a:r>
              <a:rPr lang="el-GR" i="1" dirty="0">
                <a:solidFill>
                  <a:schemeClr val="accent2"/>
                </a:solidFill>
                <a:highlight>
                  <a:srgbClr val="FFFF00"/>
                </a:highlight>
              </a:rPr>
              <a:t>Υπόθεση </a:t>
            </a:r>
            <a:r>
              <a:rPr lang="en-US" i="1" dirty="0">
                <a:solidFill>
                  <a:schemeClr val="accent2"/>
                </a:solidFill>
                <a:highlight>
                  <a:srgbClr val="FFFF00"/>
                </a:highlight>
              </a:rPr>
              <a:t>Hofner and Elser v. Macroton</a:t>
            </a:r>
            <a:r>
              <a:rPr lang="en-US" dirty="0">
                <a:highlight>
                  <a:srgbClr val="FFFF00"/>
                </a:highlight>
              </a:rPr>
              <a:t>)</a:t>
            </a:r>
          </a:p>
          <a:p>
            <a:pPr>
              <a:lnSpc>
                <a:spcPct val="120000"/>
              </a:lnSpc>
            </a:pPr>
            <a:r>
              <a:rPr lang="el-GR" b="1" u="sng" dirty="0">
                <a:highlight>
                  <a:srgbClr val="00FF00"/>
                </a:highlight>
              </a:rPr>
              <a:t>Οικονομική δραστηριότητα</a:t>
            </a:r>
            <a:r>
              <a:rPr lang="en-US" dirty="0">
                <a:solidFill>
                  <a:srgbClr val="C00000"/>
                </a:solidFill>
                <a:highlight>
                  <a:srgbClr val="00FF00"/>
                </a:highlight>
              </a:rPr>
              <a:t>: </a:t>
            </a:r>
            <a:r>
              <a:rPr lang="el-GR" i="1" dirty="0">
                <a:highlight>
                  <a:srgbClr val="00FF00"/>
                </a:highlight>
              </a:rPr>
              <a:t>Κάθε</a:t>
            </a:r>
            <a:r>
              <a:rPr lang="en-US" i="1" dirty="0">
                <a:highlight>
                  <a:srgbClr val="00FF00"/>
                </a:highlight>
              </a:rPr>
              <a:t> </a:t>
            </a:r>
            <a:r>
              <a:rPr lang="el-GR" i="1" dirty="0">
                <a:highlight>
                  <a:srgbClr val="00FF00"/>
                </a:highlight>
              </a:rPr>
              <a:t>δραστηριότητα που συνίσταται στην προσφορά προϊόντων/υπηρεσιών σε δεδομένη αγορά</a:t>
            </a:r>
          </a:p>
          <a:p>
            <a:pPr>
              <a:lnSpc>
                <a:spcPct val="120000"/>
              </a:lnSpc>
            </a:pPr>
            <a:r>
              <a:rPr lang="el-GR" dirty="0"/>
              <a:t>Χρήση προϊόντος / υπηρεσίας στα πλαίσια άλλης </a:t>
            </a:r>
            <a:r>
              <a:rPr lang="el-GR" u="sng" dirty="0"/>
              <a:t>μη οικονομικής δραστηριότητας</a:t>
            </a:r>
            <a:r>
              <a:rPr lang="el-GR" dirty="0"/>
              <a:t> </a:t>
            </a:r>
            <a:r>
              <a:rPr lang="el-GR" dirty="0">
                <a:solidFill>
                  <a:srgbClr val="C00000"/>
                </a:solidFill>
                <a:sym typeface="Wingdings" panose="05000000000000000000" pitchFamily="2" charset="2"/>
              </a:rPr>
              <a:t> </a:t>
            </a:r>
            <a:r>
              <a:rPr lang="el-GR" dirty="0">
                <a:sym typeface="Wingdings" panose="05000000000000000000" pitchFamily="2" charset="2"/>
              </a:rPr>
              <a:t>ο φορέας </a:t>
            </a:r>
            <a:r>
              <a:rPr lang="el-GR" dirty="0"/>
              <a:t>δεν ενεργεί ως επιχείρηση (</a:t>
            </a:r>
            <a:r>
              <a:rPr lang="el-GR" i="1" dirty="0">
                <a:solidFill>
                  <a:srgbClr val="C00000"/>
                </a:solidFill>
              </a:rPr>
              <a:t>Καταγγελία εναντίον του Τμήματος Αγορών σε σχέση με την προμήθεια μαξιλαριών για την εθνική φρουρά - Απόφαση ΕΠΑ</a:t>
            </a:r>
            <a:r>
              <a:rPr lang="en-US" i="1" dirty="0">
                <a:solidFill>
                  <a:srgbClr val="C00000"/>
                </a:solidFill>
              </a:rPr>
              <a:t>:</a:t>
            </a:r>
            <a:r>
              <a:rPr lang="el-GR" i="1" dirty="0">
                <a:solidFill>
                  <a:srgbClr val="C00000"/>
                </a:solidFill>
              </a:rPr>
              <a:t> 129/2008</a:t>
            </a:r>
            <a:r>
              <a:rPr lang="el-GR" dirty="0"/>
              <a:t>)</a:t>
            </a:r>
          </a:p>
          <a:p>
            <a:pPr>
              <a:lnSpc>
                <a:spcPct val="120000"/>
              </a:lnSpc>
            </a:pPr>
            <a:endParaRPr lang="el-GR" b="1" dirty="0"/>
          </a:p>
          <a:p>
            <a:pPr>
              <a:lnSpc>
                <a:spcPct val="120000"/>
              </a:lnSpc>
            </a:pPr>
            <a:endParaRPr lang="el-GR" dirty="0"/>
          </a:p>
          <a:p>
            <a:pPr>
              <a:lnSpc>
                <a:spcPct val="120000"/>
              </a:lnSpc>
            </a:pPr>
            <a:endParaRPr lang="en-US" dirty="0"/>
          </a:p>
          <a:p>
            <a:endParaRPr lang="en-US" dirty="0"/>
          </a:p>
        </p:txBody>
      </p:sp>
      <p:sp>
        <p:nvSpPr>
          <p:cNvPr id="4" name="Slide Number Placeholder 3">
            <a:extLst>
              <a:ext uri="{FF2B5EF4-FFF2-40B4-BE49-F238E27FC236}">
                <a16:creationId xmlns:a16="http://schemas.microsoft.com/office/drawing/2014/main" id="{13C3309B-8DC0-4498-BF24-9424D8E81B43}"/>
              </a:ext>
            </a:extLst>
          </p:cNvPr>
          <p:cNvSpPr>
            <a:spLocks noGrp="1"/>
          </p:cNvSpPr>
          <p:nvPr>
            <p:ph type="sldNum" sz="quarter" idx="12"/>
          </p:nvPr>
        </p:nvSpPr>
        <p:spPr/>
        <p:txBody>
          <a:bodyPr/>
          <a:lstStyle/>
          <a:p>
            <a:fld id="{98E93874-D8C6-4CCC-A9EC-BE8FA7F1D16E}" type="slidenum">
              <a:rPr lang="en-US" smtClean="0"/>
              <a:t>9</a:t>
            </a:fld>
            <a:endParaRPr lang="en-US" dirty="0"/>
          </a:p>
        </p:txBody>
      </p:sp>
    </p:spTree>
    <p:extLst>
      <p:ext uri="{BB962C8B-B14F-4D97-AF65-F5344CB8AC3E}">
        <p14:creationId xmlns:p14="http://schemas.microsoft.com/office/powerpoint/2010/main" val="1859408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5883</Words>
  <Application>Microsoft Office PowerPoint</Application>
  <PresentationFormat>A4 Paper (210x297 mm)</PresentationFormat>
  <Paragraphs>784</Paragraphs>
  <Slides>81</Slides>
  <Notes>81</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81</vt:i4>
      </vt:variant>
    </vt:vector>
  </HeadingPairs>
  <TitlesOfParts>
    <vt:vector size="85" baseType="lpstr">
      <vt:lpstr>Arial</vt:lpstr>
      <vt:lpstr>Calibri</vt:lpstr>
      <vt:lpstr>Wingdings</vt:lpstr>
      <vt:lpstr>Office Theme</vt:lpstr>
      <vt:lpstr>ΑΝΤΙ-ΑΝΤΑΓΩΝΙΣΤΙΚΕΣ ΣΥΜΦΩΝΙΕΣ, ΑΠΟΦΑΣΕΙΣ ΕΝΩΣΕΩΝ ΕΠΙΧΕΙΡΗΣΕΩΝ ΚΑΙ ΕΝΑΡΜΟΝΙΣΜΕΝΕΣ ΠΡΑΚΤΙΚΕΣ</vt:lpstr>
      <vt:lpstr>Σύνοψη παρουσίασης</vt:lpstr>
      <vt:lpstr>Απαγορευτικός κανόνας</vt:lpstr>
      <vt:lpstr>PowerPoint Presentation</vt:lpstr>
      <vt:lpstr>Άρθρο 3(1), Ν. 13(Ι)/2008 - απαγόρευση</vt:lpstr>
      <vt:lpstr>Άρθρο 3(2), Ν. 13(Ι)/2008 - ακύρωση</vt:lpstr>
      <vt:lpstr>Άρθρο 4, Ν. 13(Ι)/2008 - εξαίρεση</vt:lpstr>
      <vt:lpstr>Προϋποθέσεις εφαρμογής απαγόρευσης</vt:lpstr>
      <vt:lpstr>Έννοια επιχείρησης</vt:lpstr>
      <vt:lpstr>Έννοια επιχείρησης Ενδο-ομιλικές σχέσεις</vt:lpstr>
      <vt:lpstr>Έννοια επιχείρησης Ενδο-ομιλικές σχέσεις</vt:lpstr>
      <vt:lpstr>ΑΣΚΗΣΗ 1</vt:lpstr>
      <vt:lpstr>Έννοια επιχείρησης Συμβάσεις αντιπροσωπείας</vt:lpstr>
      <vt:lpstr>Έννοια επιχείρησης Προνόμια δημόσιας εξουσίας</vt:lpstr>
      <vt:lpstr>Συμφωνία</vt:lpstr>
      <vt:lpstr>Συμφωνία v Μονομερής συμπεριφορά Υπόθεση Adalat</vt:lpstr>
      <vt:lpstr>Συμφωνία v Μονομερής συμπεριφορά Υπόθεση Adalat</vt:lpstr>
      <vt:lpstr>Συμφωνία v Μονομερής συμπεριφορά Υπόθεση Volkswagen ΙΙ</vt:lpstr>
      <vt:lpstr>ΑΣΚΗΣΗ 2</vt:lpstr>
      <vt:lpstr>Συμφωνία Σύνοψη</vt:lpstr>
      <vt:lpstr>ΑΣΚΗΣΗ 3</vt:lpstr>
      <vt:lpstr>ΑΣΚΗΣΗ 4</vt:lpstr>
      <vt:lpstr>ΑΣΚΗΣΗ 5</vt:lpstr>
      <vt:lpstr>Εναρμονισμένη πρακτική</vt:lpstr>
      <vt:lpstr>Εναρμονισμένη πρακτική Αποδεικτικά στοιχεία</vt:lpstr>
      <vt:lpstr>Εναρμονισμένη πρακτική v Παράλληλη συμπεριφορά</vt:lpstr>
      <vt:lpstr>ΑΣΚΗΣΗ 6</vt:lpstr>
      <vt:lpstr>Απόφαση ένωσης επιχειρήσεων</vt:lpstr>
      <vt:lpstr>Απόφαση ένωσης επιχειρήσεων</vt:lpstr>
      <vt:lpstr>ΑΣΚΗΣΗ 7</vt:lpstr>
      <vt:lpstr>Οριζόντιες και κάθετες συμπράξεις</vt:lpstr>
      <vt:lpstr>Αντικείμενο v αποτέλεσμα</vt:lpstr>
      <vt:lpstr>Απόφαση ΕΠΑ 5/2004 – Καρτέλ τραπεζών</vt:lpstr>
      <vt:lpstr>Απόφαση ΕΠΑ 5/2004 – Καρτέλ τραπεζών</vt:lpstr>
      <vt:lpstr>Απόφαση ΕΠΑ 5/2004 – Καρτέλ τραπεζών</vt:lpstr>
      <vt:lpstr>Καρτέλ φορτηγών (Υπόθεση Α.Τ. 39824) </vt:lpstr>
      <vt:lpstr>Καρτέλ φορτηγών (Υπόθεση Α.Τ. 39824) </vt:lpstr>
      <vt:lpstr>Καρτέλ φορτηγών (Υπόθεση Α.Τ. 39824) </vt:lpstr>
      <vt:lpstr>Νόθευση διαγωνισμών (Bid-rigging)</vt:lpstr>
      <vt:lpstr>Νόθευση διαγωνισμών (Bid-rigging)</vt:lpstr>
      <vt:lpstr>Νόθευση διαγωνισμών (Bid-rigging)</vt:lpstr>
      <vt:lpstr>Νόθευση διαγωνισμών (Bid-rigging) Τρόποι εκδήλωσης</vt:lpstr>
      <vt:lpstr>ΑΣΚΗΣΗ 8</vt:lpstr>
      <vt:lpstr>Ανταλλαγή πληροφοριών</vt:lpstr>
      <vt:lpstr>Ανταλλαγή πληροφοριών</vt:lpstr>
      <vt:lpstr>Ανταλλαγή πληροφοριών</vt:lpstr>
      <vt:lpstr>Ανταλλαγή πληροφοριών</vt:lpstr>
      <vt:lpstr>ΑΝΤΑΛΛΑΓΗ ΠΛΗΡΟΦΟΡΙΩΝ</vt:lpstr>
      <vt:lpstr>Ανταλλαγή πληροφοριών</vt:lpstr>
      <vt:lpstr>Ανταλλαγή πληροφοριών</vt:lpstr>
      <vt:lpstr>ΑΝΤΑΛΛΑΓΗ ΠΛΗΡΟΦΟΡΙΩΝ</vt:lpstr>
      <vt:lpstr>ΑΣΚΗΣΗ 9</vt:lpstr>
      <vt:lpstr>Ανταλλαγή πληροφοριών Διευθετήσεις τύπου Hub-and-Spoke</vt:lpstr>
      <vt:lpstr>Ανταλλαγή πληροφοριών Διευθετήσεις τύπου Hub-and-Spoke</vt:lpstr>
      <vt:lpstr>Ανταλλαγή πληροφοριών Διευθετήσεις τύπου Hub-and-Spoke</vt:lpstr>
      <vt:lpstr>Ανταλλαγή πληροφοριών Διευθετήσεις τύπου Hub-and-Spoke – Υπόθεση Hasbro</vt:lpstr>
      <vt:lpstr>Ανταλλαγή πληροφοριών Διευθετήσεις τύπου Hub-and-Spoke – Υπόθεση Hasbro</vt:lpstr>
      <vt:lpstr>Προϋποθέσεις ατομικής εξαίρεσης</vt:lpstr>
      <vt:lpstr>Προϋποθέσεις ατομικής εξαίρεσης</vt:lpstr>
      <vt:lpstr>Προϋποθέσεις ατομικής εξαίρεσης</vt:lpstr>
      <vt:lpstr>Προϋποθέσεις ατομικής εξαίρεσης</vt:lpstr>
      <vt:lpstr>Προϋποθέσεις ατομικής εξαίρεσης</vt:lpstr>
      <vt:lpstr>Συμφωνίες ήσσονος σημασίας</vt:lpstr>
      <vt:lpstr>Συμφωνίες ήσσονος σημασίας</vt:lpstr>
      <vt:lpstr>Κάθετες συμφωνίες</vt:lpstr>
      <vt:lpstr>Κάθετες συμφωνίες</vt:lpstr>
      <vt:lpstr>Κάθετες συμφωνίες Κανονισμός 330/2010</vt:lpstr>
      <vt:lpstr>Κάθετες συμφωνίες Κανονισμός 330/2010</vt:lpstr>
      <vt:lpstr>Κάθετες συμφωνίες</vt:lpstr>
      <vt:lpstr>Κάθετοι περιορισμοί Καθορισμός τιμών μεταπώλησης</vt:lpstr>
      <vt:lpstr>Κάθετοι περιορισμοί Καθορισμός τιμών μεταπώλησης</vt:lpstr>
      <vt:lpstr>Κάθετοι περιορισμοί Εδαφικοί και πελατειακοί περιορισμοί</vt:lpstr>
      <vt:lpstr>Κάθετες συμφωνίες Υπόθεση Metro (26/76)</vt:lpstr>
      <vt:lpstr>Κάθετες συμφωνίες Υπόθεση Metro (26/76)</vt:lpstr>
      <vt:lpstr>Κάθετες συμφωνίες Υπόθεση Pierre Fabre (C-439/09)</vt:lpstr>
      <vt:lpstr>Κάθετες συμφωνίες Υπόθεση Pierre Fabre (C-439/09)</vt:lpstr>
      <vt:lpstr>Κάθετες συμφωνίες Υπόθεση Coty (C-230/16)</vt:lpstr>
      <vt:lpstr>Κάθετες συμφωνίες Υπόθεση Coty (C-230/16)</vt:lpstr>
      <vt:lpstr>ΑΣΚΗΣΗ 10</vt:lpstr>
      <vt:lpstr>ΑΣΚΗΣΗ 11</vt:lpstr>
      <vt:lpstr>Ευχαριστώ για την προσοχή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2020-07-14T06:44:37Z</dcterms:created>
  <dcterms:modified xsi:type="dcterms:W3CDTF">2020-07-14T06:44:45Z</dcterms:modified>
</cp:coreProperties>
</file>