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9" r:id="rId4"/>
    <p:sldId id="275" r:id="rId5"/>
    <p:sldId id="1222" r:id="rId6"/>
    <p:sldId id="260" r:id="rId7"/>
    <p:sldId id="261" r:id="rId8"/>
    <p:sldId id="276" r:id="rId9"/>
    <p:sldId id="265" r:id="rId10"/>
    <p:sldId id="266" r:id="rId11"/>
    <p:sldId id="280" r:id="rId12"/>
    <p:sldId id="278" r:id="rId13"/>
    <p:sldId id="1221" r:id="rId14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5826" autoAdjust="0"/>
  </p:normalViewPr>
  <p:slideViewPr>
    <p:cSldViewPr>
      <p:cViewPr varScale="1">
        <p:scale>
          <a:sx n="93" d="100"/>
          <a:sy n="93" d="100"/>
        </p:scale>
        <p:origin x="1344" y="51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A46A23-EF5B-4C44-BA98-3E08CF913798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8F4543E-D0F5-43F2-B742-F45E7950B571}">
      <dgm:prSet/>
      <dgm:spPr/>
      <dgm:t>
        <a:bodyPr/>
        <a:lstStyle/>
        <a:p>
          <a:r>
            <a:rPr lang="el-GR" dirty="0"/>
            <a:t>Έννοια και οφέλη ανταγωνισμού</a:t>
          </a:r>
          <a:endParaRPr lang="en-US" dirty="0"/>
        </a:p>
      </dgm:t>
    </dgm:pt>
    <dgm:pt modelId="{50CA909F-618B-4D77-8841-F74115C4563B}" type="parTrans" cxnId="{BCBEC5B9-7752-40F2-A9D7-1283ECCAB9EB}">
      <dgm:prSet/>
      <dgm:spPr/>
      <dgm:t>
        <a:bodyPr/>
        <a:lstStyle/>
        <a:p>
          <a:endParaRPr lang="en-US"/>
        </a:p>
      </dgm:t>
    </dgm:pt>
    <dgm:pt modelId="{44C56B6F-BBA2-4EEE-8DC9-AD9AFB527C3A}" type="sibTrans" cxnId="{BCBEC5B9-7752-40F2-A9D7-1283ECCAB9EB}">
      <dgm:prSet/>
      <dgm:spPr/>
      <dgm:t>
        <a:bodyPr/>
        <a:lstStyle/>
        <a:p>
          <a:endParaRPr lang="en-US"/>
        </a:p>
      </dgm:t>
    </dgm:pt>
    <dgm:pt modelId="{8DD80B87-E0CB-460F-9577-95F042D74125}">
      <dgm:prSet/>
      <dgm:spPr/>
      <dgm:t>
        <a:bodyPr/>
        <a:lstStyle/>
        <a:p>
          <a:r>
            <a:rPr lang="el-GR" dirty="0"/>
            <a:t>Εισαγωγή στο Δίκαιο του Ανταγωνισμού</a:t>
          </a:r>
          <a:endParaRPr lang="en-US" dirty="0"/>
        </a:p>
      </dgm:t>
    </dgm:pt>
    <dgm:pt modelId="{75A7AB8D-2146-4405-9E25-2CA2D53A0AC3}" type="parTrans" cxnId="{2F655412-871C-4679-9081-B2F29D117F20}">
      <dgm:prSet/>
      <dgm:spPr/>
      <dgm:t>
        <a:bodyPr/>
        <a:lstStyle/>
        <a:p>
          <a:endParaRPr lang="en-US"/>
        </a:p>
      </dgm:t>
    </dgm:pt>
    <dgm:pt modelId="{C9DD577C-66DD-4300-8FA9-AABAD20A8EC9}" type="sibTrans" cxnId="{2F655412-871C-4679-9081-B2F29D117F20}">
      <dgm:prSet/>
      <dgm:spPr/>
      <dgm:t>
        <a:bodyPr/>
        <a:lstStyle/>
        <a:p>
          <a:endParaRPr lang="en-US"/>
        </a:p>
      </dgm:t>
    </dgm:pt>
    <dgm:pt modelId="{EE18C2EA-3756-4660-96E8-6705F844020B}">
      <dgm:prSet/>
      <dgm:spPr/>
      <dgm:t>
        <a:bodyPr/>
        <a:lstStyle/>
        <a:p>
          <a:r>
            <a:rPr lang="el-GR" dirty="0"/>
            <a:t>Εργαλεία πολιτικής</a:t>
          </a:r>
          <a:r>
            <a:rPr lang="en-US" dirty="0"/>
            <a:t> / </a:t>
          </a:r>
          <a:r>
            <a:rPr lang="el-GR" dirty="0"/>
            <a:t>Νομικό πλαίσιο</a:t>
          </a:r>
          <a:endParaRPr lang="en-US" dirty="0"/>
        </a:p>
      </dgm:t>
    </dgm:pt>
    <dgm:pt modelId="{527A6D49-24FC-4360-AEF7-607288B9649A}" type="parTrans" cxnId="{699D157D-C378-4D9E-9415-19C648DB3CD4}">
      <dgm:prSet/>
      <dgm:spPr/>
      <dgm:t>
        <a:bodyPr/>
        <a:lstStyle/>
        <a:p>
          <a:endParaRPr lang="en-US"/>
        </a:p>
      </dgm:t>
    </dgm:pt>
    <dgm:pt modelId="{59309C76-45B6-4EF7-BE64-7A622150D801}" type="sibTrans" cxnId="{699D157D-C378-4D9E-9415-19C648DB3CD4}">
      <dgm:prSet/>
      <dgm:spPr/>
      <dgm:t>
        <a:bodyPr/>
        <a:lstStyle/>
        <a:p>
          <a:endParaRPr lang="en-US"/>
        </a:p>
      </dgm:t>
    </dgm:pt>
    <dgm:pt modelId="{02665D2A-318F-4C0F-9F48-759FEB3CE6AC}">
      <dgm:prSet/>
      <dgm:spPr/>
      <dgm:t>
        <a:bodyPr/>
        <a:lstStyle/>
        <a:p>
          <a:r>
            <a:rPr lang="el-GR" dirty="0"/>
            <a:t>Επιτροπή Προστασίας του Ανταγωνισμού</a:t>
          </a:r>
          <a:endParaRPr lang="en-US" dirty="0"/>
        </a:p>
      </dgm:t>
    </dgm:pt>
    <dgm:pt modelId="{0FB93FB1-2687-4D2D-939D-80255B784867}" type="parTrans" cxnId="{EA29DC34-D295-4136-AF0B-DBE24B4544A7}">
      <dgm:prSet/>
      <dgm:spPr/>
      <dgm:t>
        <a:bodyPr/>
        <a:lstStyle/>
        <a:p>
          <a:endParaRPr lang="en-US"/>
        </a:p>
      </dgm:t>
    </dgm:pt>
    <dgm:pt modelId="{7B89B969-D832-40F2-92CC-0E2D659FC012}" type="sibTrans" cxnId="{EA29DC34-D295-4136-AF0B-DBE24B4544A7}">
      <dgm:prSet/>
      <dgm:spPr/>
      <dgm:t>
        <a:bodyPr/>
        <a:lstStyle/>
        <a:p>
          <a:endParaRPr lang="en-US"/>
        </a:p>
      </dgm:t>
    </dgm:pt>
    <dgm:pt modelId="{1EDD0872-1012-42DC-A73A-7F519AC472BE}">
      <dgm:prSet/>
      <dgm:spPr/>
      <dgm:t>
        <a:bodyPr/>
        <a:lstStyle/>
        <a:p>
          <a:r>
            <a:rPr lang="el-GR" dirty="0"/>
            <a:t>Αρμοδιότητες</a:t>
          </a:r>
          <a:r>
            <a:rPr lang="en-US" dirty="0"/>
            <a:t> / </a:t>
          </a:r>
          <a:r>
            <a:rPr lang="el-GR" dirty="0"/>
            <a:t>Εξουσίες</a:t>
          </a:r>
          <a:endParaRPr lang="en-US" dirty="0"/>
        </a:p>
      </dgm:t>
    </dgm:pt>
    <dgm:pt modelId="{F8DA5123-EE21-4BDE-8833-D7D5AAB5B1ED}" type="parTrans" cxnId="{02EA33CC-EBEE-49CA-9408-0AD7FF2B92AF}">
      <dgm:prSet/>
      <dgm:spPr/>
      <dgm:t>
        <a:bodyPr/>
        <a:lstStyle/>
        <a:p>
          <a:endParaRPr lang="en-US"/>
        </a:p>
      </dgm:t>
    </dgm:pt>
    <dgm:pt modelId="{4A69B43F-2051-42AC-90B7-FFC3E29B0D0E}" type="sibTrans" cxnId="{02EA33CC-EBEE-49CA-9408-0AD7FF2B92AF}">
      <dgm:prSet/>
      <dgm:spPr/>
      <dgm:t>
        <a:bodyPr/>
        <a:lstStyle/>
        <a:p>
          <a:endParaRPr lang="en-US"/>
        </a:p>
      </dgm:t>
    </dgm:pt>
    <dgm:pt modelId="{070DC55C-F417-4B6D-ADE5-33E76ED01873}" type="pres">
      <dgm:prSet presAssocID="{FBA46A23-EF5B-4C44-BA98-3E08CF913798}" presName="diagram" presStyleCnt="0">
        <dgm:presLayoutVars>
          <dgm:dir/>
          <dgm:resizeHandles val="exact"/>
        </dgm:presLayoutVars>
      </dgm:prSet>
      <dgm:spPr/>
    </dgm:pt>
    <dgm:pt modelId="{E1B5DFC0-C327-4AAB-8B2C-BDD02B62AA26}" type="pres">
      <dgm:prSet presAssocID="{F8F4543E-D0F5-43F2-B742-F45E7950B571}" presName="node" presStyleLbl="node1" presStyleIdx="0" presStyleCnt="3">
        <dgm:presLayoutVars>
          <dgm:bulletEnabled val="1"/>
        </dgm:presLayoutVars>
      </dgm:prSet>
      <dgm:spPr/>
    </dgm:pt>
    <dgm:pt modelId="{B682AFB0-983E-4E10-BDF2-644C1F474563}" type="pres">
      <dgm:prSet presAssocID="{44C56B6F-BBA2-4EEE-8DC9-AD9AFB527C3A}" presName="sibTrans" presStyleCnt="0"/>
      <dgm:spPr/>
    </dgm:pt>
    <dgm:pt modelId="{ADC93056-7ECD-4536-AF71-962C3ED5E129}" type="pres">
      <dgm:prSet presAssocID="{8DD80B87-E0CB-460F-9577-95F042D74125}" presName="node" presStyleLbl="node1" presStyleIdx="1" presStyleCnt="3">
        <dgm:presLayoutVars>
          <dgm:bulletEnabled val="1"/>
        </dgm:presLayoutVars>
      </dgm:prSet>
      <dgm:spPr/>
    </dgm:pt>
    <dgm:pt modelId="{3422D2A5-E02D-4CF4-B1DA-07DAD515DD0D}" type="pres">
      <dgm:prSet presAssocID="{C9DD577C-66DD-4300-8FA9-AABAD20A8EC9}" presName="sibTrans" presStyleCnt="0"/>
      <dgm:spPr/>
    </dgm:pt>
    <dgm:pt modelId="{55000615-A900-431A-AAA6-A6BEA0C7179B}" type="pres">
      <dgm:prSet presAssocID="{02665D2A-318F-4C0F-9F48-759FEB3CE6AC}" presName="node" presStyleLbl="node1" presStyleIdx="2" presStyleCnt="3">
        <dgm:presLayoutVars>
          <dgm:bulletEnabled val="1"/>
        </dgm:presLayoutVars>
      </dgm:prSet>
      <dgm:spPr/>
    </dgm:pt>
  </dgm:ptLst>
  <dgm:cxnLst>
    <dgm:cxn modelId="{2F655412-871C-4679-9081-B2F29D117F20}" srcId="{FBA46A23-EF5B-4C44-BA98-3E08CF913798}" destId="{8DD80B87-E0CB-460F-9577-95F042D74125}" srcOrd="1" destOrd="0" parTransId="{75A7AB8D-2146-4405-9E25-2CA2D53A0AC3}" sibTransId="{C9DD577C-66DD-4300-8FA9-AABAD20A8EC9}"/>
    <dgm:cxn modelId="{F29CBE2C-6F29-45E6-B892-BF4E6EE3D178}" type="presOf" srcId="{FBA46A23-EF5B-4C44-BA98-3E08CF913798}" destId="{070DC55C-F417-4B6D-ADE5-33E76ED01873}" srcOrd="0" destOrd="0" presId="urn:microsoft.com/office/officeart/2005/8/layout/default"/>
    <dgm:cxn modelId="{EA29DC34-D295-4136-AF0B-DBE24B4544A7}" srcId="{FBA46A23-EF5B-4C44-BA98-3E08CF913798}" destId="{02665D2A-318F-4C0F-9F48-759FEB3CE6AC}" srcOrd="2" destOrd="0" parTransId="{0FB93FB1-2687-4D2D-939D-80255B784867}" sibTransId="{7B89B969-D832-40F2-92CC-0E2D659FC012}"/>
    <dgm:cxn modelId="{D4C3B565-58A2-4DDE-B042-01AACCE376FD}" type="presOf" srcId="{02665D2A-318F-4C0F-9F48-759FEB3CE6AC}" destId="{55000615-A900-431A-AAA6-A6BEA0C7179B}" srcOrd="0" destOrd="0" presId="urn:microsoft.com/office/officeart/2005/8/layout/default"/>
    <dgm:cxn modelId="{D9BFC065-CA84-4F03-B126-70296F2CBF0F}" type="presOf" srcId="{8DD80B87-E0CB-460F-9577-95F042D74125}" destId="{ADC93056-7ECD-4536-AF71-962C3ED5E129}" srcOrd="0" destOrd="0" presId="urn:microsoft.com/office/officeart/2005/8/layout/default"/>
    <dgm:cxn modelId="{931F8567-098D-494D-8093-994AD3B19966}" type="presOf" srcId="{1EDD0872-1012-42DC-A73A-7F519AC472BE}" destId="{55000615-A900-431A-AAA6-A6BEA0C7179B}" srcOrd="0" destOrd="1" presId="urn:microsoft.com/office/officeart/2005/8/layout/default"/>
    <dgm:cxn modelId="{B8FED770-6146-4847-A68B-1EDD63445645}" type="presOf" srcId="{EE18C2EA-3756-4660-96E8-6705F844020B}" destId="{ADC93056-7ECD-4536-AF71-962C3ED5E129}" srcOrd="0" destOrd="1" presId="urn:microsoft.com/office/officeart/2005/8/layout/default"/>
    <dgm:cxn modelId="{699D157D-C378-4D9E-9415-19C648DB3CD4}" srcId="{8DD80B87-E0CB-460F-9577-95F042D74125}" destId="{EE18C2EA-3756-4660-96E8-6705F844020B}" srcOrd="0" destOrd="0" parTransId="{527A6D49-24FC-4360-AEF7-607288B9649A}" sibTransId="{59309C76-45B6-4EF7-BE64-7A622150D801}"/>
    <dgm:cxn modelId="{DDE773B2-D296-43D0-80AD-8CBD5AAFCF73}" type="presOf" srcId="{F8F4543E-D0F5-43F2-B742-F45E7950B571}" destId="{E1B5DFC0-C327-4AAB-8B2C-BDD02B62AA26}" srcOrd="0" destOrd="0" presId="urn:microsoft.com/office/officeart/2005/8/layout/default"/>
    <dgm:cxn modelId="{BCBEC5B9-7752-40F2-A9D7-1283ECCAB9EB}" srcId="{FBA46A23-EF5B-4C44-BA98-3E08CF913798}" destId="{F8F4543E-D0F5-43F2-B742-F45E7950B571}" srcOrd="0" destOrd="0" parTransId="{50CA909F-618B-4D77-8841-F74115C4563B}" sibTransId="{44C56B6F-BBA2-4EEE-8DC9-AD9AFB527C3A}"/>
    <dgm:cxn modelId="{02EA33CC-EBEE-49CA-9408-0AD7FF2B92AF}" srcId="{02665D2A-318F-4C0F-9F48-759FEB3CE6AC}" destId="{1EDD0872-1012-42DC-A73A-7F519AC472BE}" srcOrd="0" destOrd="0" parTransId="{F8DA5123-EE21-4BDE-8833-D7D5AAB5B1ED}" sibTransId="{4A69B43F-2051-42AC-90B7-FFC3E29B0D0E}"/>
    <dgm:cxn modelId="{8552983F-CA6D-48E3-BB95-C028E15B8E4A}" type="presParOf" srcId="{070DC55C-F417-4B6D-ADE5-33E76ED01873}" destId="{E1B5DFC0-C327-4AAB-8B2C-BDD02B62AA26}" srcOrd="0" destOrd="0" presId="urn:microsoft.com/office/officeart/2005/8/layout/default"/>
    <dgm:cxn modelId="{990B8A48-374A-4CBC-996A-72B95210D964}" type="presParOf" srcId="{070DC55C-F417-4B6D-ADE5-33E76ED01873}" destId="{B682AFB0-983E-4E10-BDF2-644C1F474563}" srcOrd="1" destOrd="0" presId="urn:microsoft.com/office/officeart/2005/8/layout/default"/>
    <dgm:cxn modelId="{4B3154FD-30BA-4F99-89B0-FA5D7F71BEC2}" type="presParOf" srcId="{070DC55C-F417-4B6D-ADE5-33E76ED01873}" destId="{ADC93056-7ECD-4536-AF71-962C3ED5E129}" srcOrd="2" destOrd="0" presId="urn:microsoft.com/office/officeart/2005/8/layout/default"/>
    <dgm:cxn modelId="{367D16C4-8A68-407C-8132-830CFC07AAC3}" type="presParOf" srcId="{070DC55C-F417-4B6D-ADE5-33E76ED01873}" destId="{3422D2A5-E02D-4CF4-B1DA-07DAD515DD0D}" srcOrd="3" destOrd="0" presId="urn:microsoft.com/office/officeart/2005/8/layout/default"/>
    <dgm:cxn modelId="{06849BD9-2AC2-4EF0-BB81-61B6C8AF7E2E}" type="presParOf" srcId="{070DC55C-F417-4B6D-ADE5-33E76ED01873}" destId="{55000615-A900-431A-AAA6-A6BEA0C7179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1E2FB2-1C79-442F-8A0A-F05E1544217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60D4E36-0490-42F4-A50F-AB8AF47B28B6}">
      <dgm:prSet/>
      <dgm:spPr/>
      <dgm:t>
        <a:bodyPr/>
        <a:lstStyle/>
        <a:p>
          <a:r>
            <a:rPr lang="el-GR" dirty="0"/>
            <a:t>Έννοια ανταγωνισμού</a:t>
          </a:r>
          <a:endParaRPr lang="en-US" dirty="0"/>
        </a:p>
      </dgm:t>
    </dgm:pt>
    <dgm:pt modelId="{07F5854B-049E-4A6D-A067-759E629E24E6}" type="parTrans" cxnId="{BC8E9948-05B3-413C-85DB-5989988434EC}">
      <dgm:prSet/>
      <dgm:spPr/>
      <dgm:t>
        <a:bodyPr/>
        <a:lstStyle/>
        <a:p>
          <a:endParaRPr lang="en-US"/>
        </a:p>
      </dgm:t>
    </dgm:pt>
    <dgm:pt modelId="{EA13FF5F-7090-49B3-BED4-EA846762202D}" type="sibTrans" cxnId="{BC8E9948-05B3-413C-85DB-5989988434EC}">
      <dgm:prSet/>
      <dgm:spPr/>
      <dgm:t>
        <a:bodyPr/>
        <a:lstStyle/>
        <a:p>
          <a:endParaRPr lang="en-US"/>
        </a:p>
      </dgm:t>
    </dgm:pt>
    <dgm:pt modelId="{B55F8DC0-FEC7-44F5-87B8-A246D13EA98E}">
      <dgm:prSet/>
      <dgm:spPr/>
      <dgm:t>
        <a:bodyPr/>
        <a:lstStyle/>
        <a:p>
          <a:r>
            <a:rPr lang="el-GR" dirty="0"/>
            <a:t>Αγώνας μεταξύ περισσοτέρων για την επίτευξη κάποιου σκοπού ή την ανάδειξη και επικράτηση</a:t>
          </a:r>
          <a:endParaRPr lang="en-US" dirty="0"/>
        </a:p>
      </dgm:t>
    </dgm:pt>
    <dgm:pt modelId="{1CC43C50-3C04-431F-9EAE-F6DE226C4EE1}" type="parTrans" cxnId="{96B567DF-25E5-42CE-BC34-53D493A2572D}">
      <dgm:prSet/>
      <dgm:spPr/>
      <dgm:t>
        <a:bodyPr/>
        <a:lstStyle/>
        <a:p>
          <a:endParaRPr lang="en-US"/>
        </a:p>
      </dgm:t>
    </dgm:pt>
    <dgm:pt modelId="{8649B301-69C1-4A60-B835-D608D825FA7C}" type="sibTrans" cxnId="{96B567DF-25E5-42CE-BC34-53D493A2572D}">
      <dgm:prSet/>
      <dgm:spPr/>
      <dgm:t>
        <a:bodyPr/>
        <a:lstStyle/>
        <a:p>
          <a:endParaRPr lang="en-US"/>
        </a:p>
      </dgm:t>
    </dgm:pt>
    <dgm:pt modelId="{7053CB75-9C2E-4C39-AFC9-AD20F66F41F1}">
      <dgm:prSet/>
      <dgm:spPr/>
      <dgm:t>
        <a:bodyPr/>
        <a:lstStyle/>
        <a:p>
          <a:r>
            <a:rPr lang="el-GR" dirty="0"/>
            <a:t>Οικονομικός ανταγωνισμός</a:t>
          </a:r>
          <a:endParaRPr lang="en-US" dirty="0"/>
        </a:p>
      </dgm:t>
    </dgm:pt>
    <dgm:pt modelId="{CFA4AD09-DCCB-47E4-B299-7E840091BF9B}" type="parTrans" cxnId="{0A30C215-51E3-4004-A8EE-7AD1FA209EF2}">
      <dgm:prSet/>
      <dgm:spPr/>
      <dgm:t>
        <a:bodyPr/>
        <a:lstStyle/>
        <a:p>
          <a:endParaRPr lang="en-US"/>
        </a:p>
      </dgm:t>
    </dgm:pt>
    <dgm:pt modelId="{0900F47E-3492-4413-8D47-8C7AF9866CD6}" type="sibTrans" cxnId="{0A30C215-51E3-4004-A8EE-7AD1FA209EF2}">
      <dgm:prSet/>
      <dgm:spPr/>
      <dgm:t>
        <a:bodyPr/>
        <a:lstStyle/>
        <a:p>
          <a:endParaRPr lang="en-US"/>
        </a:p>
      </dgm:t>
    </dgm:pt>
    <dgm:pt modelId="{691881D4-88C9-4C42-9D5F-BCC256EA6E2B}">
      <dgm:prSet/>
      <dgm:spPr/>
      <dgm:t>
        <a:bodyPr/>
        <a:lstStyle/>
        <a:p>
          <a:r>
            <a:rPr lang="el-GR" dirty="0"/>
            <a:t>Ανταγωνισμός μεταξύ επιχειρήσεων με σκοπό την προσέλκυση πελατείας και αύξηση κερδοφορίας</a:t>
          </a:r>
          <a:endParaRPr lang="en-US" dirty="0"/>
        </a:p>
      </dgm:t>
    </dgm:pt>
    <dgm:pt modelId="{86E2EDED-462B-440F-B921-FBDD4DFD7FD3}" type="parTrans" cxnId="{C9456CEA-6694-430B-9527-D9E8C1E95D15}">
      <dgm:prSet/>
      <dgm:spPr/>
      <dgm:t>
        <a:bodyPr/>
        <a:lstStyle/>
        <a:p>
          <a:endParaRPr lang="en-US"/>
        </a:p>
      </dgm:t>
    </dgm:pt>
    <dgm:pt modelId="{3C952149-F3A6-4490-A59F-EF3CC3E8B9EE}" type="sibTrans" cxnId="{C9456CEA-6694-430B-9527-D9E8C1E95D15}">
      <dgm:prSet/>
      <dgm:spPr/>
      <dgm:t>
        <a:bodyPr/>
        <a:lstStyle/>
        <a:p>
          <a:endParaRPr lang="en-US"/>
        </a:p>
      </dgm:t>
    </dgm:pt>
    <dgm:pt modelId="{AABEB51D-CE34-4211-976F-38A103AD01B3}">
      <dgm:prSet/>
      <dgm:spPr/>
      <dgm:t>
        <a:bodyPr/>
        <a:lstStyle/>
        <a:p>
          <a:r>
            <a:rPr lang="el-GR" b="1" u="sng" dirty="0"/>
            <a:t>Τύποι ανταγωνισμού</a:t>
          </a:r>
          <a:endParaRPr lang="en-US" dirty="0"/>
        </a:p>
      </dgm:t>
    </dgm:pt>
    <dgm:pt modelId="{EDECE3B1-BECC-4EF6-A6B8-7CAFE0673995}" type="parTrans" cxnId="{A14F43F0-5011-4C73-87FD-8E142257731C}">
      <dgm:prSet/>
      <dgm:spPr/>
      <dgm:t>
        <a:bodyPr/>
        <a:lstStyle/>
        <a:p>
          <a:endParaRPr lang="en-US"/>
        </a:p>
      </dgm:t>
    </dgm:pt>
    <dgm:pt modelId="{6EA6D773-36BF-4CCC-9A8D-A22506183619}" type="sibTrans" cxnId="{A14F43F0-5011-4C73-87FD-8E142257731C}">
      <dgm:prSet/>
      <dgm:spPr/>
      <dgm:t>
        <a:bodyPr/>
        <a:lstStyle/>
        <a:p>
          <a:endParaRPr lang="en-US"/>
        </a:p>
      </dgm:t>
    </dgm:pt>
    <dgm:pt modelId="{9C16DB08-8A6B-4977-A470-352FFD04FD03}">
      <dgm:prSet/>
      <dgm:spPr/>
      <dgm:t>
        <a:bodyPr/>
        <a:lstStyle/>
        <a:p>
          <a:r>
            <a:rPr lang="el-GR" dirty="0"/>
            <a:t>Τιμολογιακός</a:t>
          </a:r>
          <a:endParaRPr lang="en-US" dirty="0"/>
        </a:p>
      </dgm:t>
    </dgm:pt>
    <dgm:pt modelId="{AE6D03D9-5596-40B2-B58B-F493D34D1850}" type="parTrans" cxnId="{3A7FE359-9BB1-42EC-88C5-5C113BE7B5BC}">
      <dgm:prSet/>
      <dgm:spPr/>
      <dgm:t>
        <a:bodyPr/>
        <a:lstStyle/>
        <a:p>
          <a:endParaRPr lang="en-US"/>
        </a:p>
      </dgm:t>
    </dgm:pt>
    <dgm:pt modelId="{EFB562B5-5F3D-4962-AF21-98961D54FE54}" type="sibTrans" cxnId="{3A7FE359-9BB1-42EC-88C5-5C113BE7B5BC}">
      <dgm:prSet/>
      <dgm:spPr/>
      <dgm:t>
        <a:bodyPr/>
        <a:lstStyle/>
        <a:p>
          <a:endParaRPr lang="en-US"/>
        </a:p>
      </dgm:t>
    </dgm:pt>
    <dgm:pt modelId="{630F41AA-9506-47F3-A1D9-7D89F42E83E4}">
      <dgm:prSet/>
      <dgm:spPr/>
      <dgm:t>
        <a:bodyPr/>
        <a:lstStyle/>
        <a:p>
          <a:r>
            <a:rPr lang="el-GR" dirty="0"/>
            <a:t>Μη τιμολογιακός</a:t>
          </a:r>
          <a:endParaRPr lang="en-US" dirty="0"/>
        </a:p>
      </dgm:t>
    </dgm:pt>
    <dgm:pt modelId="{0D032BAA-6775-465E-8AA2-4FA2E0B2DE98}" type="parTrans" cxnId="{0F673E7E-D477-4BA4-B3DD-15C6ED7F4EC6}">
      <dgm:prSet/>
      <dgm:spPr/>
      <dgm:t>
        <a:bodyPr/>
        <a:lstStyle/>
        <a:p>
          <a:endParaRPr lang="en-US"/>
        </a:p>
      </dgm:t>
    </dgm:pt>
    <dgm:pt modelId="{E47696DB-2193-487D-81D6-54B6A10BC4E6}" type="sibTrans" cxnId="{0F673E7E-D477-4BA4-B3DD-15C6ED7F4EC6}">
      <dgm:prSet/>
      <dgm:spPr/>
      <dgm:t>
        <a:bodyPr/>
        <a:lstStyle/>
        <a:p>
          <a:endParaRPr lang="en-US"/>
        </a:p>
      </dgm:t>
    </dgm:pt>
    <dgm:pt modelId="{981CDC79-8DD2-4600-949F-FE9BFD82F772}" type="pres">
      <dgm:prSet presAssocID="{681E2FB2-1C79-442F-8A0A-F05E15442177}" presName="linear" presStyleCnt="0">
        <dgm:presLayoutVars>
          <dgm:dir/>
          <dgm:animLvl val="lvl"/>
          <dgm:resizeHandles val="exact"/>
        </dgm:presLayoutVars>
      </dgm:prSet>
      <dgm:spPr/>
    </dgm:pt>
    <dgm:pt modelId="{CAF4FC52-CEF5-40D4-8132-0DE1BBDA7CB2}" type="pres">
      <dgm:prSet presAssocID="{460D4E36-0490-42F4-A50F-AB8AF47B28B6}" presName="parentLin" presStyleCnt="0"/>
      <dgm:spPr/>
    </dgm:pt>
    <dgm:pt modelId="{EECE062C-274D-4D7C-B0BA-4C517ED12E02}" type="pres">
      <dgm:prSet presAssocID="{460D4E36-0490-42F4-A50F-AB8AF47B28B6}" presName="parentLeftMargin" presStyleLbl="node1" presStyleIdx="0" presStyleCnt="2"/>
      <dgm:spPr/>
    </dgm:pt>
    <dgm:pt modelId="{2E6A267D-CAFC-4187-9139-C3DCC63E4DBB}" type="pres">
      <dgm:prSet presAssocID="{460D4E36-0490-42F4-A50F-AB8AF47B28B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5E6B9D1-9C1C-47BA-91DA-79978A031344}" type="pres">
      <dgm:prSet presAssocID="{460D4E36-0490-42F4-A50F-AB8AF47B28B6}" presName="negativeSpace" presStyleCnt="0"/>
      <dgm:spPr/>
    </dgm:pt>
    <dgm:pt modelId="{E0830CCD-45B7-4766-9D6D-20CA64EA6F1D}" type="pres">
      <dgm:prSet presAssocID="{460D4E36-0490-42F4-A50F-AB8AF47B28B6}" presName="childText" presStyleLbl="conFgAcc1" presStyleIdx="0" presStyleCnt="2">
        <dgm:presLayoutVars>
          <dgm:bulletEnabled val="1"/>
        </dgm:presLayoutVars>
      </dgm:prSet>
      <dgm:spPr/>
    </dgm:pt>
    <dgm:pt modelId="{F6C7E132-BCD8-4A0B-B6CB-3F63DE37159B}" type="pres">
      <dgm:prSet presAssocID="{EA13FF5F-7090-49B3-BED4-EA846762202D}" presName="spaceBetweenRectangles" presStyleCnt="0"/>
      <dgm:spPr/>
    </dgm:pt>
    <dgm:pt modelId="{08AB771D-ED0C-4B4E-93C7-4A6F4BF963D0}" type="pres">
      <dgm:prSet presAssocID="{7053CB75-9C2E-4C39-AFC9-AD20F66F41F1}" presName="parentLin" presStyleCnt="0"/>
      <dgm:spPr/>
    </dgm:pt>
    <dgm:pt modelId="{EEFF0360-406E-49C1-ABE3-1C505FF9DA0F}" type="pres">
      <dgm:prSet presAssocID="{7053CB75-9C2E-4C39-AFC9-AD20F66F41F1}" presName="parentLeftMargin" presStyleLbl="node1" presStyleIdx="0" presStyleCnt="2"/>
      <dgm:spPr/>
    </dgm:pt>
    <dgm:pt modelId="{9C117FAA-0047-4B4C-9CC5-71D94D0FA1C3}" type="pres">
      <dgm:prSet presAssocID="{7053CB75-9C2E-4C39-AFC9-AD20F66F41F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EE97023-4508-4EC2-A59C-8AE30D6680FA}" type="pres">
      <dgm:prSet presAssocID="{7053CB75-9C2E-4C39-AFC9-AD20F66F41F1}" presName="negativeSpace" presStyleCnt="0"/>
      <dgm:spPr/>
    </dgm:pt>
    <dgm:pt modelId="{C8D667E6-1E43-4559-92DE-7C0ED080497C}" type="pres">
      <dgm:prSet presAssocID="{7053CB75-9C2E-4C39-AFC9-AD20F66F41F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7A0D801-700D-499E-A29D-F39F56E8AA6F}" type="presOf" srcId="{691881D4-88C9-4C42-9D5F-BCC256EA6E2B}" destId="{C8D667E6-1E43-4559-92DE-7C0ED080497C}" srcOrd="0" destOrd="0" presId="urn:microsoft.com/office/officeart/2005/8/layout/list1"/>
    <dgm:cxn modelId="{64B58E11-B000-4919-B071-77DCF65D6D32}" type="presOf" srcId="{7053CB75-9C2E-4C39-AFC9-AD20F66F41F1}" destId="{9C117FAA-0047-4B4C-9CC5-71D94D0FA1C3}" srcOrd="1" destOrd="0" presId="urn:microsoft.com/office/officeart/2005/8/layout/list1"/>
    <dgm:cxn modelId="{0A30C215-51E3-4004-A8EE-7AD1FA209EF2}" srcId="{681E2FB2-1C79-442F-8A0A-F05E15442177}" destId="{7053CB75-9C2E-4C39-AFC9-AD20F66F41F1}" srcOrd="1" destOrd="0" parTransId="{CFA4AD09-DCCB-47E4-B299-7E840091BF9B}" sibTransId="{0900F47E-3492-4413-8D47-8C7AF9866CD6}"/>
    <dgm:cxn modelId="{E222DF5D-E02C-4321-ABF6-3BAA36818B6D}" type="presOf" srcId="{460D4E36-0490-42F4-A50F-AB8AF47B28B6}" destId="{EECE062C-274D-4D7C-B0BA-4C517ED12E02}" srcOrd="0" destOrd="0" presId="urn:microsoft.com/office/officeart/2005/8/layout/list1"/>
    <dgm:cxn modelId="{B435A146-7436-4B23-9865-8979A6A2A9F7}" type="presOf" srcId="{630F41AA-9506-47F3-A1D9-7D89F42E83E4}" destId="{C8D667E6-1E43-4559-92DE-7C0ED080497C}" srcOrd="0" destOrd="3" presId="urn:microsoft.com/office/officeart/2005/8/layout/list1"/>
    <dgm:cxn modelId="{BC8E9948-05B3-413C-85DB-5989988434EC}" srcId="{681E2FB2-1C79-442F-8A0A-F05E15442177}" destId="{460D4E36-0490-42F4-A50F-AB8AF47B28B6}" srcOrd="0" destOrd="0" parTransId="{07F5854B-049E-4A6D-A067-759E629E24E6}" sibTransId="{EA13FF5F-7090-49B3-BED4-EA846762202D}"/>
    <dgm:cxn modelId="{C0742C4A-6FF5-4A60-853D-1A40817F82B7}" type="presOf" srcId="{B55F8DC0-FEC7-44F5-87B8-A246D13EA98E}" destId="{E0830CCD-45B7-4766-9D6D-20CA64EA6F1D}" srcOrd="0" destOrd="0" presId="urn:microsoft.com/office/officeart/2005/8/layout/list1"/>
    <dgm:cxn modelId="{7A31A56B-6C77-4B18-BD43-12B1513E3911}" type="presOf" srcId="{AABEB51D-CE34-4211-976F-38A103AD01B3}" destId="{C8D667E6-1E43-4559-92DE-7C0ED080497C}" srcOrd="0" destOrd="1" presId="urn:microsoft.com/office/officeart/2005/8/layout/list1"/>
    <dgm:cxn modelId="{E9D91953-805E-489C-B34E-98E278E428F7}" type="presOf" srcId="{7053CB75-9C2E-4C39-AFC9-AD20F66F41F1}" destId="{EEFF0360-406E-49C1-ABE3-1C505FF9DA0F}" srcOrd="0" destOrd="0" presId="urn:microsoft.com/office/officeart/2005/8/layout/list1"/>
    <dgm:cxn modelId="{3A7FE359-9BB1-42EC-88C5-5C113BE7B5BC}" srcId="{AABEB51D-CE34-4211-976F-38A103AD01B3}" destId="{9C16DB08-8A6B-4977-A470-352FFD04FD03}" srcOrd="0" destOrd="0" parTransId="{AE6D03D9-5596-40B2-B58B-F493D34D1850}" sibTransId="{EFB562B5-5F3D-4962-AF21-98961D54FE54}"/>
    <dgm:cxn modelId="{0F673E7E-D477-4BA4-B3DD-15C6ED7F4EC6}" srcId="{AABEB51D-CE34-4211-976F-38A103AD01B3}" destId="{630F41AA-9506-47F3-A1D9-7D89F42E83E4}" srcOrd="1" destOrd="0" parTransId="{0D032BAA-6775-465E-8AA2-4FA2E0B2DE98}" sibTransId="{E47696DB-2193-487D-81D6-54B6A10BC4E6}"/>
    <dgm:cxn modelId="{F3B974C2-D2CB-4312-8562-C57568A7F2EB}" type="presOf" srcId="{681E2FB2-1C79-442F-8A0A-F05E15442177}" destId="{981CDC79-8DD2-4600-949F-FE9BFD82F772}" srcOrd="0" destOrd="0" presId="urn:microsoft.com/office/officeart/2005/8/layout/list1"/>
    <dgm:cxn modelId="{E293D7CF-9E97-4892-8E4F-0D8A28E08798}" type="presOf" srcId="{9C16DB08-8A6B-4977-A470-352FFD04FD03}" destId="{C8D667E6-1E43-4559-92DE-7C0ED080497C}" srcOrd="0" destOrd="2" presId="urn:microsoft.com/office/officeart/2005/8/layout/list1"/>
    <dgm:cxn modelId="{96B567DF-25E5-42CE-BC34-53D493A2572D}" srcId="{460D4E36-0490-42F4-A50F-AB8AF47B28B6}" destId="{B55F8DC0-FEC7-44F5-87B8-A246D13EA98E}" srcOrd="0" destOrd="0" parTransId="{1CC43C50-3C04-431F-9EAE-F6DE226C4EE1}" sibTransId="{8649B301-69C1-4A60-B835-D608D825FA7C}"/>
    <dgm:cxn modelId="{C9456CEA-6694-430B-9527-D9E8C1E95D15}" srcId="{7053CB75-9C2E-4C39-AFC9-AD20F66F41F1}" destId="{691881D4-88C9-4C42-9D5F-BCC256EA6E2B}" srcOrd="0" destOrd="0" parTransId="{86E2EDED-462B-440F-B921-FBDD4DFD7FD3}" sibTransId="{3C952149-F3A6-4490-A59F-EF3CC3E8B9EE}"/>
    <dgm:cxn modelId="{A14F43F0-5011-4C73-87FD-8E142257731C}" srcId="{7053CB75-9C2E-4C39-AFC9-AD20F66F41F1}" destId="{AABEB51D-CE34-4211-976F-38A103AD01B3}" srcOrd="1" destOrd="0" parTransId="{EDECE3B1-BECC-4EF6-A6B8-7CAFE0673995}" sibTransId="{6EA6D773-36BF-4CCC-9A8D-A22506183619}"/>
    <dgm:cxn modelId="{BEAC08FA-DCCC-4582-B153-C46466EA0CBB}" type="presOf" srcId="{460D4E36-0490-42F4-A50F-AB8AF47B28B6}" destId="{2E6A267D-CAFC-4187-9139-C3DCC63E4DBB}" srcOrd="1" destOrd="0" presId="urn:microsoft.com/office/officeart/2005/8/layout/list1"/>
    <dgm:cxn modelId="{77FEB64A-F031-42D8-8F76-F32C84C7DE37}" type="presParOf" srcId="{981CDC79-8DD2-4600-949F-FE9BFD82F772}" destId="{CAF4FC52-CEF5-40D4-8132-0DE1BBDA7CB2}" srcOrd="0" destOrd="0" presId="urn:microsoft.com/office/officeart/2005/8/layout/list1"/>
    <dgm:cxn modelId="{9C68C6D5-DCFE-44A9-B1FB-2AFA4C5E72B0}" type="presParOf" srcId="{CAF4FC52-CEF5-40D4-8132-0DE1BBDA7CB2}" destId="{EECE062C-274D-4D7C-B0BA-4C517ED12E02}" srcOrd="0" destOrd="0" presId="urn:microsoft.com/office/officeart/2005/8/layout/list1"/>
    <dgm:cxn modelId="{729B7CD6-8D31-4002-9C2C-79ACFFB7657F}" type="presParOf" srcId="{CAF4FC52-CEF5-40D4-8132-0DE1BBDA7CB2}" destId="{2E6A267D-CAFC-4187-9139-C3DCC63E4DBB}" srcOrd="1" destOrd="0" presId="urn:microsoft.com/office/officeart/2005/8/layout/list1"/>
    <dgm:cxn modelId="{D4FA53AC-ED04-4B6B-8A07-88B0FC80C5D9}" type="presParOf" srcId="{981CDC79-8DD2-4600-949F-FE9BFD82F772}" destId="{C5E6B9D1-9C1C-47BA-91DA-79978A031344}" srcOrd="1" destOrd="0" presId="urn:microsoft.com/office/officeart/2005/8/layout/list1"/>
    <dgm:cxn modelId="{2B318696-CF90-498F-912E-44F522764DC0}" type="presParOf" srcId="{981CDC79-8DD2-4600-949F-FE9BFD82F772}" destId="{E0830CCD-45B7-4766-9D6D-20CA64EA6F1D}" srcOrd="2" destOrd="0" presId="urn:microsoft.com/office/officeart/2005/8/layout/list1"/>
    <dgm:cxn modelId="{3D64EC00-27EA-4475-A001-3BC10888D179}" type="presParOf" srcId="{981CDC79-8DD2-4600-949F-FE9BFD82F772}" destId="{F6C7E132-BCD8-4A0B-B6CB-3F63DE37159B}" srcOrd="3" destOrd="0" presId="urn:microsoft.com/office/officeart/2005/8/layout/list1"/>
    <dgm:cxn modelId="{C552CAF2-A357-4571-9D3C-7B0FF9CBCCCE}" type="presParOf" srcId="{981CDC79-8DD2-4600-949F-FE9BFD82F772}" destId="{08AB771D-ED0C-4B4E-93C7-4A6F4BF963D0}" srcOrd="4" destOrd="0" presId="urn:microsoft.com/office/officeart/2005/8/layout/list1"/>
    <dgm:cxn modelId="{18DC4A75-0FC9-4192-9B8A-AAB5DA845664}" type="presParOf" srcId="{08AB771D-ED0C-4B4E-93C7-4A6F4BF963D0}" destId="{EEFF0360-406E-49C1-ABE3-1C505FF9DA0F}" srcOrd="0" destOrd="0" presId="urn:microsoft.com/office/officeart/2005/8/layout/list1"/>
    <dgm:cxn modelId="{49A5DCFD-B4D3-4B22-9610-D274BE9245C2}" type="presParOf" srcId="{08AB771D-ED0C-4B4E-93C7-4A6F4BF963D0}" destId="{9C117FAA-0047-4B4C-9CC5-71D94D0FA1C3}" srcOrd="1" destOrd="0" presId="urn:microsoft.com/office/officeart/2005/8/layout/list1"/>
    <dgm:cxn modelId="{5A1AC0D3-6935-46A8-B5CF-3BA2BCCC27E1}" type="presParOf" srcId="{981CDC79-8DD2-4600-949F-FE9BFD82F772}" destId="{5EE97023-4508-4EC2-A59C-8AE30D6680FA}" srcOrd="5" destOrd="0" presId="urn:microsoft.com/office/officeart/2005/8/layout/list1"/>
    <dgm:cxn modelId="{65784926-8E7E-4618-B55D-ADE085F0E821}" type="presParOf" srcId="{981CDC79-8DD2-4600-949F-FE9BFD82F772}" destId="{C8D667E6-1E43-4559-92DE-7C0ED080497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FF907A-729D-4F94-BA61-4EB8049B118F}" type="doc">
      <dgm:prSet loTypeId="urn:microsoft.com/office/officeart/2005/8/layout/vProcess5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F17634B-0D14-4859-BF73-E7424069ACFA}">
      <dgm:prSet/>
      <dgm:spPr/>
      <dgm:t>
        <a:bodyPr/>
        <a:lstStyle/>
        <a:p>
          <a:r>
            <a:rPr lang="el-GR" b="1" dirty="0"/>
            <a:t>Το σύνολο νόμων και κανονισμών που διασφαλίζουν ότι ο ανταγωνισμός στην αγορά δεν περιορίζεται κατά τρόπο που να μειώνεται η οικονομική ευημερία</a:t>
          </a:r>
          <a:endParaRPr lang="en-US" dirty="0"/>
        </a:p>
      </dgm:t>
    </dgm:pt>
    <dgm:pt modelId="{820EEB8B-9357-4EB0-8311-7A5224E9F233}" type="parTrans" cxnId="{A0CE0BF8-B316-496D-B9D5-41DF1144426A}">
      <dgm:prSet/>
      <dgm:spPr/>
      <dgm:t>
        <a:bodyPr/>
        <a:lstStyle/>
        <a:p>
          <a:endParaRPr lang="en-US"/>
        </a:p>
      </dgm:t>
    </dgm:pt>
    <dgm:pt modelId="{56FC004C-D27B-4D72-B9F9-C080969FBAD8}" type="sibTrans" cxnId="{A0CE0BF8-B316-496D-B9D5-41DF1144426A}">
      <dgm:prSet/>
      <dgm:spPr/>
      <dgm:t>
        <a:bodyPr/>
        <a:lstStyle/>
        <a:p>
          <a:endParaRPr lang="en-US" dirty="0"/>
        </a:p>
      </dgm:t>
    </dgm:pt>
    <dgm:pt modelId="{40D09D85-9062-43D3-8257-60E0E78D077B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/>
            <a:t>O</a:t>
          </a:r>
          <a:r>
            <a:rPr lang="el-GR" dirty="0"/>
            <a:t> ανταγωνισμός μπορεί να περιοριστεί χωρίς κατ’ ανάγκην να μειωθεί η οικονομική ευημερία (π.χ. κάθετοι περιορισμοί)</a:t>
          </a:r>
          <a:endParaRPr lang="en-US" dirty="0"/>
        </a:p>
      </dgm:t>
    </dgm:pt>
    <dgm:pt modelId="{23F6EE31-1A46-4A3C-8ABD-13CB3ECABEFA}" type="parTrans" cxnId="{9B41D0ED-5E2F-4612-AA10-2D98FBDA5E4E}">
      <dgm:prSet/>
      <dgm:spPr/>
      <dgm:t>
        <a:bodyPr/>
        <a:lstStyle/>
        <a:p>
          <a:endParaRPr lang="en-US"/>
        </a:p>
      </dgm:t>
    </dgm:pt>
    <dgm:pt modelId="{4248BB73-CB9B-4ADB-A598-84E033116325}" type="sibTrans" cxnId="{9B41D0ED-5E2F-4612-AA10-2D98FBDA5E4E}">
      <dgm:prSet/>
      <dgm:spPr/>
      <dgm:t>
        <a:bodyPr/>
        <a:lstStyle/>
        <a:p>
          <a:endParaRPr lang="en-US" dirty="0"/>
        </a:p>
      </dgm:t>
    </dgm:pt>
    <dgm:pt modelId="{72521E18-5324-4708-BC5A-7F4B9574067B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l-GR" dirty="0"/>
            <a:t>Στόχος </a:t>
          </a:r>
          <a:r>
            <a:rPr lang="el-GR" dirty="0">
              <a:sym typeface="Wingdings" panose="05000000000000000000" pitchFamily="2" charset="2"/>
            </a:rPr>
            <a:t></a:t>
          </a:r>
          <a:r>
            <a:rPr lang="el-GR" dirty="0"/>
            <a:t> διατήρηση και ενίσχυση του ανταγωνισμού στην αγορά μέσω της απαγόρευσης αντι-ανταγωνιστικών συμπεριφορών / πρακτικών (μονομερών και συντονισμένων)</a:t>
          </a:r>
          <a:r>
            <a:rPr lang="en-US" dirty="0"/>
            <a:t>, </a:t>
          </a:r>
          <a:r>
            <a:rPr lang="el-GR" dirty="0"/>
            <a:t>με τελικό στόχο την μεγιστοποίηση ευημερίας καταναλωτών</a:t>
          </a:r>
          <a:endParaRPr lang="en-US" dirty="0"/>
        </a:p>
      </dgm:t>
    </dgm:pt>
    <dgm:pt modelId="{6415B7BA-5D2D-472C-861D-7C5959AF9809}" type="parTrans" cxnId="{CB27298E-2253-4A1B-ACF7-E143D8999E69}">
      <dgm:prSet/>
      <dgm:spPr/>
      <dgm:t>
        <a:bodyPr/>
        <a:lstStyle/>
        <a:p>
          <a:endParaRPr lang="en-US"/>
        </a:p>
      </dgm:t>
    </dgm:pt>
    <dgm:pt modelId="{8A967AF2-4C77-4AB2-90F4-52F61297CA1B}" type="sibTrans" cxnId="{CB27298E-2253-4A1B-ACF7-E143D8999E69}">
      <dgm:prSet/>
      <dgm:spPr/>
      <dgm:t>
        <a:bodyPr/>
        <a:lstStyle/>
        <a:p>
          <a:endParaRPr lang="en-US"/>
        </a:p>
      </dgm:t>
    </dgm:pt>
    <dgm:pt modelId="{90DF929B-D145-4F0C-9322-010864528A1A}" type="pres">
      <dgm:prSet presAssocID="{56FF907A-729D-4F94-BA61-4EB8049B118F}" presName="outerComposite" presStyleCnt="0">
        <dgm:presLayoutVars>
          <dgm:chMax val="5"/>
          <dgm:dir/>
          <dgm:resizeHandles val="exact"/>
        </dgm:presLayoutVars>
      </dgm:prSet>
      <dgm:spPr/>
    </dgm:pt>
    <dgm:pt modelId="{0CFECB5B-4369-4A74-90E8-C6FB0AFAB0CA}" type="pres">
      <dgm:prSet presAssocID="{56FF907A-729D-4F94-BA61-4EB8049B118F}" presName="dummyMaxCanvas" presStyleCnt="0">
        <dgm:presLayoutVars/>
      </dgm:prSet>
      <dgm:spPr/>
    </dgm:pt>
    <dgm:pt modelId="{F6C3E95A-1561-4C31-8E11-FF15DC185842}" type="pres">
      <dgm:prSet presAssocID="{56FF907A-729D-4F94-BA61-4EB8049B118F}" presName="ThreeNodes_1" presStyleLbl="node1" presStyleIdx="0" presStyleCnt="3">
        <dgm:presLayoutVars>
          <dgm:bulletEnabled val="1"/>
        </dgm:presLayoutVars>
      </dgm:prSet>
      <dgm:spPr/>
    </dgm:pt>
    <dgm:pt modelId="{76A5B212-9A4F-4FEF-999F-713BE80AE565}" type="pres">
      <dgm:prSet presAssocID="{56FF907A-729D-4F94-BA61-4EB8049B118F}" presName="ThreeNodes_2" presStyleLbl="node1" presStyleIdx="1" presStyleCnt="3">
        <dgm:presLayoutVars>
          <dgm:bulletEnabled val="1"/>
        </dgm:presLayoutVars>
      </dgm:prSet>
      <dgm:spPr/>
    </dgm:pt>
    <dgm:pt modelId="{0E1E9AB5-4B06-44BE-B7E1-7C2B75D876FE}" type="pres">
      <dgm:prSet presAssocID="{56FF907A-729D-4F94-BA61-4EB8049B118F}" presName="ThreeNodes_3" presStyleLbl="node1" presStyleIdx="2" presStyleCnt="3">
        <dgm:presLayoutVars>
          <dgm:bulletEnabled val="1"/>
        </dgm:presLayoutVars>
      </dgm:prSet>
      <dgm:spPr/>
    </dgm:pt>
    <dgm:pt modelId="{91EFCBB9-8FF5-4AC2-B735-E6F8EEDECD14}" type="pres">
      <dgm:prSet presAssocID="{56FF907A-729D-4F94-BA61-4EB8049B118F}" presName="ThreeConn_1-2" presStyleLbl="fgAccFollowNode1" presStyleIdx="0" presStyleCnt="2">
        <dgm:presLayoutVars>
          <dgm:bulletEnabled val="1"/>
        </dgm:presLayoutVars>
      </dgm:prSet>
      <dgm:spPr/>
    </dgm:pt>
    <dgm:pt modelId="{9F96A13E-D152-4283-86C4-EA0E3C32D0E6}" type="pres">
      <dgm:prSet presAssocID="{56FF907A-729D-4F94-BA61-4EB8049B118F}" presName="ThreeConn_2-3" presStyleLbl="fgAccFollowNode1" presStyleIdx="1" presStyleCnt="2">
        <dgm:presLayoutVars>
          <dgm:bulletEnabled val="1"/>
        </dgm:presLayoutVars>
      </dgm:prSet>
      <dgm:spPr/>
    </dgm:pt>
    <dgm:pt modelId="{3172C4B5-B51C-46EC-85FB-F9A6CF637A72}" type="pres">
      <dgm:prSet presAssocID="{56FF907A-729D-4F94-BA61-4EB8049B118F}" presName="ThreeNodes_1_text" presStyleLbl="node1" presStyleIdx="2" presStyleCnt="3">
        <dgm:presLayoutVars>
          <dgm:bulletEnabled val="1"/>
        </dgm:presLayoutVars>
      </dgm:prSet>
      <dgm:spPr/>
    </dgm:pt>
    <dgm:pt modelId="{3D68036A-EF5D-423B-A66C-AD9323C79E2B}" type="pres">
      <dgm:prSet presAssocID="{56FF907A-729D-4F94-BA61-4EB8049B118F}" presName="ThreeNodes_2_text" presStyleLbl="node1" presStyleIdx="2" presStyleCnt="3">
        <dgm:presLayoutVars>
          <dgm:bulletEnabled val="1"/>
        </dgm:presLayoutVars>
      </dgm:prSet>
      <dgm:spPr/>
    </dgm:pt>
    <dgm:pt modelId="{AAA43120-167A-475C-A0F9-8BDCFEF8F324}" type="pres">
      <dgm:prSet presAssocID="{56FF907A-729D-4F94-BA61-4EB8049B118F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2241725-D918-45B1-975C-25BD0881A84D}" type="presOf" srcId="{56FC004C-D27B-4D72-B9F9-C080969FBAD8}" destId="{91EFCBB9-8FF5-4AC2-B735-E6F8EEDECD14}" srcOrd="0" destOrd="0" presId="urn:microsoft.com/office/officeart/2005/8/layout/vProcess5"/>
    <dgm:cxn modelId="{AB04BE2E-1361-46B1-8835-9DCBE64A6CE7}" type="presOf" srcId="{40D09D85-9062-43D3-8257-60E0E78D077B}" destId="{3D68036A-EF5D-423B-A66C-AD9323C79E2B}" srcOrd="1" destOrd="0" presId="urn:microsoft.com/office/officeart/2005/8/layout/vProcess5"/>
    <dgm:cxn modelId="{23241038-5053-4E92-BEF7-539FA90FF467}" type="presOf" srcId="{FF17634B-0D14-4859-BF73-E7424069ACFA}" destId="{3172C4B5-B51C-46EC-85FB-F9A6CF637A72}" srcOrd="1" destOrd="0" presId="urn:microsoft.com/office/officeart/2005/8/layout/vProcess5"/>
    <dgm:cxn modelId="{499BC53B-FCF5-4887-A0FA-58E758F3F7AF}" type="presOf" srcId="{FF17634B-0D14-4859-BF73-E7424069ACFA}" destId="{F6C3E95A-1561-4C31-8E11-FF15DC185842}" srcOrd="0" destOrd="0" presId="urn:microsoft.com/office/officeart/2005/8/layout/vProcess5"/>
    <dgm:cxn modelId="{9A118675-70F3-42A6-8341-9A25E3C67B6C}" type="presOf" srcId="{72521E18-5324-4708-BC5A-7F4B9574067B}" destId="{AAA43120-167A-475C-A0F9-8BDCFEF8F324}" srcOrd="1" destOrd="0" presId="urn:microsoft.com/office/officeart/2005/8/layout/vProcess5"/>
    <dgm:cxn modelId="{9C9D9E88-261B-4F63-8CC0-E7D8846DC8ED}" type="presOf" srcId="{4248BB73-CB9B-4ADB-A598-84E033116325}" destId="{9F96A13E-D152-4283-86C4-EA0E3C32D0E6}" srcOrd="0" destOrd="0" presId="urn:microsoft.com/office/officeart/2005/8/layout/vProcess5"/>
    <dgm:cxn modelId="{CB27298E-2253-4A1B-ACF7-E143D8999E69}" srcId="{56FF907A-729D-4F94-BA61-4EB8049B118F}" destId="{72521E18-5324-4708-BC5A-7F4B9574067B}" srcOrd="2" destOrd="0" parTransId="{6415B7BA-5D2D-472C-861D-7C5959AF9809}" sibTransId="{8A967AF2-4C77-4AB2-90F4-52F61297CA1B}"/>
    <dgm:cxn modelId="{362478B6-8A0D-4946-90B5-486B1B6A09B3}" type="presOf" srcId="{40D09D85-9062-43D3-8257-60E0E78D077B}" destId="{76A5B212-9A4F-4FEF-999F-713BE80AE565}" srcOrd="0" destOrd="0" presId="urn:microsoft.com/office/officeart/2005/8/layout/vProcess5"/>
    <dgm:cxn modelId="{9B41D0ED-5E2F-4612-AA10-2D98FBDA5E4E}" srcId="{56FF907A-729D-4F94-BA61-4EB8049B118F}" destId="{40D09D85-9062-43D3-8257-60E0E78D077B}" srcOrd="1" destOrd="0" parTransId="{23F6EE31-1A46-4A3C-8ABD-13CB3ECABEFA}" sibTransId="{4248BB73-CB9B-4ADB-A598-84E033116325}"/>
    <dgm:cxn modelId="{A0CE0BF8-B316-496D-B9D5-41DF1144426A}" srcId="{56FF907A-729D-4F94-BA61-4EB8049B118F}" destId="{FF17634B-0D14-4859-BF73-E7424069ACFA}" srcOrd="0" destOrd="0" parTransId="{820EEB8B-9357-4EB0-8311-7A5224E9F233}" sibTransId="{56FC004C-D27B-4D72-B9F9-C080969FBAD8}"/>
    <dgm:cxn modelId="{3DA689FC-F114-4A0E-B8BC-9F701EA2191C}" type="presOf" srcId="{72521E18-5324-4708-BC5A-7F4B9574067B}" destId="{0E1E9AB5-4B06-44BE-B7E1-7C2B75D876FE}" srcOrd="0" destOrd="0" presId="urn:microsoft.com/office/officeart/2005/8/layout/vProcess5"/>
    <dgm:cxn modelId="{DEDFCEFD-FFD4-4047-8BA7-77DFC4CCAE18}" type="presOf" srcId="{56FF907A-729D-4F94-BA61-4EB8049B118F}" destId="{90DF929B-D145-4F0C-9322-010864528A1A}" srcOrd="0" destOrd="0" presId="urn:microsoft.com/office/officeart/2005/8/layout/vProcess5"/>
    <dgm:cxn modelId="{BE41BA39-EBEF-4C34-AFB4-FF054F9A1AB1}" type="presParOf" srcId="{90DF929B-D145-4F0C-9322-010864528A1A}" destId="{0CFECB5B-4369-4A74-90E8-C6FB0AFAB0CA}" srcOrd="0" destOrd="0" presId="urn:microsoft.com/office/officeart/2005/8/layout/vProcess5"/>
    <dgm:cxn modelId="{94361394-9775-4587-A5D6-986FD5A2E82A}" type="presParOf" srcId="{90DF929B-D145-4F0C-9322-010864528A1A}" destId="{F6C3E95A-1561-4C31-8E11-FF15DC185842}" srcOrd="1" destOrd="0" presId="urn:microsoft.com/office/officeart/2005/8/layout/vProcess5"/>
    <dgm:cxn modelId="{0DDE9141-7634-4637-B3FC-41C957E862FC}" type="presParOf" srcId="{90DF929B-D145-4F0C-9322-010864528A1A}" destId="{76A5B212-9A4F-4FEF-999F-713BE80AE565}" srcOrd="2" destOrd="0" presId="urn:microsoft.com/office/officeart/2005/8/layout/vProcess5"/>
    <dgm:cxn modelId="{70559EEE-622E-47B6-A55C-BD8A4E295B0C}" type="presParOf" srcId="{90DF929B-D145-4F0C-9322-010864528A1A}" destId="{0E1E9AB5-4B06-44BE-B7E1-7C2B75D876FE}" srcOrd="3" destOrd="0" presId="urn:microsoft.com/office/officeart/2005/8/layout/vProcess5"/>
    <dgm:cxn modelId="{FEB20547-10D7-49D2-A531-0D7DD2AD9997}" type="presParOf" srcId="{90DF929B-D145-4F0C-9322-010864528A1A}" destId="{91EFCBB9-8FF5-4AC2-B735-E6F8EEDECD14}" srcOrd="4" destOrd="0" presId="urn:microsoft.com/office/officeart/2005/8/layout/vProcess5"/>
    <dgm:cxn modelId="{46CA47D1-D93D-4113-94A1-D741E4A19B57}" type="presParOf" srcId="{90DF929B-D145-4F0C-9322-010864528A1A}" destId="{9F96A13E-D152-4283-86C4-EA0E3C32D0E6}" srcOrd="5" destOrd="0" presId="urn:microsoft.com/office/officeart/2005/8/layout/vProcess5"/>
    <dgm:cxn modelId="{6ADE1911-6A64-42A6-81C9-6B4329CFAF68}" type="presParOf" srcId="{90DF929B-D145-4F0C-9322-010864528A1A}" destId="{3172C4B5-B51C-46EC-85FB-F9A6CF637A72}" srcOrd="6" destOrd="0" presId="urn:microsoft.com/office/officeart/2005/8/layout/vProcess5"/>
    <dgm:cxn modelId="{6DA0FA12-B591-4567-B125-A7EEF44D70A2}" type="presParOf" srcId="{90DF929B-D145-4F0C-9322-010864528A1A}" destId="{3D68036A-EF5D-423B-A66C-AD9323C79E2B}" srcOrd="7" destOrd="0" presId="urn:microsoft.com/office/officeart/2005/8/layout/vProcess5"/>
    <dgm:cxn modelId="{060E6B69-F608-4232-9D1F-3CDD4F63EED3}" type="presParOf" srcId="{90DF929B-D145-4F0C-9322-010864528A1A}" destId="{AAA43120-167A-475C-A0F9-8BDCFEF8F32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F09763-0048-49F8-810A-040319A32A46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A5B57FA-2A67-43BE-81E5-BC868F717B45}">
      <dgm:prSet/>
      <dgm:spPr/>
      <dgm:t>
        <a:bodyPr/>
        <a:lstStyle/>
        <a:p>
          <a:r>
            <a:rPr lang="el-GR" b="1" dirty="0"/>
            <a:t>Ευρωπαϊκή Ένωση</a:t>
          </a:r>
          <a:endParaRPr lang="en-US" dirty="0"/>
        </a:p>
      </dgm:t>
    </dgm:pt>
    <dgm:pt modelId="{E59A7AE6-62F3-482A-846C-5AC7838D8B50}" type="parTrans" cxnId="{193FB635-F654-493C-89B5-283342A22F49}">
      <dgm:prSet/>
      <dgm:spPr/>
      <dgm:t>
        <a:bodyPr/>
        <a:lstStyle/>
        <a:p>
          <a:endParaRPr lang="en-US"/>
        </a:p>
      </dgm:t>
    </dgm:pt>
    <dgm:pt modelId="{330B38BD-DE74-4A3C-AB9A-59475B351D69}" type="sibTrans" cxnId="{193FB635-F654-493C-89B5-283342A22F49}">
      <dgm:prSet/>
      <dgm:spPr/>
      <dgm:t>
        <a:bodyPr/>
        <a:lstStyle/>
        <a:p>
          <a:endParaRPr lang="en-US"/>
        </a:p>
      </dgm:t>
    </dgm:pt>
    <dgm:pt modelId="{87978596-AF5B-4A7D-8A2C-6E1C3FEF73EF}">
      <dgm:prSet/>
      <dgm:spPr/>
      <dgm:t>
        <a:bodyPr/>
        <a:lstStyle/>
        <a:p>
          <a:r>
            <a:rPr lang="el-GR" dirty="0"/>
            <a:t>Άρθρα 101 και 102 ΣΛΕΕ</a:t>
          </a:r>
          <a:r>
            <a:rPr lang="en-US" dirty="0"/>
            <a:t> </a:t>
          </a:r>
          <a:r>
            <a:rPr lang="el-GR" dirty="0"/>
            <a:t>και ο Κανονισμός 1/2003</a:t>
          </a:r>
          <a:endParaRPr lang="en-US" dirty="0"/>
        </a:p>
      </dgm:t>
    </dgm:pt>
    <dgm:pt modelId="{04F1747F-ED42-4E6A-9EB6-5BFAA0DDFDE1}" type="parTrans" cxnId="{983F08DB-8E59-4B92-A191-3FD9F00B2C45}">
      <dgm:prSet/>
      <dgm:spPr/>
      <dgm:t>
        <a:bodyPr/>
        <a:lstStyle/>
        <a:p>
          <a:endParaRPr lang="en-US"/>
        </a:p>
      </dgm:t>
    </dgm:pt>
    <dgm:pt modelId="{0CA88E83-F2C6-4084-B54F-42BA8ACF34C9}" type="sibTrans" cxnId="{983F08DB-8E59-4B92-A191-3FD9F00B2C45}">
      <dgm:prSet/>
      <dgm:spPr/>
      <dgm:t>
        <a:bodyPr/>
        <a:lstStyle/>
        <a:p>
          <a:endParaRPr lang="en-US"/>
        </a:p>
      </dgm:t>
    </dgm:pt>
    <dgm:pt modelId="{5CAC02F6-4CCC-4F0A-8182-7D7333DAE310}">
      <dgm:prSet/>
      <dgm:spPr/>
      <dgm:t>
        <a:bodyPr/>
        <a:lstStyle/>
        <a:p>
          <a:r>
            <a:rPr lang="el-GR" dirty="0"/>
            <a:t>Απαλλακτικοί κανονισμοί (π.χ. </a:t>
          </a:r>
          <a:r>
            <a:rPr lang="en-US" dirty="0"/>
            <a:t>VBER)</a:t>
          </a:r>
        </a:p>
      </dgm:t>
    </dgm:pt>
    <dgm:pt modelId="{BE29BA63-DECC-4093-98B8-19918994600A}" type="parTrans" cxnId="{ECC70729-50A6-44D3-AE56-81070314CC53}">
      <dgm:prSet/>
      <dgm:spPr/>
      <dgm:t>
        <a:bodyPr/>
        <a:lstStyle/>
        <a:p>
          <a:endParaRPr lang="en-US"/>
        </a:p>
      </dgm:t>
    </dgm:pt>
    <dgm:pt modelId="{BC65EF2B-0E5B-4F8C-BBF2-D6E88541F4C9}" type="sibTrans" cxnId="{ECC70729-50A6-44D3-AE56-81070314CC53}">
      <dgm:prSet/>
      <dgm:spPr/>
      <dgm:t>
        <a:bodyPr/>
        <a:lstStyle/>
        <a:p>
          <a:endParaRPr lang="en-US"/>
        </a:p>
      </dgm:t>
    </dgm:pt>
    <dgm:pt modelId="{DDAFF00F-4BAD-4295-A0EF-52A0B12F575A}">
      <dgm:prSet/>
      <dgm:spPr/>
      <dgm:t>
        <a:bodyPr/>
        <a:lstStyle/>
        <a:p>
          <a:r>
            <a:rPr lang="el-GR" dirty="0"/>
            <a:t>Ανακοινώσεις / κατευθυντήριες γραμμές</a:t>
          </a:r>
          <a:endParaRPr lang="en-US" dirty="0"/>
        </a:p>
      </dgm:t>
    </dgm:pt>
    <dgm:pt modelId="{751E690F-F10E-4FCB-AA6E-83828FE887DE}" type="parTrans" cxnId="{BE5061A6-1523-472D-9026-EF62C7BB2F8E}">
      <dgm:prSet/>
      <dgm:spPr/>
      <dgm:t>
        <a:bodyPr/>
        <a:lstStyle/>
        <a:p>
          <a:endParaRPr lang="en-US"/>
        </a:p>
      </dgm:t>
    </dgm:pt>
    <dgm:pt modelId="{975CB92B-463D-4FB5-9CCE-9685040284C4}" type="sibTrans" cxnId="{BE5061A6-1523-472D-9026-EF62C7BB2F8E}">
      <dgm:prSet/>
      <dgm:spPr/>
      <dgm:t>
        <a:bodyPr/>
        <a:lstStyle/>
        <a:p>
          <a:endParaRPr lang="en-US"/>
        </a:p>
      </dgm:t>
    </dgm:pt>
    <dgm:pt modelId="{717210B9-D91B-4C04-A5F1-369606A38874}">
      <dgm:prSet/>
      <dgm:spPr/>
      <dgm:t>
        <a:bodyPr/>
        <a:lstStyle/>
        <a:p>
          <a:r>
            <a:rPr lang="el-GR" dirty="0"/>
            <a:t>Κανονισμός 139/2004 (προληπτικός έλεγχος συγκεντρώσεων)</a:t>
          </a:r>
          <a:endParaRPr lang="en-US" dirty="0"/>
        </a:p>
      </dgm:t>
    </dgm:pt>
    <dgm:pt modelId="{D83237E5-C06F-41A9-A260-641BC5FCDAA3}" type="parTrans" cxnId="{F3F575B4-7DAF-4107-AF0C-5A0FE6749C95}">
      <dgm:prSet/>
      <dgm:spPr/>
      <dgm:t>
        <a:bodyPr/>
        <a:lstStyle/>
        <a:p>
          <a:endParaRPr lang="en-US"/>
        </a:p>
      </dgm:t>
    </dgm:pt>
    <dgm:pt modelId="{81DAE0E8-4560-4BEC-B94F-639E38DA7073}" type="sibTrans" cxnId="{F3F575B4-7DAF-4107-AF0C-5A0FE6749C95}">
      <dgm:prSet/>
      <dgm:spPr/>
      <dgm:t>
        <a:bodyPr/>
        <a:lstStyle/>
        <a:p>
          <a:endParaRPr lang="en-US"/>
        </a:p>
      </dgm:t>
    </dgm:pt>
    <dgm:pt modelId="{0FA205D0-2279-44AD-A11C-C139714FCE25}">
      <dgm:prSet/>
      <dgm:spPr/>
      <dgm:t>
        <a:bodyPr/>
        <a:lstStyle/>
        <a:p>
          <a:r>
            <a:rPr lang="el-GR" dirty="0"/>
            <a:t>Αποφάσεις Ευρωπαϊκής Επιτροπής και Δικαστηρίων Ευρωπαϊκής Ένωσης</a:t>
          </a:r>
          <a:endParaRPr lang="en-US" dirty="0"/>
        </a:p>
      </dgm:t>
    </dgm:pt>
    <dgm:pt modelId="{7B595F76-24EE-470C-9299-23B6C1F31732}" type="parTrans" cxnId="{EA7BB44D-26E8-410A-BA98-235F2C03A3B2}">
      <dgm:prSet/>
      <dgm:spPr/>
      <dgm:t>
        <a:bodyPr/>
        <a:lstStyle/>
        <a:p>
          <a:endParaRPr lang="en-US"/>
        </a:p>
      </dgm:t>
    </dgm:pt>
    <dgm:pt modelId="{3590D9A5-B74C-4B05-9CBD-CFB68C90185C}" type="sibTrans" cxnId="{EA7BB44D-26E8-410A-BA98-235F2C03A3B2}">
      <dgm:prSet/>
      <dgm:spPr/>
      <dgm:t>
        <a:bodyPr/>
        <a:lstStyle/>
        <a:p>
          <a:endParaRPr lang="en-US"/>
        </a:p>
      </dgm:t>
    </dgm:pt>
    <dgm:pt modelId="{C98FA14A-9214-44DF-BD5D-1F90450E9528}">
      <dgm:prSet/>
      <dgm:spPr/>
      <dgm:t>
        <a:bodyPr/>
        <a:lstStyle/>
        <a:p>
          <a:r>
            <a:rPr lang="el-GR" b="1" dirty="0"/>
            <a:t>Εθνική έννομη τάξη</a:t>
          </a:r>
          <a:endParaRPr lang="en-US" dirty="0"/>
        </a:p>
      </dgm:t>
    </dgm:pt>
    <dgm:pt modelId="{C726AB8E-14BF-4E53-AE9D-7510108FACAF}" type="parTrans" cxnId="{DFA912AD-0370-455F-8352-1A14571C8EA1}">
      <dgm:prSet/>
      <dgm:spPr/>
      <dgm:t>
        <a:bodyPr/>
        <a:lstStyle/>
        <a:p>
          <a:endParaRPr lang="en-US"/>
        </a:p>
      </dgm:t>
    </dgm:pt>
    <dgm:pt modelId="{A690F48B-5345-4FDD-A884-689848B55B05}" type="sibTrans" cxnId="{DFA912AD-0370-455F-8352-1A14571C8EA1}">
      <dgm:prSet/>
      <dgm:spPr/>
      <dgm:t>
        <a:bodyPr/>
        <a:lstStyle/>
        <a:p>
          <a:endParaRPr lang="en-US"/>
        </a:p>
      </dgm:t>
    </dgm:pt>
    <dgm:pt modelId="{2E7F644E-B506-4492-AA5B-5B36251B15C9}">
      <dgm:prSet/>
      <dgm:spPr/>
      <dgm:t>
        <a:bodyPr/>
        <a:lstStyle/>
        <a:p>
          <a:r>
            <a:rPr lang="el-GR" dirty="0"/>
            <a:t>Ο περί Προστασίας του Ανταγωνισμού Νόμος του 2008 (Νόμος 13(Ι)/2008), με την τροποποίηση του από τον Νόμο 41(Ι)/2014</a:t>
          </a:r>
          <a:endParaRPr lang="en-US" dirty="0"/>
        </a:p>
      </dgm:t>
    </dgm:pt>
    <dgm:pt modelId="{DD516500-9440-41B1-8F67-1E1D230F709E}" type="parTrans" cxnId="{A701A639-C22E-4406-9B85-1C059140CF44}">
      <dgm:prSet/>
      <dgm:spPr/>
      <dgm:t>
        <a:bodyPr/>
        <a:lstStyle/>
        <a:p>
          <a:endParaRPr lang="en-US"/>
        </a:p>
      </dgm:t>
    </dgm:pt>
    <dgm:pt modelId="{F38BC558-9472-4DF7-97FD-B101BC965FFF}" type="sibTrans" cxnId="{A701A639-C22E-4406-9B85-1C059140CF44}">
      <dgm:prSet/>
      <dgm:spPr/>
      <dgm:t>
        <a:bodyPr/>
        <a:lstStyle/>
        <a:p>
          <a:endParaRPr lang="en-US"/>
        </a:p>
      </dgm:t>
    </dgm:pt>
    <dgm:pt modelId="{A9132879-265E-4673-8A3F-5A0E5EC62351}">
      <dgm:prSet/>
      <dgm:spPr/>
      <dgm:t>
        <a:bodyPr/>
        <a:lstStyle/>
        <a:p>
          <a:r>
            <a:rPr lang="el-GR" dirty="0"/>
            <a:t>Νόμος που προβλέπει για τον έλεγχο των συγκεντρώσεων επιχειρήσεων για σκοπούς διαφύλαξης του αποτελεσματικού ανταγωνισμού (Νόμος 83(Ι)/2014)</a:t>
          </a:r>
          <a:endParaRPr lang="en-US" dirty="0"/>
        </a:p>
      </dgm:t>
    </dgm:pt>
    <dgm:pt modelId="{47F63C1F-6A10-4657-B3FF-0C88613BEC3C}" type="parTrans" cxnId="{10BF70AD-D88A-44FA-8A82-8B558F02E329}">
      <dgm:prSet/>
      <dgm:spPr/>
      <dgm:t>
        <a:bodyPr/>
        <a:lstStyle/>
        <a:p>
          <a:endParaRPr lang="en-US"/>
        </a:p>
      </dgm:t>
    </dgm:pt>
    <dgm:pt modelId="{66579704-FBAD-4547-8936-2DDFE05C03AC}" type="sibTrans" cxnId="{10BF70AD-D88A-44FA-8A82-8B558F02E329}">
      <dgm:prSet/>
      <dgm:spPr/>
      <dgm:t>
        <a:bodyPr/>
        <a:lstStyle/>
        <a:p>
          <a:endParaRPr lang="en-US"/>
        </a:p>
      </dgm:t>
    </dgm:pt>
    <dgm:pt modelId="{E88A99BE-1924-4791-8739-6E10095DEE0B}" type="pres">
      <dgm:prSet presAssocID="{51F09763-0048-49F8-810A-040319A32A46}" presName="linear" presStyleCnt="0">
        <dgm:presLayoutVars>
          <dgm:animLvl val="lvl"/>
          <dgm:resizeHandles val="exact"/>
        </dgm:presLayoutVars>
      </dgm:prSet>
      <dgm:spPr/>
    </dgm:pt>
    <dgm:pt modelId="{C157E804-681C-4152-B5AA-6B42D2E3A429}" type="pres">
      <dgm:prSet presAssocID="{AA5B57FA-2A67-43BE-81E5-BC868F717B4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E37D5E5-13BD-4A25-8DDE-520EF9C4D44C}" type="pres">
      <dgm:prSet presAssocID="{AA5B57FA-2A67-43BE-81E5-BC868F717B45}" presName="childText" presStyleLbl="revTx" presStyleIdx="0" presStyleCnt="2">
        <dgm:presLayoutVars>
          <dgm:bulletEnabled val="1"/>
        </dgm:presLayoutVars>
      </dgm:prSet>
      <dgm:spPr/>
    </dgm:pt>
    <dgm:pt modelId="{2E381485-ED4A-4E41-A60C-C799A86FAB30}" type="pres">
      <dgm:prSet presAssocID="{C98FA14A-9214-44DF-BD5D-1F90450E952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DDBA23C-E9AA-441F-8D6C-8DF721F54D22}" type="pres">
      <dgm:prSet presAssocID="{C98FA14A-9214-44DF-BD5D-1F90450E952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51E5A18-E002-4E68-B932-D4D301587E0A}" type="presOf" srcId="{51F09763-0048-49F8-810A-040319A32A46}" destId="{E88A99BE-1924-4791-8739-6E10095DEE0B}" srcOrd="0" destOrd="0" presId="urn:microsoft.com/office/officeart/2005/8/layout/vList2"/>
    <dgm:cxn modelId="{A228EE1C-3C9C-4834-A881-89A953118387}" type="presOf" srcId="{717210B9-D91B-4C04-A5F1-369606A38874}" destId="{DE37D5E5-13BD-4A25-8DDE-520EF9C4D44C}" srcOrd="0" destOrd="3" presId="urn:microsoft.com/office/officeart/2005/8/layout/vList2"/>
    <dgm:cxn modelId="{ECC70729-50A6-44D3-AE56-81070314CC53}" srcId="{AA5B57FA-2A67-43BE-81E5-BC868F717B45}" destId="{5CAC02F6-4CCC-4F0A-8182-7D7333DAE310}" srcOrd="1" destOrd="0" parTransId="{BE29BA63-DECC-4093-98B8-19918994600A}" sibTransId="{BC65EF2B-0E5B-4F8C-BBF2-D6E88541F4C9}"/>
    <dgm:cxn modelId="{193FB635-F654-493C-89B5-283342A22F49}" srcId="{51F09763-0048-49F8-810A-040319A32A46}" destId="{AA5B57FA-2A67-43BE-81E5-BC868F717B45}" srcOrd="0" destOrd="0" parTransId="{E59A7AE6-62F3-482A-846C-5AC7838D8B50}" sibTransId="{330B38BD-DE74-4A3C-AB9A-59475B351D69}"/>
    <dgm:cxn modelId="{A701A639-C22E-4406-9B85-1C059140CF44}" srcId="{C98FA14A-9214-44DF-BD5D-1F90450E9528}" destId="{2E7F644E-B506-4492-AA5B-5B36251B15C9}" srcOrd="0" destOrd="0" parTransId="{DD516500-9440-41B1-8F67-1E1D230F709E}" sibTransId="{F38BC558-9472-4DF7-97FD-B101BC965FFF}"/>
    <dgm:cxn modelId="{2C3D5961-EDF0-4FFF-A2A9-4F77DAA2F2B2}" type="presOf" srcId="{AA5B57FA-2A67-43BE-81E5-BC868F717B45}" destId="{C157E804-681C-4152-B5AA-6B42D2E3A429}" srcOrd="0" destOrd="0" presId="urn:microsoft.com/office/officeart/2005/8/layout/vList2"/>
    <dgm:cxn modelId="{7B0A1469-36A0-41BE-B100-9833A5DF72BD}" type="presOf" srcId="{87978596-AF5B-4A7D-8A2C-6E1C3FEF73EF}" destId="{DE37D5E5-13BD-4A25-8DDE-520EF9C4D44C}" srcOrd="0" destOrd="0" presId="urn:microsoft.com/office/officeart/2005/8/layout/vList2"/>
    <dgm:cxn modelId="{F06CA94A-6F4A-4BEB-BD59-5277ABB1C402}" type="presOf" srcId="{2E7F644E-B506-4492-AA5B-5B36251B15C9}" destId="{1DDBA23C-E9AA-441F-8D6C-8DF721F54D22}" srcOrd="0" destOrd="0" presId="urn:microsoft.com/office/officeart/2005/8/layout/vList2"/>
    <dgm:cxn modelId="{EA7BB44D-26E8-410A-BA98-235F2C03A3B2}" srcId="{AA5B57FA-2A67-43BE-81E5-BC868F717B45}" destId="{0FA205D0-2279-44AD-A11C-C139714FCE25}" srcOrd="4" destOrd="0" parTransId="{7B595F76-24EE-470C-9299-23B6C1F31732}" sibTransId="{3590D9A5-B74C-4B05-9CBD-CFB68C90185C}"/>
    <dgm:cxn modelId="{3E0B524F-A0FE-4DFA-9CEB-4059582EFEB4}" type="presOf" srcId="{0FA205D0-2279-44AD-A11C-C139714FCE25}" destId="{DE37D5E5-13BD-4A25-8DDE-520EF9C4D44C}" srcOrd="0" destOrd="4" presId="urn:microsoft.com/office/officeart/2005/8/layout/vList2"/>
    <dgm:cxn modelId="{5AC3BBA1-100B-493F-8CDA-B4F910CD73FD}" type="presOf" srcId="{A9132879-265E-4673-8A3F-5A0E5EC62351}" destId="{1DDBA23C-E9AA-441F-8D6C-8DF721F54D22}" srcOrd="0" destOrd="1" presId="urn:microsoft.com/office/officeart/2005/8/layout/vList2"/>
    <dgm:cxn modelId="{BE5061A6-1523-472D-9026-EF62C7BB2F8E}" srcId="{AA5B57FA-2A67-43BE-81E5-BC868F717B45}" destId="{DDAFF00F-4BAD-4295-A0EF-52A0B12F575A}" srcOrd="2" destOrd="0" parTransId="{751E690F-F10E-4FCB-AA6E-83828FE887DE}" sibTransId="{975CB92B-463D-4FB5-9CCE-9685040284C4}"/>
    <dgm:cxn modelId="{DFA912AD-0370-455F-8352-1A14571C8EA1}" srcId="{51F09763-0048-49F8-810A-040319A32A46}" destId="{C98FA14A-9214-44DF-BD5D-1F90450E9528}" srcOrd="1" destOrd="0" parTransId="{C726AB8E-14BF-4E53-AE9D-7510108FACAF}" sibTransId="{A690F48B-5345-4FDD-A884-689848B55B05}"/>
    <dgm:cxn modelId="{10BF70AD-D88A-44FA-8A82-8B558F02E329}" srcId="{C98FA14A-9214-44DF-BD5D-1F90450E9528}" destId="{A9132879-265E-4673-8A3F-5A0E5EC62351}" srcOrd="1" destOrd="0" parTransId="{47F63C1F-6A10-4657-B3FF-0C88613BEC3C}" sibTransId="{66579704-FBAD-4547-8936-2DDFE05C03AC}"/>
    <dgm:cxn modelId="{A02C89AD-7C11-464D-8F41-9816E4F5F241}" type="presOf" srcId="{C98FA14A-9214-44DF-BD5D-1F90450E9528}" destId="{2E381485-ED4A-4E41-A60C-C799A86FAB30}" srcOrd="0" destOrd="0" presId="urn:microsoft.com/office/officeart/2005/8/layout/vList2"/>
    <dgm:cxn modelId="{F3F575B4-7DAF-4107-AF0C-5A0FE6749C95}" srcId="{AA5B57FA-2A67-43BE-81E5-BC868F717B45}" destId="{717210B9-D91B-4C04-A5F1-369606A38874}" srcOrd="3" destOrd="0" parTransId="{D83237E5-C06F-41A9-A260-641BC5FCDAA3}" sibTransId="{81DAE0E8-4560-4BEC-B94F-639E38DA7073}"/>
    <dgm:cxn modelId="{983F08DB-8E59-4B92-A191-3FD9F00B2C45}" srcId="{AA5B57FA-2A67-43BE-81E5-BC868F717B45}" destId="{87978596-AF5B-4A7D-8A2C-6E1C3FEF73EF}" srcOrd="0" destOrd="0" parTransId="{04F1747F-ED42-4E6A-9EB6-5BFAA0DDFDE1}" sibTransId="{0CA88E83-F2C6-4084-B54F-42BA8ACF34C9}"/>
    <dgm:cxn modelId="{F97FB2F3-941E-43A9-BFF0-54DACC53B7BB}" type="presOf" srcId="{DDAFF00F-4BAD-4295-A0EF-52A0B12F575A}" destId="{DE37D5E5-13BD-4A25-8DDE-520EF9C4D44C}" srcOrd="0" destOrd="2" presId="urn:microsoft.com/office/officeart/2005/8/layout/vList2"/>
    <dgm:cxn modelId="{5335C6F7-C4EB-417F-885C-CE0A12B2549F}" type="presOf" srcId="{5CAC02F6-4CCC-4F0A-8182-7D7333DAE310}" destId="{DE37D5E5-13BD-4A25-8DDE-520EF9C4D44C}" srcOrd="0" destOrd="1" presId="urn:microsoft.com/office/officeart/2005/8/layout/vList2"/>
    <dgm:cxn modelId="{874CFBFC-2478-45BE-AABA-817B1DD207CB}" type="presParOf" srcId="{E88A99BE-1924-4791-8739-6E10095DEE0B}" destId="{C157E804-681C-4152-B5AA-6B42D2E3A429}" srcOrd="0" destOrd="0" presId="urn:microsoft.com/office/officeart/2005/8/layout/vList2"/>
    <dgm:cxn modelId="{69C25469-E52A-4E50-9595-71BA74390E3C}" type="presParOf" srcId="{E88A99BE-1924-4791-8739-6E10095DEE0B}" destId="{DE37D5E5-13BD-4A25-8DDE-520EF9C4D44C}" srcOrd="1" destOrd="0" presId="urn:microsoft.com/office/officeart/2005/8/layout/vList2"/>
    <dgm:cxn modelId="{11D3A23D-302D-439E-B48C-C11986D2DF9F}" type="presParOf" srcId="{E88A99BE-1924-4791-8739-6E10095DEE0B}" destId="{2E381485-ED4A-4E41-A60C-C799A86FAB30}" srcOrd="2" destOrd="0" presId="urn:microsoft.com/office/officeart/2005/8/layout/vList2"/>
    <dgm:cxn modelId="{3F833DCD-1746-4802-AEC8-77A11B2EC556}" type="presParOf" srcId="{E88A99BE-1924-4791-8739-6E10095DEE0B}" destId="{1DDBA23C-E9AA-441F-8D6C-8DF721F54D2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010CA8-6F26-4CE8-9D30-3F34CD3EF1FA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0D3056E-A015-4BB9-B3F5-8F4A35B631BE}">
      <dgm:prSet/>
      <dgm:spPr/>
      <dgm:t>
        <a:bodyPr/>
        <a:lstStyle/>
        <a:p>
          <a:r>
            <a:rPr lang="el-GR" b="1" dirty="0"/>
            <a:t>Εφαρμογή του Νόμου 13(Ι)/2008 </a:t>
          </a:r>
          <a:r>
            <a:rPr lang="el-GR" dirty="0"/>
            <a:t>(Αντιμονοπωλιακή νομοθεσία)</a:t>
          </a:r>
          <a:endParaRPr lang="en-US" dirty="0"/>
        </a:p>
      </dgm:t>
    </dgm:pt>
    <dgm:pt modelId="{69DBBF04-9151-48F1-A2B0-46845D2F8C4D}" type="parTrans" cxnId="{BF611AAC-2439-4762-92D4-A53771DFDF13}">
      <dgm:prSet/>
      <dgm:spPr/>
      <dgm:t>
        <a:bodyPr/>
        <a:lstStyle/>
        <a:p>
          <a:endParaRPr lang="en-US"/>
        </a:p>
      </dgm:t>
    </dgm:pt>
    <dgm:pt modelId="{483B1282-D0D6-429C-858D-1890ECD798AC}" type="sibTrans" cxnId="{BF611AAC-2439-4762-92D4-A53771DFDF13}">
      <dgm:prSet/>
      <dgm:spPr/>
      <dgm:t>
        <a:bodyPr/>
        <a:lstStyle/>
        <a:p>
          <a:endParaRPr lang="en-US"/>
        </a:p>
      </dgm:t>
    </dgm:pt>
    <dgm:pt modelId="{4DAF60B2-46AC-45DD-9B9B-F7D443CC6F00}">
      <dgm:prSet/>
      <dgm:spPr/>
      <dgm:t>
        <a:bodyPr/>
        <a:lstStyle/>
        <a:p>
          <a:r>
            <a:rPr lang="el-GR" dirty="0"/>
            <a:t>Συμπράξεις και εναρμονισμένες πρακτικές (άρθρο 3)</a:t>
          </a:r>
          <a:endParaRPr lang="en-US" dirty="0"/>
        </a:p>
      </dgm:t>
    </dgm:pt>
    <dgm:pt modelId="{BCECE2E1-8657-450F-A958-B2D73EE18481}" type="parTrans" cxnId="{2D8477F9-7DE1-40E2-A87E-98460F52A1EF}">
      <dgm:prSet/>
      <dgm:spPr/>
      <dgm:t>
        <a:bodyPr/>
        <a:lstStyle/>
        <a:p>
          <a:endParaRPr lang="en-US"/>
        </a:p>
      </dgm:t>
    </dgm:pt>
    <dgm:pt modelId="{73F15AEA-057E-4090-984D-93F2A62B6EBE}" type="sibTrans" cxnId="{2D8477F9-7DE1-40E2-A87E-98460F52A1EF}">
      <dgm:prSet/>
      <dgm:spPr/>
      <dgm:t>
        <a:bodyPr/>
        <a:lstStyle/>
        <a:p>
          <a:endParaRPr lang="en-US"/>
        </a:p>
      </dgm:t>
    </dgm:pt>
    <dgm:pt modelId="{5D078B08-9828-41AA-936D-BE9009C4BC40}">
      <dgm:prSet/>
      <dgm:spPr/>
      <dgm:t>
        <a:bodyPr/>
        <a:lstStyle/>
        <a:p>
          <a:r>
            <a:rPr lang="el-GR" dirty="0"/>
            <a:t>Κατάχρηση δεσπόζουσας θέσης (άρθρο 6(1))</a:t>
          </a:r>
          <a:endParaRPr lang="en-US" dirty="0"/>
        </a:p>
      </dgm:t>
    </dgm:pt>
    <dgm:pt modelId="{B4312C36-42FB-46CA-B5DC-B9ED5601D11D}" type="parTrans" cxnId="{D143D770-C122-4F12-B44A-96819FFE4498}">
      <dgm:prSet/>
      <dgm:spPr/>
      <dgm:t>
        <a:bodyPr/>
        <a:lstStyle/>
        <a:p>
          <a:endParaRPr lang="en-US"/>
        </a:p>
      </dgm:t>
    </dgm:pt>
    <dgm:pt modelId="{1C4C5912-D0A4-4C31-A9DB-2DBADDD56940}" type="sibTrans" cxnId="{D143D770-C122-4F12-B44A-96819FFE4498}">
      <dgm:prSet/>
      <dgm:spPr/>
      <dgm:t>
        <a:bodyPr/>
        <a:lstStyle/>
        <a:p>
          <a:endParaRPr lang="en-US"/>
        </a:p>
      </dgm:t>
    </dgm:pt>
    <dgm:pt modelId="{37ED44A1-F707-4220-A701-235464C8E003}">
      <dgm:prSet/>
      <dgm:spPr/>
      <dgm:t>
        <a:bodyPr/>
        <a:lstStyle/>
        <a:p>
          <a:r>
            <a:rPr lang="el-GR" dirty="0"/>
            <a:t>Κατάχρηση της σχέσης οικονομικής εξάρτησης (άρθρο 6(2))</a:t>
          </a:r>
          <a:endParaRPr lang="en-US" dirty="0"/>
        </a:p>
      </dgm:t>
    </dgm:pt>
    <dgm:pt modelId="{4AC91D5A-D4C2-4DFD-B98A-177439D8CEC7}" type="parTrans" cxnId="{4A44C6DD-CB11-45C3-A0B7-EF5F59376357}">
      <dgm:prSet/>
      <dgm:spPr/>
      <dgm:t>
        <a:bodyPr/>
        <a:lstStyle/>
        <a:p>
          <a:endParaRPr lang="en-US"/>
        </a:p>
      </dgm:t>
    </dgm:pt>
    <dgm:pt modelId="{16F0D4D2-92AB-4A48-B89A-E68A79EA86D7}" type="sibTrans" cxnId="{4A44C6DD-CB11-45C3-A0B7-EF5F59376357}">
      <dgm:prSet/>
      <dgm:spPr/>
      <dgm:t>
        <a:bodyPr/>
        <a:lstStyle/>
        <a:p>
          <a:endParaRPr lang="en-US"/>
        </a:p>
      </dgm:t>
    </dgm:pt>
    <dgm:pt modelId="{47D74AD6-A0A8-4D0A-9DBC-AFFBBBA010DA}">
      <dgm:prSet/>
      <dgm:spPr/>
      <dgm:t>
        <a:bodyPr/>
        <a:lstStyle/>
        <a:p>
          <a:r>
            <a:rPr lang="el-GR" dirty="0"/>
            <a:t>Έρευνες σε κλάδους της οικονομίας ή τύπους συμφωνιών (άρθρο 32(Α))</a:t>
          </a:r>
          <a:endParaRPr lang="en-US" dirty="0"/>
        </a:p>
      </dgm:t>
    </dgm:pt>
    <dgm:pt modelId="{401F9E21-A15D-40EB-92AB-B407779D5B32}" type="parTrans" cxnId="{14773E25-F66B-4EEB-9820-64978FFD4425}">
      <dgm:prSet/>
      <dgm:spPr/>
      <dgm:t>
        <a:bodyPr/>
        <a:lstStyle/>
        <a:p>
          <a:endParaRPr lang="en-US"/>
        </a:p>
      </dgm:t>
    </dgm:pt>
    <dgm:pt modelId="{485B2DE2-6271-4E92-B683-9101D7B6FDC0}" type="sibTrans" cxnId="{14773E25-F66B-4EEB-9820-64978FFD4425}">
      <dgm:prSet/>
      <dgm:spPr/>
      <dgm:t>
        <a:bodyPr/>
        <a:lstStyle/>
        <a:p>
          <a:endParaRPr lang="en-US"/>
        </a:p>
      </dgm:t>
    </dgm:pt>
    <dgm:pt modelId="{511BA9B5-1CF4-4EA8-9DE8-6AED7B1C7E77}">
      <dgm:prSet/>
      <dgm:spPr/>
      <dgm:t>
        <a:bodyPr/>
        <a:lstStyle/>
        <a:p>
          <a:r>
            <a:rPr lang="el-GR" b="1" dirty="0"/>
            <a:t>Εφαρμογή του Νόμου 8</a:t>
          </a:r>
          <a:r>
            <a:rPr lang="en-GB" b="1" dirty="0"/>
            <a:t>3</a:t>
          </a:r>
          <a:r>
            <a:rPr lang="el-GR" b="1" dirty="0"/>
            <a:t>(Ι)/2014 </a:t>
          </a:r>
          <a:r>
            <a:rPr lang="el-GR" dirty="0"/>
            <a:t>(Νομοθεσία περί ελέγχου συγκεντρώσεων)</a:t>
          </a:r>
          <a:endParaRPr lang="en-US" dirty="0"/>
        </a:p>
      </dgm:t>
    </dgm:pt>
    <dgm:pt modelId="{BDDF0EB4-06B9-405B-A830-6A1934A816AB}" type="parTrans" cxnId="{8FDC9CC3-D082-4546-BF18-4E8D6DC89653}">
      <dgm:prSet/>
      <dgm:spPr/>
      <dgm:t>
        <a:bodyPr/>
        <a:lstStyle/>
        <a:p>
          <a:endParaRPr lang="en-US"/>
        </a:p>
      </dgm:t>
    </dgm:pt>
    <dgm:pt modelId="{5160B6B4-A39E-4C7B-8CBC-2C8DFAB8942E}" type="sibTrans" cxnId="{8FDC9CC3-D082-4546-BF18-4E8D6DC89653}">
      <dgm:prSet/>
      <dgm:spPr/>
      <dgm:t>
        <a:bodyPr/>
        <a:lstStyle/>
        <a:p>
          <a:endParaRPr lang="en-US"/>
        </a:p>
      </dgm:t>
    </dgm:pt>
    <dgm:pt modelId="{4CFDC09C-D44E-4CE0-A1A4-5E8E9A96F164}">
      <dgm:prSet/>
      <dgm:spPr/>
      <dgm:t>
        <a:bodyPr/>
        <a:lstStyle/>
        <a:p>
          <a:r>
            <a:rPr lang="el-GR" dirty="0"/>
            <a:t>Έλεγχος συμβατότητας των συγκεντρώσεων μείζονος σημασίας</a:t>
          </a:r>
          <a:endParaRPr lang="en-US" dirty="0"/>
        </a:p>
      </dgm:t>
    </dgm:pt>
    <dgm:pt modelId="{AD8E0D88-5BC0-48F8-A9BC-16316C866ED8}" type="parTrans" cxnId="{1EBE18A5-BE24-4B9C-802F-A2F2C555CC18}">
      <dgm:prSet/>
      <dgm:spPr/>
      <dgm:t>
        <a:bodyPr/>
        <a:lstStyle/>
        <a:p>
          <a:endParaRPr lang="en-US"/>
        </a:p>
      </dgm:t>
    </dgm:pt>
    <dgm:pt modelId="{9B8C37A3-9B45-4997-A493-59303DDD23EE}" type="sibTrans" cxnId="{1EBE18A5-BE24-4B9C-802F-A2F2C555CC18}">
      <dgm:prSet/>
      <dgm:spPr/>
      <dgm:t>
        <a:bodyPr/>
        <a:lstStyle/>
        <a:p>
          <a:endParaRPr lang="en-US"/>
        </a:p>
      </dgm:t>
    </dgm:pt>
    <dgm:pt modelId="{23C6FD55-BDE8-4FDA-AB96-BA80EEA8D71B}">
      <dgm:prSet/>
      <dgm:spPr/>
      <dgm:t>
        <a:bodyPr/>
        <a:lstStyle/>
        <a:p>
          <a:r>
            <a:rPr lang="el-GR" b="1" dirty="0"/>
            <a:t>Εφαρμογή των Άρθρων 101 και 102 ΣΛΕΕ </a:t>
          </a:r>
          <a:r>
            <a:rPr lang="el-GR" dirty="0"/>
            <a:t>(Ενωσιακή νομοθεσία)</a:t>
          </a:r>
          <a:endParaRPr lang="en-US" dirty="0"/>
        </a:p>
      </dgm:t>
    </dgm:pt>
    <dgm:pt modelId="{D998BB59-BBEA-43A1-8771-6D8C11AD19CF}" type="parTrans" cxnId="{A37D0597-DE0A-4BD3-91FD-28C661B1737C}">
      <dgm:prSet/>
      <dgm:spPr/>
      <dgm:t>
        <a:bodyPr/>
        <a:lstStyle/>
        <a:p>
          <a:endParaRPr lang="en-US"/>
        </a:p>
      </dgm:t>
    </dgm:pt>
    <dgm:pt modelId="{435D2E61-D59C-4ECA-BDFD-3515E290D681}" type="sibTrans" cxnId="{A37D0597-DE0A-4BD3-91FD-28C661B1737C}">
      <dgm:prSet/>
      <dgm:spPr/>
      <dgm:t>
        <a:bodyPr/>
        <a:lstStyle/>
        <a:p>
          <a:endParaRPr lang="en-US"/>
        </a:p>
      </dgm:t>
    </dgm:pt>
    <dgm:pt modelId="{853177EC-981B-49DB-9D53-1EB76D3F3BF0}">
      <dgm:prSet/>
      <dgm:spPr/>
      <dgm:t>
        <a:bodyPr/>
        <a:lstStyle/>
        <a:p>
          <a:r>
            <a:rPr lang="el-GR" dirty="0"/>
            <a:t>Συμπράξεις και εναρμονισμένες πρακτικές (Άρθρο 101)</a:t>
          </a:r>
          <a:endParaRPr lang="en-US" dirty="0"/>
        </a:p>
      </dgm:t>
    </dgm:pt>
    <dgm:pt modelId="{63389AB0-6207-48DB-AEE6-67386AD1C041}" type="parTrans" cxnId="{3ED7BF85-A705-47E0-8588-69B493C08EF5}">
      <dgm:prSet/>
      <dgm:spPr/>
      <dgm:t>
        <a:bodyPr/>
        <a:lstStyle/>
        <a:p>
          <a:endParaRPr lang="en-US"/>
        </a:p>
      </dgm:t>
    </dgm:pt>
    <dgm:pt modelId="{9E0456FE-1723-4BD5-97AA-FA2C1545E83D}" type="sibTrans" cxnId="{3ED7BF85-A705-47E0-8588-69B493C08EF5}">
      <dgm:prSet/>
      <dgm:spPr/>
      <dgm:t>
        <a:bodyPr/>
        <a:lstStyle/>
        <a:p>
          <a:endParaRPr lang="en-US"/>
        </a:p>
      </dgm:t>
    </dgm:pt>
    <dgm:pt modelId="{733220AD-5E72-476E-A5FF-DED9968C88F5}">
      <dgm:prSet/>
      <dgm:spPr/>
      <dgm:t>
        <a:bodyPr/>
        <a:lstStyle/>
        <a:p>
          <a:r>
            <a:rPr lang="el-GR" dirty="0"/>
            <a:t>Κατάχρηση δεσπόζουσας θέσης (Άρθρο 102)</a:t>
          </a:r>
          <a:endParaRPr lang="en-US" dirty="0"/>
        </a:p>
      </dgm:t>
    </dgm:pt>
    <dgm:pt modelId="{551572CD-A024-4A9F-86ED-DEFB07DBC1E6}" type="parTrans" cxnId="{BFC3502C-39B5-448A-905B-0973D4358148}">
      <dgm:prSet/>
      <dgm:spPr/>
      <dgm:t>
        <a:bodyPr/>
        <a:lstStyle/>
        <a:p>
          <a:endParaRPr lang="en-US"/>
        </a:p>
      </dgm:t>
    </dgm:pt>
    <dgm:pt modelId="{2D2B301C-A5FC-4212-8006-F8F416FB4C57}" type="sibTrans" cxnId="{BFC3502C-39B5-448A-905B-0973D4358148}">
      <dgm:prSet/>
      <dgm:spPr/>
      <dgm:t>
        <a:bodyPr/>
        <a:lstStyle/>
        <a:p>
          <a:endParaRPr lang="en-US"/>
        </a:p>
      </dgm:t>
    </dgm:pt>
    <dgm:pt modelId="{E5AE44E5-144E-492C-97AA-22D45AEB3AAD}" type="pres">
      <dgm:prSet presAssocID="{7D010CA8-6F26-4CE8-9D30-3F34CD3EF1FA}" presName="Name0" presStyleCnt="0">
        <dgm:presLayoutVars>
          <dgm:dir/>
          <dgm:animLvl val="lvl"/>
          <dgm:resizeHandles val="exact"/>
        </dgm:presLayoutVars>
      </dgm:prSet>
      <dgm:spPr/>
    </dgm:pt>
    <dgm:pt modelId="{A90214FF-91A4-4BC3-A6D8-03741CA22CCE}" type="pres">
      <dgm:prSet presAssocID="{30D3056E-A015-4BB9-B3F5-8F4A35B631BE}" presName="composite" presStyleCnt="0"/>
      <dgm:spPr/>
    </dgm:pt>
    <dgm:pt modelId="{76F86B64-23DC-46CA-9818-DEF41C137E64}" type="pres">
      <dgm:prSet presAssocID="{30D3056E-A015-4BB9-B3F5-8F4A35B631B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19D2922-EFC0-4C00-9F4B-3A4C8A34BF4A}" type="pres">
      <dgm:prSet presAssocID="{30D3056E-A015-4BB9-B3F5-8F4A35B631BE}" presName="desTx" presStyleLbl="alignAccFollowNode1" presStyleIdx="0" presStyleCnt="3">
        <dgm:presLayoutVars>
          <dgm:bulletEnabled val="1"/>
        </dgm:presLayoutVars>
      </dgm:prSet>
      <dgm:spPr/>
    </dgm:pt>
    <dgm:pt modelId="{7A40E6D1-1772-4E4D-AE42-CA32DD48B140}" type="pres">
      <dgm:prSet presAssocID="{483B1282-D0D6-429C-858D-1890ECD798AC}" presName="space" presStyleCnt="0"/>
      <dgm:spPr/>
    </dgm:pt>
    <dgm:pt modelId="{02B4F11D-BEF8-4E37-B65E-DB3D464296B2}" type="pres">
      <dgm:prSet presAssocID="{511BA9B5-1CF4-4EA8-9DE8-6AED7B1C7E77}" presName="composite" presStyleCnt="0"/>
      <dgm:spPr/>
    </dgm:pt>
    <dgm:pt modelId="{8422174C-420D-4F6E-84E1-9926A6B085CB}" type="pres">
      <dgm:prSet presAssocID="{511BA9B5-1CF4-4EA8-9DE8-6AED7B1C7E7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971D8BAD-A497-4A80-A51A-C2A282EE1DFA}" type="pres">
      <dgm:prSet presAssocID="{511BA9B5-1CF4-4EA8-9DE8-6AED7B1C7E77}" presName="desTx" presStyleLbl="alignAccFollowNode1" presStyleIdx="1" presStyleCnt="3">
        <dgm:presLayoutVars>
          <dgm:bulletEnabled val="1"/>
        </dgm:presLayoutVars>
      </dgm:prSet>
      <dgm:spPr/>
    </dgm:pt>
    <dgm:pt modelId="{EEC933A2-409A-4924-9D31-A379C751C862}" type="pres">
      <dgm:prSet presAssocID="{5160B6B4-A39E-4C7B-8CBC-2C8DFAB8942E}" presName="space" presStyleCnt="0"/>
      <dgm:spPr/>
    </dgm:pt>
    <dgm:pt modelId="{7C742089-0363-4B6A-952F-52728808505D}" type="pres">
      <dgm:prSet presAssocID="{23C6FD55-BDE8-4FDA-AB96-BA80EEA8D71B}" presName="composite" presStyleCnt="0"/>
      <dgm:spPr/>
    </dgm:pt>
    <dgm:pt modelId="{915FB0DB-BC7B-4DAD-B98D-16799A2957F5}" type="pres">
      <dgm:prSet presAssocID="{23C6FD55-BDE8-4FDA-AB96-BA80EEA8D71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3FDD397-5510-4542-9CF1-999458DB0D0F}" type="pres">
      <dgm:prSet presAssocID="{23C6FD55-BDE8-4FDA-AB96-BA80EEA8D71B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45E1AE0A-10FF-4183-A39E-82432FA5DFDA}" type="presOf" srcId="{5D078B08-9828-41AA-936D-BE9009C4BC40}" destId="{819D2922-EFC0-4C00-9F4B-3A4C8A34BF4A}" srcOrd="0" destOrd="1" presId="urn:microsoft.com/office/officeart/2005/8/layout/hList1"/>
    <dgm:cxn modelId="{77FCCA1F-4B9A-42AC-8447-187680197B85}" type="presOf" srcId="{30D3056E-A015-4BB9-B3F5-8F4A35B631BE}" destId="{76F86B64-23DC-46CA-9818-DEF41C137E64}" srcOrd="0" destOrd="0" presId="urn:microsoft.com/office/officeart/2005/8/layout/hList1"/>
    <dgm:cxn modelId="{14773E25-F66B-4EEB-9820-64978FFD4425}" srcId="{30D3056E-A015-4BB9-B3F5-8F4A35B631BE}" destId="{47D74AD6-A0A8-4D0A-9DBC-AFFBBBA010DA}" srcOrd="3" destOrd="0" parTransId="{401F9E21-A15D-40EB-92AB-B407779D5B32}" sibTransId="{485B2DE2-6271-4E92-B683-9101D7B6FDC0}"/>
    <dgm:cxn modelId="{BFC3502C-39B5-448A-905B-0973D4358148}" srcId="{23C6FD55-BDE8-4FDA-AB96-BA80EEA8D71B}" destId="{733220AD-5E72-476E-A5FF-DED9968C88F5}" srcOrd="1" destOrd="0" parTransId="{551572CD-A024-4A9F-86ED-DEFB07DBC1E6}" sibTransId="{2D2B301C-A5FC-4212-8006-F8F416FB4C57}"/>
    <dgm:cxn modelId="{1EEC413F-D5CA-490C-A0B4-5CFD836F93FB}" type="presOf" srcId="{511BA9B5-1CF4-4EA8-9DE8-6AED7B1C7E77}" destId="{8422174C-420D-4F6E-84E1-9926A6B085CB}" srcOrd="0" destOrd="0" presId="urn:microsoft.com/office/officeart/2005/8/layout/hList1"/>
    <dgm:cxn modelId="{90C7F05E-9283-4F7C-A7E6-05211FA1C2D9}" type="presOf" srcId="{23C6FD55-BDE8-4FDA-AB96-BA80EEA8D71B}" destId="{915FB0DB-BC7B-4DAD-B98D-16799A2957F5}" srcOrd="0" destOrd="0" presId="urn:microsoft.com/office/officeart/2005/8/layout/hList1"/>
    <dgm:cxn modelId="{0C1D3E50-2C37-4C1D-9CBA-E0006BFE5611}" type="presOf" srcId="{7D010CA8-6F26-4CE8-9D30-3F34CD3EF1FA}" destId="{E5AE44E5-144E-492C-97AA-22D45AEB3AAD}" srcOrd="0" destOrd="0" presId="urn:microsoft.com/office/officeart/2005/8/layout/hList1"/>
    <dgm:cxn modelId="{D143D770-C122-4F12-B44A-96819FFE4498}" srcId="{30D3056E-A015-4BB9-B3F5-8F4A35B631BE}" destId="{5D078B08-9828-41AA-936D-BE9009C4BC40}" srcOrd="1" destOrd="0" parTransId="{B4312C36-42FB-46CA-B5DC-B9ED5601D11D}" sibTransId="{1C4C5912-D0A4-4C31-A9DB-2DBADDD56940}"/>
    <dgm:cxn modelId="{D6B1B954-83AB-45A2-B1BB-DDE4AA77BBAD}" type="presOf" srcId="{733220AD-5E72-476E-A5FF-DED9968C88F5}" destId="{43FDD397-5510-4542-9CF1-999458DB0D0F}" srcOrd="0" destOrd="1" presId="urn:microsoft.com/office/officeart/2005/8/layout/hList1"/>
    <dgm:cxn modelId="{E62FB37D-C0E9-4B01-954B-FB964716AD75}" type="presOf" srcId="{4DAF60B2-46AC-45DD-9B9B-F7D443CC6F00}" destId="{819D2922-EFC0-4C00-9F4B-3A4C8A34BF4A}" srcOrd="0" destOrd="0" presId="urn:microsoft.com/office/officeart/2005/8/layout/hList1"/>
    <dgm:cxn modelId="{3ED7BF85-A705-47E0-8588-69B493C08EF5}" srcId="{23C6FD55-BDE8-4FDA-AB96-BA80EEA8D71B}" destId="{853177EC-981B-49DB-9D53-1EB76D3F3BF0}" srcOrd="0" destOrd="0" parTransId="{63389AB0-6207-48DB-AEE6-67386AD1C041}" sibTransId="{9E0456FE-1723-4BD5-97AA-FA2C1545E83D}"/>
    <dgm:cxn modelId="{A37D0597-DE0A-4BD3-91FD-28C661B1737C}" srcId="{7D010CA8-6F26-4CE8-9D30-3F34CD3EF1FA}" destId="{23C6FD55-BDE8-4FDA-AB96-BA80EEA8D71B}" srcOrd="2" destOrd="0" parTransId="{D998BB59-BBEA-43A1-8771-6D8C11AD19CF}" sibTransId="{435D2E61-D59C-4ECA-BDFD-3515E290D681}"/>
    <dgm:cxn modelId="{1DB61D98-77A1-4389-BB3F-559AE058EAB6}" type="presOf" srcId="{47D74AD6-A0A8-4D0A-9DBC-AFFBBBA010DA}" destId="{819D2922-EFC0-4C00-9F4B-3A4C8A34BF4A}" srcOrd="0" destOrd="3" presId="urn:microsoft.com/office/officeart/2005/8/layout/hList1"/>
    <dgm:cxn modelId="{1EBE18A5-BE24-4B9C-802F-A2F2C555CC18}" srcId="{511BA9B5-1CF4-4EA8-9DE8-6AED7B1C7E77}" destId="{4CFDC09C-D44E-4CE0-A1A4-5E8E9A96F164}" srcOrd="0" destOrd="0" parTransId="{AD8E0D88-5BC0-48F8-A9BC-16316C866ED8}" sibTransId="{9B8C37A3-9B45-4997-A493-59303DDD23EE}"/>
    <dgm:cxn modelId="{BF611AAC-2439-4762-92D4-A53771DFDF13}" srcId="{7D010CA8-6F26-4CE8-9D30-3F34CD3EF1FA}" destId="{30D3056E-A015-4BB9-B3F5-8F4A35B631BE}" srcOrd="0" destOrd="0" parTransId="{69DBBF04-9151-48F1-A2B0-46845D2F8C4D}" sibTransId="{483B1282-D0D6-429C-858D-1890ECD798AC}"/>
    <dgm:cxn modelId="{8FDC9CC3-D082-4546-BF18-4E8D6DC89653}" srcId="{7D010CA8-6F26-4CE8-9D30-3F34CD3EF1FA}" destId="{511BA9B5-1CF4-4EA8-9DE8-6AED7B1C7E77}" srcOrd="1" destOrd="0" parTransId="{BDDF0EB4-06B9-405B-A830-6A1934A816AB}" sibTransId="{5160B6B4-A39E-4C7B-8CBC-2C8DFAB8942E}"/>
    <dgm:cxn modelId="{EBBB7DCE-4152-4A9E-86F9-983DAF1CF528}" type="presOf" srcId="{37ED44A1-F707-4220-A701-235464C8E003}" destId="{819D2922-EFC0-4C00-9F4B-3A4C8A34BF4A}" srcOrd="0" destOrd="2" presId="urn:microsoft.com/office/officeart/2005/8/layout/hList1"/>
    <dgm:cxn modelId="{D76666DD-463F-4ED4-A997-D5F259828F5F}" type="presOf" srcId="{853177EC-981B-49DB-9D53-1EB76D3F3BF0}" destId="{43FDD397-5510-4542-9CF1-999458DB0D0F}" srcOrd="0" destOrd="0" presId="urn:microsoft.com/office/officeart/2005/8/layout/hList1"/>
    <dgm:cxn modelId="{4A44C6DD-CB11-45C3-A0B7-EF5F59376357}" srcId="{30D3056E-A015-4BB9-B3F5-8F4A35B631BE}" destId="{37ED44A1-F707-4220-A701-235464C8E003}" srcOrd="2" destOrd="0" parTransId="{4AC91D5A-D4C2-4DFD-B98A-177439D8CEC7}" sibTransId="{16F0D4D2-92AB-4A48-B89A-E68A79EA86D7}"/>
    <dgm:cxn modelId="{508AD8F8-EAE9-4DF5-A077-7BDE0773B755}" type="presOf" srcId="{4CFDC09C-D44E-4CE0-A1A4-5E8E9A96F164}" destId="{971D8BAD-A497-4A80-A51A-C2A282EE1DFA}" srcOrd="0" destOrd="0" presId="urn:microsoft.com/office/officeart/2005/8/layout/hList1"/>
    <dgm:cxn modelId="{2D8477F9-7DE1-40E2-A87E-98460F52A1EF}" srcId="{30D3056E-A015-4BB9-B3F5-8F4A35B631BE}" destId="{4DAF60B2-46AC-45DD-9B9B-F7D443CC6F00}" srcOrd="0" destOrd="0" parTransId="{BCECE2E1-8657-450F-A958-B2D73EE18481}" sibTransId="{73F15AEA-057E-4090-984D-93F2A62B6EBE}"/>
    <dgm:cxn modelId="{DD7A917B-7BD2-4930-96C3-B2EDC1B44C43}" type="presParOf" srcId="{E5AE44E5-144E-492C-97AA-22D45AEB3AAD}" destId="{A90214FF-91A4-4BC3-A6D8-03741CA22CCE}" srcOrd="0" destOrd="0" presId="urn:microsoft.com/office/officeart/2005/8/layout/hList1"/>
    <dgm:cxn modelId="{01C8D522-4873-408E-8FB2-E8CD723A3C0D}" type="presParOf" srcId="{A90214FF-91A4-4BC3-A6D8-03741CA22CCE}" destId="{76F86B64-23DC-46CA-9818-DEF41C137E64}" srcOrd="0" destOrd="0" presId="urn:microsoft.com/office/officeart/2005/8/layout/hList1"/>
    <dgm:cxn modelId="{EB40C709-6CEC-4591-BAD3-318C3ECF6BF7}" type="presParOf" srcId="{A90214FF-91A4-4BC3-A6D8-03741CA22CCE}" destId="{819D2922-EFC0-4C00-9F4B-3A4C8A34BF4A}" srcOrd="1" destOrd="0" presId="urn:microsoft.com/office/officeart/2005/8/layout/hList1"/>
    <dgm:cxn modelId="{6BBDE3F7-BF79-4BC2-B014-0A29EF08472A}" type="presParOf" srcId="{E5AE44E5-144E-492C-97AA-22D45AEB3AAD}" destId="{7A40E6D1-1772-4E4D-AE42-CA32DD48B140}" srcOrd="1" destOrd="0" presId="urn:microsoft.com/office/officeart/2005/8/layout/hList1"/>
    <dgm:cxn modelId="{579C1C16-6F74-429A-83BE-F6A832B90C21}" type="presParOf" srcId="{E5AE44E5-144E-492C-97AA-22D45AEB3AAD}" destId="{02B4F11D-BEF8-4E37-B65E-DB3D464296B2}" srcOrd="2" destOrd="0" presId="urn:microsoft.com/office/officeart/2005/8/layout/hList1"/>
    <dgm:cxn modelId="{06A0CBD8-FB9C-41F8-90B1-D76CD045886D}" type="presParOf" srcId="{02B4F11D-BEF8-4E37-B65E-DB3D464296B2}" destId="{8422174C-420D-4F6E-84E1-9926A6B085CB}" srcOrd="0" destOrd="0" presId="urn:microsoft.com/office/officeart/2005/8/layout/hList1"/>
    <dgm:cxn modelId="{C802FF54-FC28-4EC2-A386-C841320F0056}" type="presParOf" srcId="{02B4F11D-BEF8-4E37-B65E-DB3D464296B2}" destId="{971D8BAD-A497-4A80-A51A-C2A282EE1DFA}" srcOrd="1" destOrd="0" presId="urn:microsoft.com/office/officeart/2005/8/layout/hList1"/>
    <dgm:cxn modelId="{9C3F4A22-2565-4792-B754-5CA8F60C1B58}" type="presParOf" srcId="{E5AE44E5-144E-492C-97AA-22D45AEB3AAD}" destId="{EEC933A2-409A-4924-9D31-A379C751C862}" srcOrd="3" destOrd="0" presId="urn:microsoft.com/office/officeart/2005/8/layout/hList1"/>
    <dgm:cxn modelId="{CD9D91E2-BF16-4331-90F7-28150DCA69A1}" type="presParOf" srcId="{E5AE44E5-144E-492C-97AA-22D45AEB3AAD}" destId="{7C742089-0363-4B6A-952F-52728808505D}" srcOrd="4" destOrd="0" presId="urn:microsoft.com/office/officeart/2005/8/layout/hList1"/>
    <dgm:cxn modelId="{C133E67D-BE8E-44AE-ABD5-16C3F16E10C1}" type="presParOf" srcId="{7C742089-0363-4B6A-952F-52728808505D}" destId="{915FB0DB-BC7B-4DAD-B98D-16799A2957F5}" srcOrd="0" destOrd="0" presId="urn:microsoft.com/office/officeart/2005/8/layout/hList1"/>
    <dgm:cxn modelId="{0F6AF80F-6CE7-4006-84AF-84C78558BC52}" type="presParOf" srcId="{7C742089-0363-4B6A-952F-52728808505D}" destId="{43FDD397-5510-4542-9CF1-999458DB0D0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5DFC0-C327-4AAB-8B2C-BDD02B62AA26}">
      <dsp:nvSpPr>
        <dsp:cNvPr id="0" name=""/>
        <dsp:cNvSpPr/>
      </dsp:nvSpPr>
      <dsp:spPr>
        <a:xfrm>
          <a:off x="814257" y="1506"/>
          <a:ext cx="3397374" cy="203842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Έννοια και οφέλη ανταγωνισμού</a:t>
          </a:r>
          <a:endParaRPr lang="en-US" sz="2900" kern="1200" dirty="0"/>
        </a:p>
      </dsp:txBody>
      <dsp:txXfrm>
        <a:off x="814257" y="1506"/>
        <a:ext cx="3397374" cy="2038424"/>
      </dsp:txXfrm>
    </dsp:sp>
    <dsp:sp modelId="{ADC93056-7ECD-4536-AF71-962C3ED5E129}">
      <dsp:nvSpPr>
        <dsp:cNvPr id="0" name=""/>
        <dsp:cNvSpPr/>
      </dsp:nvSpPr>
      <dsp:spPr>
        <a:xfrm>
          <a:off x="4551368" y="1506"/>
          <a:ext cx="3397374" cy="203842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Εισαγωγή στο Δίκαιο του Ανταγωνισμού</a:t>
          </a:r>
          <a:endParaRPr lang="en-US" sz="29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300" kern="1200" dirty="0"/>
            <a:t>Εργαλεία πολιτικής</a:t>
          </a:r>
          <a:r>
            <a:rPr lang="en-US" sz="2300" kern="1200" dirty="0"/>
            <a:t> / </a:t>
          </a:r>
          <a:r>
            <a:rPr lang="el-GR" sz="2300" kern="1200" dirty="0"/>
            <a:t>Νομικό πλαίσιο</a:t>
          </a:r>
          <a:endParaRPr lang="en-US" sz="2300" kern="1200" dirty="0"/>
        </a:p>
      </dsp:txBody>
      <dsp:txXfrm>
        <a:off x="4551368" y="1506"/>
        <a:ext cx="3397374" cy="2038424"/>
      </dsp:txXfrm>
    </dsp:sp>
    <dsp:sp modelId="{55000615-A900-431A-AAA6-A6BEA0C7179B}">
      <dsp:nvSpPr>
        <dsp:cNvPr id="0" name=""/>
        <dsp:cNvSpPr/>
      </dsp:nvSpPr>
      <dsp:spPr>
        <a:xfrm>
          <a:off x="2682812" y="2379668"/>
          <a:ext cx="3397374" cy="203842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Επιτροπή Προστασίας του Ανταγωνισμού</a:t>
          </a:r>
          <a:endParaRPr lang="en-US" sz="29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300" kern="1200" dirty="0"/>
            <a:t>Αρμοδιότητες</a:t>
          </a:r>
          <a:r>
            <a:rPr lang="en-US" sz="2300" kern="1200" dirty="0"/>
            <a:t> / </a:t>
          </a:r>
          <a:r>
            <a:rPr lang="el-GR" sz="2300" kern="1200" dirty="0"/>
            <a:t>Εξουσίες</a:t>
          </a:r>
          <a:endParaRPr lang="en-US" sz="2300" kern="1200" dirty="0"/>
        </a:p>
      </dsp:txBody>
      <dsp:txXfrm>
        <a:off x="2682812" y="2379668"/>
        <a:ext cx="3397374" cy="20384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30CCD-45B7-4766-9D6D-20CA64EA6F1D}">
      <dsp:nvSpPr>
        <dsp:cNvPr id="0" name=""/>
        <dsp:cNvSpPr/>
      </dsp:nvSpPr>
      <dsp:spPr>
        <a:xfrm>
          <a:off x="0" y="348600"/>
          <a:ext cx="8763000" cy="1247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106" tIns="458216" rIns="68010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200" kern="1200" dirty="0"/>
            <a:t>Αγώνας μεταξύ περισσοτέρων για την επίτευξη κάποιου σκοπού ή την ανάδειξη και επικράτηση</a:t>
          </a:r>
          <a:endParaRPr lang="en-US" sz="2200" kern="1200" dirty="0"/>
        </a:p>
      </dsp:txBody>
      <dsp:txXfrm>
        <a:off x="0" y="348600"/>
        <a:ext cx="8763000" cy="1247400"/>
      </dsp:txXfrm>
    </dsp:sp>
    <dsp:sp modelId="{2E6A267D-CAFC-4187-9139-C3DCC63E4DBB}">
      <dsp:nvSpPr>
        <dsp:cNvPr id="0" name=""/>
        <dsp:cNvSpPr/>
      </dsp:nvSpPr>
      <dsp:spPr>
        <a:xfrm>
          <a:off x="438150" y="23880"/>
          <a:ext cx="6134100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854" tIns="0" rIns="231854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Έννοια ανταγωνισμού</a:t>
          </a:r>
          <a:endParaRPr lang="en-US" sz="2200" kern="1200" dirty="0"/>
        </a:p>
      </dsp:txBody>
      <dsp:txXfrm>
        <a:off x="469853" y="55583"/>
        <a:ext cx="6070694" cy="586034"/>
      </dsp:txXfrm>
    </dsp:sp>
    <dsp:sp modelId="{C8D667E6-1E43-4559-92DE-7C0ED080497C}">
      <dsp:nvSpPr>
        <dsp:cNvPr id="0" name=""/>
        <dsp:cNvSpPr/>
      </dsp:nvSpPr>
      <dsp:spPr>
        <a:xfrm>
          <a:off x="0" y="2039520"/>
          <a:ext cx="8763000" cy="235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106" tIns="458216" rIns="68010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200" kern="1200" dirty="0"/>
            <a:t>Ανταγωνισμός μεταξύ επιχειρήσεων με σκοπό την προσέλκυση πελατείας και αύξηση κερδοφορίας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200" b="1" u="sng" kern="1200" dirty="0"/>
            <a:t>Τύποι ανταγωνισμού</a:t>
          </a:r>
          <a:endParaRPr lang="en-US" sz="2200" kern="1200" dirty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200" kern="1200" dirty="0"/>
            <a:t>Τιμολογιακός</a:t>
          </a:r>
          <a:endParaRPr lang="en-US" sz="2200" kern="1200" dirty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200" kern="1200" dirty="0"/>
            <a:t>Μη τιμολογιακός</a:t>
          </a:r>
          <a:endParaRPr lang="en-US" sz="2200" kern="1200" dirty="0"/>
        </a:p>
      </dsp:txBody>
      <dsp:txXfrm>
        <a:off x="0" y="2039520"/>
        <a:ext cx="8763000" cy="2356200"/>
      </dsp:txXfrm>
    </dsp:sp>
    <dsp:sp modelId="{9C117FAA-0047-4B4C-9CC5-71D94D0FA1C3}">
      <dsp:nvSpPr>
        <dsp:cNvPr id="0" name=""/>
        <dsp:cNvSpPr/>
      </dsp:nvSpPr>
      <dsp:spPr>
        <a:xfrm>
          <a:off x="438150" y="1714800"/>
          <a:ext cx="6134100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854" tIns="0" rIns="231854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Οικονομικός ανταγωνισμός</a:t>
          </a:r>
          <a:endParaRPr lang="en-US" sz="2200" kern="1200" dirty="0"/>
        </a:p>
      </dsp:txBody>
      <dsp:txXfrm>
        <a:off x="469853" y="1746503"/>
        <a:ext cx="6070694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3E95A-1561-4C31-8E11-FF15DC185842}">
      <dsp:nvSpPr>
        <dsp:cNvPr id="0" name=""/>
        <dsp:cNvSpPr/>
      </dsp:nvSpPr>
      <dsp:spPr>
        <a:xfrm>
          <a:off x="0" y="0"/>
          <a:ext cx="7448550" cy="13258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b="1" kern="1200" dirty="0"/>
            <a:t>Το σύνολο νόμων και κανονισμών που διασφαλίζουν ότι ο ανταγωνισμός στην αγορά δεν περιορίζεται κατά τρόπο που να μειώνεται η οικονομική ευημερία</a:t>
          </a:r>
          <a:endParaRPr lang="en-US" sz="1700" kern="1200" dirty="0"/>
        </a:p>
      </dsp:txBody>
      <dsp:txXfrm>
        <a:off x="38834" y="38834"/>
        <a:ext cx="6017821" cy="1248212"/>
      </dsp:txXfrm>
    </dsp:sp>
    <dsp:sp modelId="{76A5B212-9A4F-4FEF-999F-713BE80AE565}">
      <dsp:nvSpPr>
        <dsp:cNvPr id="0" name=""/>
        <dsp:cNvSpPr/>
      </dsp:nvSpPr>
      <dsp:spPr>
        <a:xfrm>
          <a:off x="657224" y="1546860"/>
          <a:ext cx="7448550" cy="1325880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</a:t>
          </a:r>
          <a:r>
            <a:rPr lang="el-GR" sz="1700" kern="1200" dirty="0"/>
            <a:t> ανταγωνισμός μπορεί να περιοριστεί χωρίς κατ’ ανάγκην να μειωθεί η οικονομική ευημερία (π.χ. κάθετοι περιορισμοί)</a:t>
          </a:r>
          <a:endParaRPr lang="en-US" sz="1700" kern="1200" dirty="0"/>
        </a:p>
      </dsp:txBody>
      <dsp:txXfrm>
        <a:off x="696058" y="1585694"/>
        <a:ext cx="5851835" cy="1248212"/>
      </dsp:txXfrm>
    </dsp:sp>
    <dsp:sp modelId="{0E1E9AB5-4B06-44BE-B7E1-7C2B75D876FE}">
      <dsp:nvSpPr>
        <dsp:cNvPr id="0" name=""/>
        <dsp:cNvSpPr/>
      </dsp:nvSpPr>
      <dsp:spPr>
        <a:xfrm>
          <a:off x="1314449" y="3093720"/>
          <a:ext cx="7448550" cy="132588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Στόχος </a:t>
          </a:r>
          <a:r>
            <a:rPr lang="el-GR" sz="1700" kern="1200" dirty="0">
              <a:sym typeface="Wingdings" panose="05000000000000000000" pitchFamily="2" charset="2"/>
            </a:rPr>
            <a:t></a:t>
          </a:r>
          <a:r>
            <a:rPr lang="el-GR" sz="1700" kern="1200" dirty="0"/>
            <a:t> διατήρηση και ενίσχυση του ανταγωνισμού στην αγορά μέσω της απαγόρευσης αντι-ανταγωνιστικών συμπεριφορών / πρακτικών (μονομερών και συντονισμένων)</a:t>
          </a:r>
          <a:r>
            <a:rPr lang="en-US" sz="1700" kern="1200" dirty="0"/>
            <a:t>, </a:t>
          </a:r>
          <a:r>
            <a:rPr lang="el-GR" sz="1700" kern="1200" dirty="0"/>
            <a:t>με τελικό στόχο την μεγιστοποίηση ευημερίας καταναλωτών</a:t>
          </a:r>
          <a:endParaRPr lang="en-US" sz="1700" kern="1200" dirty="0"/>
        </a:p>
      </dsp:txBody>
      <dsp:txXfrm>
        <a:off x="1353283" y="3132554"/>
        <a:ext cx="5851835" cy="1248212"/>
      </dsp:txXfrm>
    </dsp:sp>
    <dsp:sp modelId="{91EFCBB9-8FF5-4AC2-B735-E6F8EEDECD14}">
      <dsp:nvSpPr>
        <dsp:cNvPr id="0" name=""/>
        <dsp:cNvSpPr/>
      </dsp:nvSpPr>
      <dsp:spPr>
        <a:xfrm>
          <a:off x="6586728" y="1005459"/>
          <a:ext cx="861822" cy="86182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6780638" y="1005459"/>
        <a:ext cx="474002" cy="648521"/>
      </dsp:txXfrm>
    </dsp:sp>
    <dsp:sp modelId="{9F96A13E-D152-4283-86C4-EA0E3C32D0E6}">
      <dsp:nvSpPr>
        <dsp:cNvPr id="0" name=""/>
        <dsp:cNvSpPr/>
      </dsp:nvSpPr>
      <dsp:spPr>
        <a:xfrm>
          <a:off x="7243953" y="2543479"/>
          <a:ext cx="861822" cy="86182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7437863" y="2543479"/>
        <a:ext cx="474002" cy="6485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7E804-681C-4152-B5AA-6B42D2E3A429}">
      <dsp:nvSpPr>
        <dsp:cNvPr id="0" name=""/>
        <dsp:cNvSpPr/>
      </dsp:nvSpPr>
      <dsp:spPr>
        <a:xfrm>
          <a:off x="0" y="218279"/>
          <a:ext cx="8763000" cy="575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b="1" kern="1200" dirty="0"/>
            <a:t>Ευρωπαϊκή Ένωση</a:t>
          </a:r>
          <a:endParaRPr lang="en-US" sz="2400" kern="1200" dirty="0"/>
        </a:p>
      </dsp:txBody>
      <dsp:txXfrm>
        <a:off x="28100" y="246379"/>
        <a:ext cx="8706800" cy="519439"/>
      </dsp:txXfrm>
    </dsp:sp>
    <dsp:sp modelId="{DE37D5E5-13BD-4A25-8DDE-520EF9C4D44C}">
      <dsp:nvSpPr>
        <dsp:cNvPr id="0" name=""/>
        <dsp:cNvSpPr/>
      </dsp:nvSpPr>
      <dsp:spPr>
        <a:xfrm>
          <a:off x="0" y="793919"/>
          <a:ext cx="8763000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22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900" kern="1200" dirty="0"/>
            <a:t>Άρθρα 101 και 102 ΣΛΕΕ</a:t>
          </a:r>
          <a:r>
            <a:rPr lang="en-US" sz="1900" kern="1200" dirty="0"/>
            <a:t> </a:t>
          </a:r>
          <a:r>
            <a:rPr lang="el-GR" sz="1900" kern="1200" dirty="0"/>
            <a:t>και ο Κανονισμός 1/2003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900" kern="1200" dirty="0"/>
            <a:t>Απαλλακτικοί κανονισμοί (π.χ. </a:t>
          </a:r>
          <a:r>
            <a:rPr lang="en-US" sz="1900" kern="1200" dirty="0"/>
            <a:t>VBER)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900" kern="1200" dirty="0"/>
            <a:t>Ανακοινώσεις / κατευθυντήριες γραμμές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900" kern="1200" dirty="0"/>
            <a:t>Κανονισμός 139/2004 (προληπτικός έλεγχος συγκεντρώσεων)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900" kern="1200" dirty="0"/>
            <a:t>Αποφάσεις Ευρωπαϊκής Επιτροπής και Δικαστηρίων Ευρωπαϊκής Ένωσης</a:t>
          </a:r>
          <a:endParaRPr lang="en-US" sz="1900" kern="1200" dirty="0"/>
        </a:p>
      </dsp:txBody>
      <dsp:txXfrm>
        <a:off x="0" y="793919"/>
        <a:ext cx="8763000" cy="1639440"/>
      </dsp:txXfrm>
    </dsp:sp>
    <dsp:sp modelId="{2E381485-ED4A-4E41-A60C-C799A86FAB30}">
      <dsp:nvSpPr>
        <dsp:cNvPr id="0" name=""/>
        <dsp:cNvSpPr/>
      </dsp:nvSpPr>
      <dsp:spPr>
        <a:xfrm>
          <a:off x="0" y="2433360"/>
          <a:ext cx="8763000" cy="57563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b="1" kern="1200" dirty="0"/>
            <a:t>Εθνική έννομη τάξη</a:t>
          </a:r>
          <a:endParaRPr lang="en-US" sz="2400" kern="1200" dirty="0"/>
        </a:p>
      </dsp:txBody>
      <dsp:txXfrm>
        <a:off x="28100" y="2461460"/>
        <a:ext cx="8706800" cy="519439"/>
      </dsp:txXfrm>
    </dsp:sp>
    <dsp:sp modelId="{1DDBA23C-E9AA-441F-8D6C-8DF721F54D22}">
      <dsp:nvSpPr>
        <dsp:cNvPr id="0" name=""/>
        <dsp:cNvSpPr/>
      </dsp:nvSpPr>
      <dsp:spPr>
        <a:xfrm>
          <a:off x="0" y="3009000"/>
          <a:ext cx="8763000" cy="1192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22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900" kern="1200" dirty="0"/>
            <a:t>Ο περί Προστασίας του Ανταγωνισμού Νόμος του 2008 (Νόμος 13(Ι)/2008), με την τροποποίηση του από τον Νόμο 41(Ι)/2014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900" kern="1200" dirty="0"/>
            <a:t>Νόμος που προβλέπει για τον έλεγχο των συγκεντρώσεων επιχειρήσεων για σκοπούς διαφύλαξης του αποτελεσματικού ανταγωνισμού (Νόμος 83(Ι)/2014)</a:t>
          </a:r>
          <a:endParaRPr lang="en-US" sz="1900" kern="1200" dirty="0"/>
        </a:p>
      </dsp:txBody>
      <dsp:txXfrm>
        <a:off x="0" y="3009000"/>
        <a:ext cx="8763000" cy="11923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86B64-23DC-46CA-9818-DEF41C137E64}">
      <dsp:nvSpPr>
        <dsp:cNvPr id="0" name=""/>
        <dsp:cNvSpPr/>
      </dsp:nvSpPr>
      <dsp:spPr>
        <a:xfrm>
          <a:off x="2738" y="289339"/>
          <a:ext cx="2669976" cy="10300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/>
            <a:t>Εφαρμογή του Νόμου 13(Ι)/2008 </a:t>
          </a:r>
          <a:r>
            <a:rPr lang="el-GR" sz="1600" kern="1200" dirty="0"/>
            <a:t>(Αντιμονοπωλιακή νομοθεσία)</a:t>
          </a:r>
          <a:endParaRPr lang="en-US" sz="1600" kern="1200" dirty="0"/>
        </a:p>
      </dsp:txBody>
      <dsp:txXfrm>
        <a:off x="2738" y="289339"/>
        <a:ext cx="2669976" cy="1030041"/>
      </dsp:txXfrm>
    </dsp:sp>
    <dsp:sp modelId="{819D2922-EFC0-4C00-9F4B-3A4C8A34BF4A}">
      <dsp:nvSpPr>
        <dsp:cNvPr id="0" name=""/>
        <dsp:cNvSpPr/>
      </dsp:nvSpPr>
      <dsp:spPr>
        <a:xfrm>
          <a:off x="2738" y="1319380"/>
          <a:ext cx="2669976" cy="28108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600" kern="1200" dirty="0"/>
            <a:t>Συμπράξεις και εναρμονισμένες πρακτικές (άρθρο 3)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600" kern="1200" dirty="0"/>
            <a:t>Κατάχρηση δεσπόζουσας θέσης (άρθρο 6(1))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600" kern="1200" dirty="0"/>
            <a:t>Κατάχρηση της σχέσης οικονομικής εξάρτησης (άρθρο 6(2))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600" kern="1200" dirty="0"/>
            <a:t>Έρευνες σε κλάδους της οικονομίας ή τύπους συμφωνιών (άρθρο 32(Α))</a:t>
          </a:r>
          <a:endParaRPr lang="en-US" sz="1600" kern="1200" dirty="0"/>
        </a:p>
      </dsp:txBody>
      <dsp:txXfrm>
        <a:off x="2738" y="1319380"/>
        <a:ext cx="2669976" cy="2810880"/>
      </dsp:txXfrm>
    </dsp:sp>
    <dsp:sp modelId="{8422174C-420D-4F6E-84E1-9926A6B085CB}">
      <dsp:nvSpPr>
        <dsp:cNvPr id="0" name=""/>
        <dsp:cNvSpPr/>
      </dsp:nvSpPr>
      <dsp:spPr>
        <a:xfrm>
          <a:off x="3046511" y="289339"/>
          <a:ext cx="2669976" cy="10300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/>
            <a:t>Εφαρμογή του Νόμου 8</a:t>
          </a:r>
          <a:r>
            <a:rPr lang="en-GB" sz="1600" b="1" kern="1200" dirty="0"/>
            <a:t>3</a:t>
          </a:r>
          <a:r>
            <a:rPr lang="el-GR" sz="1600" b="1" kern="1200" dirty="0"/>
            <a:t>(Ι)/2014 </a:t>
          </a:r>
          <a:r>
            <a:rPr lang="el-GR" sz="1600" kern="1200" dirty="0"/>
            <a:t>(Νομοθεσία περί ελέγχου συγκεντρώσεων)</a:t>
          </a:r>
          <a:endParaRPr lang="en-US" sz="1600" kern="1200" dirty="0"/>
        </a:p>
      </dsp:txBody>
      <dsp:txXfrm>
        <a:off x="3046511" y="289339"/>
        <a:ext cx="2669976" cy="1030041"/>
      </dsp:txXfrm>
    </dsp:sp>
    <dsp:sp modelId="{971D8BAD-A497-4A80-A51A-C2A282EE1DFA}">
      <dsp:nvSpPr>
        <dsp:cNvPr id="0" name=""/>
        <dsp:cNvSpPr/>
      </dsp:nvSpPr>
      <dsp:spPr>
        <a:xfrm>
          <a:off x="3046511" y="1319380"/>
          <a:ext cx="2669976" cy="281088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600" kern="1200" dirty="0"/>
            <a:t>Έλεγχος συμβατότητας των συγκεντρώσεων μείζονος σημασίας</a:t>
          </a:r>
          <a:endParaRPr lang="en-US" sz="1600" kern="1200" dirty="0"/>
        </a:p>
      </dsp:txBody>
      <dsp:txXfrm>
        <a:off x="3046511" y="1319380"/>
        <a:ext cx="2669976" cy="2810880"/>
      </dsp:txXfrm>
    </dsp:sp>
    <dsp:sp modelId="{915FB0DB-BC7B-4DAD-B98D-16799A2957F5}">
      <dsp:nvSpPr>
        <dsp:cNvPr id="0" name=""/>
        <dsp:cNvSpPr/>
      </dsp:nvSpPr>
      <dsp:spPr>
        <a:xfrm>
          <a:off x="6090284" y="289339"/>
          <a:ext cx="2669976" cy="103004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/>
            <a:t>Εφαρμογή των Άρθρων 101 και 102 ΣΛΕΕ </a:t>
          </a:r>
          <a:r>
            <a:rPr lang="el-GR" sz="1600" kern="1200" dirty="0"/>
            <a:t>(Ενωσιακή νομοθεσία)</a:t>
          </a:r>
          <a:endParaRPr lang="en-US" sz="1600" kern="1200" dirty="0"/>
        </a:p>
      </dsp:txBody>
      <dsp:txXfrm>
        <a:off x="6090284" y="289339"/>
        <a:ext cx="2669976" cy="1030041"/>
      </dsp:txXfrm>
    </dsp:sp>
    <dsp:sp modelId="{43FDD397-5510-4542-9CF1-999458DB0D0F}">
      <dsp:nvSpPr>
        <dsp:cNvPr id="0" name=""/>
        <dsp:cNvSpPr/>
      </dsp:nvSpPr>
      <dsp:spPr>
        <a:xfrm>
          <a:off x="6090284" y="1319380"/>
          <a:ext cx="2669976" cy="281088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600" kern="1200" dirty="0"/>
            <a:t>Συμπράξεις και εναρμονισμένες πρακτικές (Άρθρο 101)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600" kern="1200" dirty="0"/>
            <a:t>Κατάχρηση δεσπόζουσας θέσης (Άρθρο 102)</a:t>
          </a:r>
          <a:endParaRPr lang="en-US" sz="1600" kern="1200" dirty="0"/>
        </a:p>
      </dsp:txBody>
      <dsp:txXfrm>
        <a:off x="6090284" y="1319380"/>
        <a:ext cx="2669976" cy="281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23AFB-4837-4761-B4A7-829E6AA52FD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975E0-9BF2-46EC-944C-614F623D4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1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975E0-9BF2-46EC-944C-614F623D45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10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975E0-9BF2-46EC-944C-614F623D459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0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975E0-9BF2-46EC-944C-614F623D459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6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lvl="0"/>
            <a:r>
              <a:rPr lang="en-US"/>
              <a:t>21/6/2019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4D90AF3F-78B3-414A-8AFC-B615762C6E3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94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975E0-9BF2-46EC-944C-614F623D45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27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975E0-9BF2-46EC-944C-614F623D45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975E0-9BF2-46EC-944C-614F623D45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77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975E0-9BF2-46EC-944C-614F623D45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85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975E0-9BF2-46EC-944C-614F623D45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15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975E0-9BF2-46EC-944C-614F623D45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61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975E0-9BF2-46EC-944C-614F623D459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64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975E0-9BF2-46EC-944C-614F623D459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12DD-5294-4AD5-A957-6FF8D2A99D0F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22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E0CC-C958-486F-AE89-04C1ACAB514B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31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7C7B-E23A-49DD-BF80-CB7F99712492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5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19E8C5D-5456-466D-84C9-1D97ECBFAE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0888"/>
            <a:ext cx="8763000" cy="876623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8763000" cy="4419600"/>
          </a:xfr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8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326B-125C-487F-8463-2F47EDE174D9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42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97E8-0E57-41A0-A640-C5F6E4226866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89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EDEC-56A7-43DB-9FB8-648C23A26760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5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589A-D430-4244-97F2-326C168DBEA2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22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B0FF-30E3-4E22-BD1E-C63F5077C570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1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3747-B010-4A4D-BE21-CFD04095DC6A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1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33EEC-4F2E-4ADC-8C68-2230869A66D7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2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0ABA0-F3C9-4193-A576-057AA3920406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93874-D8C6-4CCC-A9EC-BE8FA7F1D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61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N-8Gag7vBQ?feature=oembe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90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8" descr="Related image">
            <a:extLst>
              <a:ext uri="{FF2B5EF4-FFF2-40B4-BE49-F238E27FC236}">
                <a16:creationId xmlns:a16="http://schemas.microsoft.com/office/drawing/2014/main" id="{3AB74BC1-93C0-4C9B-9D7A-8C56E4F562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2862832" y="0"/>
            <a:ext cx="704316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588105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720" y="412799"/>
            <a:ext cx="146304" cy="572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0836" y="4546920"/>
            <a:ext cx="3231832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359" y="1122363"/>
            <a:ext cx="3268980" cy="3204134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l-GR" sz="4000" dirty="0"/>
              <a:t>Εισαγωγή στο Δίκαιο του Ανταγωνισμού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358" y="4872922"/>
            <a:ext cx="3574042" cy="1208141"/>
          </a:xfrm>
        </p:spPr>
        <p:txBody>
          <a:bodyPr>
            <a:normAutofit/>
          </a:bodyPr>
          <a:lstStyle/>
          <a:p>
            <a:pPr algn="l"/>
            <a:r>
              <a:rPr lang="el-GR" sz="1800" b="1" dirty="0">
                <a:latin typeface="Arial" panose="020B0604020202020204" pitchFamily="34" charset="0"/>
                <a:cs typeface="Arial" panose="020B0604020202020204" pitchFamily="34" charset="0"/>
              </a:rPr>
              <a:t>Δρ. Παναγιώτης Αγησιλάου </a:t>
            </a:r>
          </a:p>
          <a:p>
            <a:pPr algn="l"/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Επιμορφωτικό σεμινάριο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KEBE 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l-GR" sz="1800" baseline="30000">
                <a:latin typeface="Arial" panose="020B0604020202020204" pitchFamily="34" charset="0"/>
                <a:cs typeface="Arial" panose="020B0604020202020204" pitchFamily="34" charset="0"/>
              </a:rPr>
              <a:t>η</a:t>
            </a:r>
            <a:r>
              <a:rPr lang="el-GR" sz="1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Ιουλίου 2020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46842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6446-F144-4E54-92D1-A27450B10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0888"/>
            <a:ext cx="8763000" cy="876623"/>
          </a:xfrm>
        </p:spPr>
        <p:txBody>
          <a:bodyPr anchor="ctr">
            <a:normAutofit/>
          </a:bodyPr>
          <a:lstStyle/>
          <a:p>
            <a:r>
              <a:rPr lang="el-GR" dirty="0"/>
              <a:t>Νομικό πλαίσιο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10B410B-9C09-4ED5-91B4-64A8382277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174963"/>
              </p:ext>
            </p:extLst>
          </p:nvPr>
        </p:nvGraphicFramePr>
        <p:xfrm>
          <a:off x="838200" y="1752600"/>
          <a:ext cx="8763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08F336-B585-4418-A3BC-2D9C4EE35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28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16476-3EC6-4A5D-801E-C2BC104C8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Αρμοδιότητες Επιτροπής Προστασίας του Ανταγωνισμού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D209C9-EEAD-4B04-9BF6-17B8B6E597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020319"/>
              </p:ext>
            </p:extLst>
          </p:nvPr>
        </p:nvGraphicFramePr>
        <p:xfrm>
          <a:off x="838200" y="1752600"/>
          <a:ext cx="8763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30CD59-0525-450D-88CF-4FEBF170C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12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8F606-1605-4F14-BA3C-E13480185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Εξουσίες Επιτροπής Προστασίας του Ανταγωνισμού</a:t>
            </a: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C56FDC4-E145-463E-9DBA-8745CA8E2B80}"/>
              </a:ext>
            </a:extLst>
          </p:cNvPr>
          <p:cNvGrpSpPr>
            <a:grpSpLocks noChangeAspect="1"/>
          </p:cNvGrpSpPr>
          <p:nvPr/>
        </p:nvGrpSpPr>
        <p:grpSpPr>
          <a:xfrm>
            <a:off x="1295400" y="1828800"/>
            <a:ext cx="7471421" cy="3541939"/>
            <a:chOff x="5601344" y="2925545"/>
            <a:chExt cx="16603156" cy="7870973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AF00766A-0301-4F12-BEE3-8B5769292AF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01344" y="3179540"/>
              <a:ext cx="2554214" cy="928304"/>
            </a:xfrm>
            <a:custGeom>
              <a:avLst/>
              <a:gdLst>
                <a:gd name="T0" fmla="*/ 260 w 2052"/>
                <a:gd name="T1" fmla="*/ 341 h 746"/>
                <a:gd name="T2" fmla="*/ 25 w 2052"/>
                <a:gd name="T3" fmla="*/ 67 h 746"/>
                <a:gd name="T4" fmla="*/ 25 w 2052"/>
                <a:gd name="T5" fmla="*/ 67 h 746"/>
                <a:gd name="T6" fmla="*/ 55 w 2052"/>
                <a:gd name="T7" fmla="*/ 0 h 746"/>
                <a:gd name="T8" fmla="*/ 1722 w 2052"/>
                <a:gd name="T9" fmla="*/ 0 h 746"/>
                <a:gd name="T10" fmla="*/ 1722 w 2052"/>
                <a:gd name="T11" fmla="*/ 0 h 746"/>
                <a:gd name="T12" fmla="*/ 1752 w 2052"/>
                <a:gd name="T13" fmla="*/ 14 h 746"/>
                <a:gd name="T14" fmla="*/ 2038 w 2052"/>
                <a:gd name="T15" fmla="*/ 341 h 746"/>
                <a:gd name="T16" fmla="*/ 2038 w 2052"/>
                <a:gd name="T17" fmla="*/ 341 h 746"/>
                <a:gd name="T18" fmla="*/ 2038 w 2052"/>
                <a:gd name="T19" fmla="*/ 394 h 746"/>
                <a:gd name="T20" fmla="*/ 1752 w 2052"/>
                <a:gd name="T21" fmla="*/ 730 h 746"/>
                <a:gd name="T22" fmla="*/ 1752 w 2052"/>
                <a:gd name="T23" fmla="*/ 730 h 746"/>
                <a:gd name="T24" fmla="*/ 1721 w 2052"/>
                <a:gd name="T25" fmla="*/ 745 h 746"/>
                <a:gd name="T26" fmla="*/ 54 w 2052"/>
                <a:gd name="T27" fmla="*/ 745 h 746"/>
                <a:gd name="T28" fmla="*/ 54 w 2052"/>
                <a:gd name="T29" fmla="*/ 745 h 746"/>
                <a:gd name="T30" fmla="*/ 23 w 2052"/>
                <a:gd name="T31" fmla="*/ 678 h 746"/>
                <a:gd name="T32" fmla="*/ 260 w 2052"/>
                <a:gd name="T33" fmla="*/ 394 h 746"/>
                <a:gd name="T34" fmla="*/ 260 w 2052"/>
                <a:gd name="T35" fmla="*/ 394 h 746"/>
                <a:gd name="T36" fmla="*/ 260 w 2052"/>
                <a:gd name="T37" fmla="*/ 341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52" h="746">
                  <a:moveTo>
                    <a:pt x="260" y="341"/>
                  </a:moveTo>
                  <a:lnTo>
                    <a:pt x="25" y="67"/>
                  </a:lnTo>
                  <a:lnTo>
                    <a:pt x="25" y="67"/>
                  </a:lnTo>
                  <a:cubicBezTo>
                    <a:pt x="2" y="41"/>
                    <a:pt x="21" y="0"/>
                    <a:pt x="55" y="0"/>
                  </a:cubicBezTo>
                  <a:lnTo>
                    <a:pt x="1722" y="0"/>
                  </a:lnTo>
                  <a:lnTo>
                    <a:pt x="1722" y="0"/>
                  </a:lnTo>
                  <a:cubicBezTo>
                    <a:pt x="1733" y="0"/>
                    <a:pt x="1744" y="6"/>
                    <a:pt x="1752" y="14"/>
                  </a:cubicBezTo>
                  <a:lnTo>
                    <a:pt x="2038" y="341"/>
                  </a:lnTo>
                  <a:lnTo>
                    <a:pt x="2038" y="341"/>
                  </a:lnTo>
                  <a:cubicBezTo>
                    <a:pt x="2051" y="356"/>
                    <a:pt x="2051" y="379"/>
                    <a:pt x="2038" y="394"/>
                  </a:cubicBezTo>
                  <a:lnTo>
                    <a:pt x="1752" y="730"/>
                  </a:lnTo>
                  <a:lnTo>
                    <a:pt x="1752" y="730"/>
                  </a:lnTo>
                  <a:cubicBezTo>
                    <a:pt x="1744" y="739"/>
                    <a:pt x="1733" y="745"/>
                    <a:pt x="1721" y="745"/>
                  </a:cubicBezTo>
                  <a:lnTo>
                    <a:pt x="54" y="745"/>
                  </a:lnTo>
                  <a:lnTo>
                    <a:pt x="54" y="745"/>
                  </a:lnTo>
                  <a:cubicBezTo>
                    <a:pt x="19" y="745"/>
                    <a:pt x="0" y="704"/>
                    <a:pt x="23" y="678"/>
                  </a:cubicBezTo>
                  <a:lnTo>
                    <a:pt x="260" y="394"/>
                  </a:lnTo>
                  <a:lnTo>
                    <a:pt x="260" y="394"/>
                  </a:lnTo>
                  <a:cubicBezTo>
                    <a:pt x="273" y="379"/>
                    <a:pt x="273" y="356"/>
                    <a:pt x="260" y="34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48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2EBACAC-7B11-44F8-BCE7-FFD7CCE6D579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6673206" y="2925545"/>
              <a:ext cx="410513" cy="143629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endParaRPr lang="en-US" sz="3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6" name="Subtitle 2">
              <a:extLst>
                <a:ext uri="{FF2B5EF4-FFF2-40B4-BE49-F238E27FC236}">
                  <a16:creationId xmlns:a16="http://schemas.microsoft.com/office/drawing/2014/main" id="{586D53E5-1ED9-45E9-B950-1F5691FF1853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9024539" y="3927142"/>
              <a:ext cx="9751768" cy="752342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l-GR" sz="16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Καταγγελία ή Αυτεπάγγελτα</a:t>
              </a:r>
              <a:endParaRPr lang="en-US" sz="16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F21B34C-AFB8-4430-81FC-85BD2C5E1073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9024539" y="3040854"/>
              <a:ext cx="5659384" cy="889133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l-GR" sz="20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Εξέταση παραβάσεων</a:t>
              </a:r>
              <a:endParaRPr lang="en-US" sz="2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8" name="Freeform 2">
              <a:extLst>
                <a:ext uri="{FF2B5EF4-FFF2-40B4-BE49-F238E27FC236}">
                  <a16:creationId xmlns:a16="http://schemas.microsoft.com/office/drawing/2014/main" id="{F758AF3B-206D-4E79-A9DA-F4D942792EB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01344" y="5252121"/>
              <a:ext cx="2554213" cy="928304"/>
            </a:xfrm>
            <a:custGeom>
              <a:avLst/>
              <a:gdLst>
                <a:gd name="T0" fmla="*/ 260 w 2052"/>
                <a:gd name="T1" fmla="*/ 340 h 744"/>
                <a:gd name="T2" fmla="*/ 25 w 2052"/>
                <a:gd name="T3" fmla="*/ 67 h 744"/>
                <a:gd name="T4" fmla="*/ 25 w 2052"/>
                <a:gd name="T5" fmla="*/ 67 h 744"/>
                <a:gd name="T6" fmla="*/ 55 w 2052"/>
                <a:gd name="T7" fmla="*/ 0 h 744"/>
                <a:gd name="T8" fmla="*/ 1722 w 2052"/>
                <a:gd name="T9" fmla="*/ 0 h 744"/>
                <a:gd name="T10" fmla="*/ 1722 w 2052"/>
                <a:gd name="T11" fmla="*/ 0 h 744"/>
                <a:gd name="T12" fmla="*/ 1752 w 2052"/>
                <a:gd name="T13" fmla="*/ 13 h 744"/>
                <a:gd name="T14" fmla="*/ 2038 w 2052"/>
                <a:gd name="T15" fmla="*/ 340 h 744"/>
                <a:gd name="T16" fmla="*/ 2038 w 2052"/>
                <a:gd name="T17" fmla="*/ 340 h 744"/>
                <a:gd name="T18" fmla="*/ 2038 w 2052"/>
                <a:gd name="T19" fmla="*/ 393 h 744"/>
                <a:gd name="T20" fmla="*/ 1752 w 2052"/>
                <a:gd name="T21" fmla="*/ 729 h 744"/>
                <a:gd name="T22" fmla="*/ 1752 w 2052"/>
                <a:gd name="T23" fmla="*/ 729 h 744"/>
                <a:gd name="T24" fmla="*/ 1721 w 2052"/>
                <a:gd name="T25" fmla="*/ 743 h 744"/>
                <a:gd name="T26" fmla="*/ 54 w 2052"/>
                <a:gd name="T27" fmla="*/ 743 h 744"/>
                <a:gd name="T28" fmla="*/ 54 w 2052"/>
                <a:gd name="T29" fmla="*/ 743 h 744"/>
                <a:gd name="T30" fmla="*/ 23 w 2052"/>
                <a:gd name="T31" fmla="*/ 677 h 744"/>
                <a:gd name="T32" fmla="*/ 260 w 2052"/>
                <a:gd name="T33" fmla="*/ 393 h 744"/>
                <a:gd name="T34" fmla="*/ 260 w 2052"/>
                <a:gd name="T35" fmla="*/ 393 h 744"/>
                <a:gd name="T36" fmla="*/ 260 w 2052"/>
                <a:gd name="T37" fmla="*/ 34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52" h="744">
                  <a:moveTo>
                    <a:pt x="260" y="340"/>
                  </a:moveTo>
                  <a:lnTo>
                    <a:pt x="25" y="67"/>
                  </a:lnTo>
                  <a:lnTo>
                    <a:pt x="25" y="67"/>
                  </a:lnTo>
                  <a:cubicBezTo>
                    <a:pt x="2" y="41"/>
                    <a:pt x="21" y="0"/>
                    <a:pt x="55" y="0"/>
                  </a:cubicBezTo>
                  <a:lnTo>
                    <a:pt x="1722" y="0"/>
                  </a:lnTo>
                  <a:lnTo>
                    <a:pt x="1722" y="0"/>
                  </a:lnTo>
                  <a:cubicBezTo>
                    <a:pt x="1733" y="0"/>
                    <a:pt x="1744" y="5"/>
                    <a:pt x="1752" y="13"/>
                  </a:cubicBezTo>
                  <a:lnTo>
                    <a:pt x="2038" y="340"/>
                  </a:lnTo>
                  <a:lnTo>
                    <a:pt x="2038" y="340"/>
                  </a:lnTo>
                  <a:cubicBezTo>
                    <a:pt x="2051" y="355"/>
                    <a:pt x="2051" y="378"/>
                    <a:pt x="2038" y="393"/>
                  </a:cubicBezTo>
                  <a:lnTo>
                    <a:pt x="1752" y="729"/>
                  </a:lnTo>
                  <a:lnTo>
                    <a:pt x="1752" y="729"/>
                  </a:lnTo>
                  <a:cubicBezTo>
                    <a:pt x="1744" y="738"/>
                    <a:pt x="1733" y="743"/>
                    <a:pt x="1721" y="743"/>
                  </a:cubicBezTo>
                  <a:lnTo>
                    <a:pt x="54" y="743"/>
                  </a:lnTo>
                  <a:lnTo>
                    <a:pt x="54" y="743"/>
                  </a:lnTo>
                  <a:cubicBezTo>
                    <a:pt x="19" y="743"/>
                    <a:pt x="0" y="703"/>
                    <a:pt x="23" y="677"/>
                  </a:cubicBezTo>
                  <a:lnTo>
                    <a:pt x="260" y="393"/>
                  </a:lnTo>
                  <a:lnTo>
                    <a:pt x="260" y="393"/>
                  </a:lnTo>
                  <a:cubicBezTo>
                    <a:pt x="273" y="378"/>
                    <a:pt x="273" y="355"/>
                    <a:pt x="260" y="340"/>
                  </a:cubicBezTo>
                </a:path>
              </a:pathLst>
            </a:custGeom>
            <a:solidFill>
              <a:srgbClr val="C00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48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C579E8-21CA-4E75-AC99-E7D1887D272B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9024539" y="5113433"/>
              <a:ext cx="13179961" cy="889133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l-GR" sz="20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Έρευνες σε κλάδους οικονομίας / τύπους συμφωνιών</a:t>
              </a:r>
              <a:endParaRPr lang="en-US" sz="2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12" name="Freeform 3">
              <a:extLst>
                <a:ext uri="{FF2B5EF4-FFF2-40B4-BE49-F238E27FC236}">
                  <a16:creationId xmlns:a16="http://schemas.microsoft.com/office/drawing/2014/main" id="{7174FF47-3867-45B7-BBD8-67998F6F4B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01344" y="7345927"/>
              <a:ext cx="2554213" cy="928309"/>
            </a:xfrm>
            <a:custGeom>
              <a:avLst/>
              <a:gdLst>
                <a:gd name="T0" fmla="*/ 260 w 2052"/>
                <a:gd name="T1" fmla="*/ 340 h 745"/>
                <a:gd name="T2" fmla="*/ 25 w 2052"/>
                <a:gd name="T3" fmla="*/ 67 h 745"/>
                <a:gd name="T4" fmla="*/ 25 w 2052"/>
                <a:gd name="T5" fmla="*/ 67 h 745"/>
                <a:gd name="T6" fmla="*/ 55 w 2052"/>
                <a:gd name="T7" fmla="*/ 0 h 745"/>
                <a:gd name="T8" fmla="*/ 1722 w 2052"/>
                <a:gd name="T9" fmla="*/ 0 h 745"/>
                <a:gd name="T10" fmla="*/ 1722 w 2052"/>
                <a:gd name="T11" fmla="*/ 0 h 745"/>
                <a:gd name="T12" fmla="*/ 1752 w 2052"/>
                <a:gd name="T13" fmla="*/ 14 h 745"/>
                <a:gd name="T14" fmla="*/ 2038 w 2052"/>
                <a:gd name="T15" fmla="*/ 340 h 745"/>
                <a:gd name="T16" fmla="*/ 2038 w 2052"/>
                <a:gd name="T17" fmla="*/ 340 h 745"/>
                <a:gd name="T18" fmla="*/ 2038 w 2052"/>
                <a:gd name="T19" fmla="*/ 394 h 745"/>
                <a:gd name="T20" fmla="*/ 1752 w 2052"/>
                <a:gd name="T21" fmla="*/ 729 h 745"/>
                <a:gd name="T22" fmla="*/ 1752 w 2052"/>
                <a:gd name="T23" fmla="*/ 729 h 745"/>
                <a:gd name="T24" fmla="*/ 1721 w 2052"/>
                <a:gd name="T25" fmla="*/ 744 h 745"/>
                <a:gd name="T26" fmla="*/ 54 w 2052"/>
                <a:gd name="T27" fmla="*/ 744 h 745"/>
                <a:gd name="T28" fmla="*/ 54 w 2052"/>
                <a:gd name="T29" fmla="*/ 744 h 745"/>
                <a:gd name="T30" fmla="*/ 23 w 2052"/>
                <a:gd name="T31" fmla="*/ 677 h 745"/>
                <a:gd name="T32" fmla="*/ 260 w 2052"/>
                <a:gd name="T33" fmla="*/ 393 h 745"/>
                <a:gd name="T34" fmla="*/ 260 w 2052"/>
                <a:gd name="T35" fmla="*/ 393 h 745"/>
                <a:gd name="T36" fmla="*/ 260 w 2052"/>
                <a:gd name="T37" fmla="*/ 34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52" h="745">
                  <a:moveTo>
                    <a:pt x="260" y="340"/>
                  </a:moveTo>
                  <a:lnTo>
                    <a:pt x="25" y="67"/>
                  </a:lnTo>
                  <a:lnTo>
                    <a:pt x="25" y="67"/>
                  </a:lnTo>
                  <a:cubicBezTo>
                    <a:pt x="2" y="41"/>
                    <a:pt x="21" y="0"/>
                    <a:pt x="55" y="0"/>
                  </a:cubicBezTo>
                  <a:lnTo>
                    <a:pt x="1722" y="0"/>
                  </a:lnTo>
                  <a:lnTo>
                    <a:pt x="1722" y="0"/>
                  </a:lnTo>
                  <a:cubicBezTo>
                    <a:pt x="1733" y="0"/>
                    <a:pt x="1744" y="5"/>
                    <a:pt x="1752" y="14"/>
                  </a:cubicBezTo>
                  <a:lnTo>
                    <a:pt x="2038" y="340"/>
                  </a:lnTo>
                  <a:lnTo>
                    <a:pt x="2038" y="340"/>
                  </a:lnTo>
                  <a:cubicBezTo>
                    <a:pt x="2051" y="356"/>
                    <a:pt x="2051" y="378"/>
                    <a:pt x="2038" y="394"/>
                  </a:cubicBezTo>
                  <a:lnTo>
                    <a:pt x="1752" y="729"/>
                  </a:lnTo>
                  <a:lnTo>
                    <a:pt x="1752" y="729"/>
                  </a:lnTo>
                  <a:cubicBezTo>
                    <a:pt x="1744" y="738"/>
                    <a:pt x="1733" y="744"/>
                    <a:pt x="1721" y="744"/>
                  </a:cubicBezTo>
                  <a:lnTo>
                    <a:pt x="54" y="744"/>
                  </a:lnTo>
                  <a:lnTo>
                    <a:pt x="54" y="744"/>
                  </a:lnTo>
                  <a:cubicBezTo>
                    <a:pt x="19" y="744"/>
                    <a:pt x="0" y="704"/>
                    <a:pt x="23" y="677"/>
                  </a:cubicBezTo>
                  <a:lnTo>
                    <a:pt x="260" y="393"/>
                  </a:lnTo>
                  <a:lnTo>
                    <a:pt x="260" y="393"/>
                  </a:lnTo>
                  <a:cubicBezTo>
                    <a:pt x="273" y="378"/>
                    <a:pt x="273" y="356"/>
                    <a:pt x="260" y="34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4800" dirty="0"/>
            </a:p>
          </p:txBody>
        </p:sp>
        <p:sp>
          <p:nvSpPr>
            <p:cNvPr id="14" name="Subtitle 2">
              <a:extLst>
                <a:ext uri="{FF2B5EF4-FFF2-40B4-BE49-F238E27FC236}">
                  <a16:creationId xmlns:a16="http://schemas.microsoft.com/office/drawing/2014/main" id="{44A2FD1A-9D98-4FAA-A961-820F4FDFC8C7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9024539" y="8093537"/>
              <a:ext cx="9751768" cy="1408933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l-GR" sz="16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Ερωτηματολόγια</a:t>
              </a:r>
            </a:p>
            <a:p>
              <a:pPr algn="l">
                <a:lnSpc>
                  <a:spcPct val="100000"/>
                </a:lnSpc>
              </a:pPr>
              <a:r>
                <a:rPr lang="el-GR" sz="1600" dirty="0">
                  <a:solidFill>
                    <a:schemeClr val="tx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rPr>
                <a:t>Αιφνίδια έρευνα</a:t>
              </a:r>
              <a:endParaRPr lang="en-US" sz="16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83DF71E-F517-4EEE-8802-6B9967763F9D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9024539" y="7207244"/>
              <a:ext cx="6047382" cy="889133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l-GR" sz="20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Συλλογή πληροφοριών </a:t>
              </a:r>
              <a:endParaRPr lang="en-US" sz="2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16" name="Freeform 4">
              <a:extLst>
                <a:ext uri="{FF2B5EF4-FFF2-40B4-BE49-F238E27FC236}">
                  <a16:creationId xmlns:a16="http://schemas.microsoft.com/office/drawing/2014/main" id="{694BB271-AFB3-41C9-AF49-33B8690727C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01344" y="9868209"/>
              <a:ext cx="2554213" cy="928309"/>
            </a:xfrm>
            <a:custGeom>
              <a:avLst/>
              <a:gdLst>
                <a:gd name="T0" fmla="*/ 260 w 2052"/>
                <a:gd name="T1" fmla="*/ 340 h 745"/>
                <a:gd name="T2" fmla="*/ 25 w 2052"/>
                <a:gd name="T3" fmla="*/ 67 h 745"/>
                <a:gd name="T4" fmla="*/ 25 w 2052"/>
                <a:gd name="T5" fmla="*/ 67 h 745"/>
                <a:gd name="T6" fmla="*/ 55 w 2052"/>
                <a:gd name="T7" fmla="*/ 0 h 745"/>
                <a:gd name="T8" fmla="*/ 1722 w 2052"/>
                <a:gd name="T9" fmla="*/ 0 h 745"/>
                <a:gd name="T10" fmla="*/ 1722 w 2052"/>
                <a:gd name="T11" fmla="*/ 0 h 745"/>
                <a:gd name="T12" fmla="*/ 1752 w 2052"/>
                <a:gd name="T13" fmla="*/ 14 h 745"/>
                <a:gd name="T14" fmla="*/ 2038 w 2052"/>
                <a:gd name="T15" fmla="*/ 340 h 745"/>
                <a:gd name="T16" fmla="*/ 2038 w 2052"/>
                <a:gd name="T17" fmla="*/ 340 h 745"/>
                <a:gd name="T18" fmla="*/ 2038 w 2052"/>
                <a:gd name="T19" fmla="*/ 394 h 745"/>
                <a:gd name="T20" fmla="*/ 1752 w 2052"/>
                <a:gd name="T21" fmla="*/ 730 h 745"/>
                <a:gd name="T22" fmla="*/ 1752 w 2052"/>
                <a:gd name="T23" fmla="*/ 730 h 745"/>
                <a:gd name="T24" fmla="*/ 1721 w 2052"/>
                <a:gd name="T25" fmla="*/ 744 h 745"/>
                <a:gd name="T26" fmla="*/ 54 w 2052"/>
                <a:gd name="T27" fmla="*/ 744 h 745"/>
                <a:gd name="T28" fmla="*/ 54 w 2052"/>
                <a:gd name="T29" fmla="*/ 744 h 745"/>
                <a:gd name="T30" fmla="*/ 23 w 2052"/>
                <a:gd name="T31" fmla="*/ 677 h 745"/>
                <a:gd name="T32" fmla="*/ 260 w 2052"/>
                <a:gd name="T33" fmla="*/ 394 h 745"/>
                <a:gd name="T34" fmla="*/ 260 w 2052"/>
                <a:gd name="T35" fmla="*/ 394 h 745"/>
                <a:gd name="T36" fmla="*/ 260 w 2052"/>
                <a:gd name="T37" fmla="*/ 34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52" h="745">
                  <a:moveTo>
                    <a:pt x="260" y="340"/>
                  </a:moveTo>
                  <a:lnTo>
                    <a:pt x="25" y="67"/>
                  </a:lnTo>
                  <a:lnTo>
                    <a:pt x="25" y="67"/>
                  </a:lnTo>
                  <a:cubicBezTo>
                    <a:pt x="2" y="41"/>
                    <a:pt x="21" y="0"/>
                    <a:pt x="55" y="0"/>
                  </a:cubicBezTo>
                  <a:lnTo>
                    <a:pt x="1722" y="0"/>
                  </a:lnTo>
                  <a:lnTo>
                    <a:pt x="1722" y="0"/>
                  </a:lnTo>
                  <a:cubicBezTo>
                    <a:pt x="1733" y="0"/>
                    <a:pt x="1744" y="5"/>
                    <a:pt x="1752" y="14"/>
                  </a:cubicBezTo>
                  <a:lnTo>
                    <a:pt x="2038" y="340"/>
                  </a:lnTo>
                  <a:lnTo>
                    <a:pt x="2038" y="340"/>
                  </a:lnTo>
                  <a:cubicBezTo>
                    <a:pt x="2051" y="355"/>
                    <a:pt x="2051" y="378"/>
                    <a:pt x="2038" y="394"/>
                  </a:cubicBezTo>
                  <a:lnTo>
                    <a:pt x="1752" y="730"/>
                  </a:lnTo>
                  <a:lnTo>
                    <a:pt x="1752" y="730"/>
                  </a:lnTo>
                  <a:cubicBezTo>
                    <a:pt x="1744" y="738"/>
                    <a:pt x="1733" y="744"/>
                    <a:pt x="1721" y="744"/>
                  </a:cubicBezTo>
                  <a:lnTo>
                    <a:pt x="54" y="744"/>
                  </a:lnTo>
                  <a:lnTo>
                    <a:pt x="54" y="744"/>
                  </a:lnTo>
                  <a:cubicBezTo>
                    <a:pt x="19" y="744"/>
                    <a:pt x="0" y="704"/>
                    <a:pt x="23" y="677"/>
                  </a:cubicBezTo>
                  <a:lnTo>
                    <a:pt x="260" y="394"/>
                  </a:lnTo>
                  <a:lnTo>
                    <a:pt x="260" y="394"/>
                  </a:lnTo>
                  <a:cubicBezTo>
                    <a:pt x="273" y="378"/>
                    <a:pt x="273" y="355"/>
                    <a:pt x="260" y="340"/>
                  </a:cubicBezTo>
                </a:path>
              </a:pathLst>
            </a:custGeom>
            <a:solidFill>
              <a:srgbClr val="7030A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48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68D6289-CDC0-4FC3-A0D1-D5FD47FFDD7C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9024539" y="9784251"/>
              <a:ext cx="9945741" cy="889133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l-GR" sz="2000" b="1" dirty="0">
                  <a:solidFill>
                    <a:schemeClr val="tx2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Επιβολή προστίμου / διορθωτικά μέτρα</a:t>
              </a:r>
              <a:endParaRPr lang="en-US" sz="2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B4B53D-883E-47BB-950E-5C99B0E51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39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1C958-90A0-4693-A95E-8BA77D5B9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831" y="3162458"/>
            <a:ext cx="3153103" cy="1007066"/>
          </a:xfrm>
        </p:spPr>
        <p:txBody>
          <a:bodyPr>
            <a:normAutofit/>
          </a:bodyPr>
          <a:lstStyle/>
          <a:p>
            <a:pPr algn="ctr"/>
            <a:r>
              <a:rPr lang="el-GR" sz="2700" dirty="0"/>
              <a:t>Ευχαριστώ για την προσοχή σας</a:t>
            </a:r>
            <a:endParaRPr lang="en-US" sz="27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55BC71-4DFF-4F73-9DA6-9AB419AC5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169524"/>
            <a:ext cx="3444766" cy="1658110"/>
          </a:xfrm>
          <a:prstGeom prst="rect">
            <a:avLst/>
          </a:prstGeom>
        </p:spPr>
        <p:txBody>
          <a:bodyPr vert="horz" lIns="91440" tIns="45720" rIns="91440" bIns="45720" rtlCol="0" anchor="ctr" anchorCtr="0" compatLnSpc="1"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600" b="1" dirty="0">
                <a:latin typeface="Calibri"/>
              </a:rPr>
              <a:t>Δρ. Παναγιώτης Αγησιλάου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dirty="0">
                <a:latin typeface="Calibri"/>
              </a:rPr>
              <a:t>W: </a:t>
            </a:r>
            <a:r>
              <a:rPr lang="el-GR" sz="1600" dirty="0">
                <a:latin typeface="Calibri"/>
              </a:rPr>
              <a:t>www.trojaneconomics.com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600" b="1" dirty="0">
                <a:latin typeface="Calibri"/>
              </a:rPr>
              <a:t>E: </a:t>
            </a:r>
            <a:r>
              <a:rPr lang="en-US" sz="1600" b="1" dirty="0">
                <a:latin typeface="Calibri"/>
              </a:rPr>
              <a:t>p</a:t>
            </a:r>
            <a:r>
              <a:rPr lang="el-GR" sz="1600" dirty="0">
                <a:latin typeface="Calibri"/>
              </a:rPr>
              <a:t>.agisilaou@trojaneconomics.com</a:t>
            </a:r>
            <a:br>
              <a:rPr lang="el-GR" sz="1600" dirty="0">
                <a:latin typeface="Calibri"/>
              </a:rPr>
            </a:br>
            <a:r>
              <a:rPr lang="el-GR" sz="1600" b="1" dirty="0">
                <a:latin typeface="Calibri"/>
              </a:rPr>
              <a:t>Τ: </a:t>
            </a:r>
            <a:r>
              <a:rPr lang="el-GR" sz="1600" dirty="0">
                <a:latin typeface="Calibri"/>
              </a:rPr>
              <a:t>(+357) 22560175</a:t>
            </a:r>
            <a:br>
              <a:rPr lang="el-GR" sz="1600" dirty="0">
                <a:latin typeface="Calibri"/>
              </a:rPr>
            </a:br>
            <a:r>
              <a:rPr lang="el-GR" sz="1600" b="1" dirty="0">
                <a:latin typeface="Calibri"/>
              </a:rPr>
              <a:t>F: </a:t>
            </a:r>
            <a:r>
              <a:rPr lang="el-GR" sz="1600" dirty="0">
                <a:latin typeface="Calibri"/>
              </a:rPr>
              <a:t>(+357) 22560065</a:t>
            </a:r>
          </a:p>
        </p:txBody>
      </p:sp>
      <p:pic>
        <p:nvPicPr>
          <p:cNvPr id="7" name="Picture 8" descr="Related image">
            <a:extLst>
              <a:ext uri="{FF2B5EF4-FFF2-40B4-BE49-F238E27FC236}">
                <a16:creationId xmlns:a16="http://schemas.microsoft.com/office/drawing/2014/main" id="{117886BB-61D5-4082-9A09-1888CFAA92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091"/>
          <a:stretch/>
        </p:blipFill>
        <p:spPr bwMode="auto">
          <a:xfrm>
            <a:off x="0" y="1"/>
            <a:ext cx="9906000" cy="746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56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57388-856F-4C30-AA35-858896A35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0888"/>
            <a:ext cx="8763000" cy="876623"/>
          </a:xfrm>
        </p:spPr>
        <p:txBody>
          <a:bodyPr anchor="ctr">
            <a:normAutofit/>
          </a:bodyPr>
          <a:lstStyle/>
          <a:p>
            <a:r>
              <a:rPr lang="el-GR" dirty="0"/>
              <a:t>Σύνοψη παρουσίασης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BED05BF-2DA4-4354-A9A0-CBC7DF970F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335233"/>
              </p:ext>
            </p:extLst>
          </p:nvPr>
        </p:nvGraphicFramePr>
        <p:xfrm>
          <a:off x="838200" y="1752600"/>
          <a:ext cx="8763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8ACDD7-F44E-4A22-A31D-CDBE30F2A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33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27CA1-26BC-42E3-9FF7-8DC617F10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έννοια του ανταγωνισμού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90B8C6F-4A37-421D-8C16-F5AA5D14B9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371959"/>
              </p:ext>
            </p:extLst>
          </p:nvPr>
        </p:nvGraphicFramePr>
        <p:xfrm>
          <a:off x="838200" y="1752600"/>
          <a:ext cx="8763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6D5C33-F4D3-46A4-AD1D-C6356FC2A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697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90D79-EC0C-4BE8-A7D1-A452C8DD5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2686"/>
            <a:ext cx="8763000" cy="876623"/>
          </a:xfrm>
        </p:spPr>
        <p:txBody>
          <a:bodyPr/>
          <a:lstStyle/>
          <a:p>
            <a:r>
              <a:rPr lang="el-GR" dirty="0"/>
              <a:t>Οφέλη ανταγωνισμού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F80D52D-8E6D-4FCE-AA39-B1D64032EBFC}"/>
              </a:ext>
            </a:extLst>
          </p:cNvPr>
          <p:cNvGrpSpPr/>
          <p:nvPr/>
        </p:nvGrpSpPr>
        <p:grpSpPr>
          <a:xfrm>
            <a:off x="4528637" y="2055819"/>
            <a:ext cx="5307208" cy="3998116"/>
            <a:chOff x="4497498" y="2055537"/>
            <a:chExt cx="5103702" cy="3920669"/>
          </a:xfrm>
        </p:grpSpPr>
        <p:sp>
          <p:nvSpPr>
            <p:cNvPr id="32" name="Freeform 1">
              <a:extLst>
                <a:ext uri="{FF2B5EF4-FFF2-40B4-BE49-F238E27FC236}">
                  <a16:creationId xmlns:a16="http://schemas.microsoft.com/office/drawing/2014/main" id="{2EE48379-07DC-4A8D-8120-CBEFC92D5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6024" y="2055537"/>
              <a:ext cx="2935176" cy="980530"/>
            </a:xfrm>
            <a:custGeom>
              <a:avLst/>
              <a:gdLst>
                <a:gd name="T0" fmla="*/ 6474 w 9455"/>
                <a:gd name="T1" fmla="*/ 2980 h 2981"/>
                <a:gd name="T2" fmla="*/ 0 w 9455"/>
                <a:gd name="T3" fmla="*/ 2980 h 2981"/>
                <a:gd name="T4" fmla="*/ 2275 w 9455"/>
                <a:gd name="T5" fmla="*/ 0 h 2981"/>
                <a:gd name="T6" fmla="*/ 9454 w 9455"/>
                <a:gd name="T7" fmla="*/ 0 h 2981"/>
                <a:gd name="T8" fmla="*/ 9454 w 9455"/>
                <a:gd name="T9" fmla="*/ 0 h 2981"/>
                <a:gd name="T10" fmla="*/ 6474 w 9455"/>
                <a:gd name="T11" fmla="*/ 2980 h 2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55" h="2981">
                  <a:moveTo>
                    <a:pt x="6474" y="2980"/>
                  </a:moveTo>
                  <a:lnTo>
                    <a:pt x="0" y="2980"/>
                  </a:lnTo>
                  <a:lnTo>
                    <a:pt x="2275" y="0"/>
                  </a:lnTo>
                  <a:lnTo>
                    <a:pt x="9454" y="0"/>
                  </a:lnTo>
                  <a:lnTo>
                    <a:pt x="9454" y="0"/>
                  </a:lnTo>
                  <a:cubicBezTo>
                    <a:pt x="9454" y="1646"/>
                    <a:pt x="8120" y="2980"/>
                    <a:pt x="6474" y="298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4800" dirty="0">
                <a:latin typeface="Lato Light" panose="020F0502020204030203" pitchFamily="34" charset="0"/>
              </a:endParaRPr>
            </a:p>
          </p:txBody>
        </p:sp>
        <p:sp>
          <p:nvSpPr>
            <p:cNvPr id="33" name="Freeform 2">
              <a:extLst>
                <a:ext uri="{FF2B5EF4-FFF2-40B4-BE49-F238E27FC236}">
                  <a16:creationId xmlns:a16="http://schemas.microsoft.com/office/drawing/2014/main" id="{607DAEDD-CA5D-4C41-BF62-06DAA5549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7498" y="3036066"/>
              <a:ext cx="2935176" cy="980530"/>
            </a:xfrm>
            <a:custGeom>
              <a:avLst/>
              <a:gdLst>
                <a:gd name="T0" fmla="*/ 2980 w 9455"/>
                <a:gd name="T1" fmla="*/ 2979 h 2980"/>
                <a:gd name="T2" fmla="*/ 9454 w 9455"/>
                <a:gd name="T3" fmla="*/ 2979 h 2980"/>
                <a:gd name="T4" fmla="*/ 7179 w 9455"/>
                <a:gd name="T5" fmla="*/ 0 h 2980"/>
                <a:gd name="T6" fmla="*/ 0 w 9455"/>
                <a:gd name="T7" fmla="*/ 0 h 2980"/>
                <a:gd name="T8" fmla="*/ 0 w 9455"/>
                <a:gd name="T9" fmla="*/ 0 h 2980"/>
                <a:gd name="T10" fmla="*/ 2980 w 9455"/>
                <a:gd name="T11" fmla="*/ 2979 h 2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55" h="2980">
                  <a:moveTo>
                    <a:pt x="2980" y="2979"/>
                  </a:moveTo>
                  <a:lnTo>
                    <a:pt x="9454" y="2979"/>
                  </a:lnTo>
                  <a:lnTo>
                    <a:pt x="7179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1646"/>
                    <a:pt x="1334" y="2979"/>
                    <a:pt x="2980" y="297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4800" dirty="0">
                <a:latin typeface="Lato Light" panose="020F0502020204030203" pitchFamily="34" charset="0"/>
              </a:endParaRPr>
            </a:p>
          </p:txBody>
        </p:sp>
        <p:sp>
          <p:nvSpPr>
            <p:cNvPr id="34" name="Freeform 3">
              <a:extLst>
                <a:ext uri="{FF2B5EF4-FFF2-40B4-BE49-F238E27FC236}">
                  <a16:creationId xmlns:a16="http://schemas.microsoft.com/office/drawing/2014/main" id="{C45BC65F-7F2F-461F-92F8-D3667176B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6024" y="3034616"/>
              <a:ext cx="766650" cy="981981"/>
            </a:xfrm>
            <a:custGeom>
              <a:avLst/>
              <a:gdLst>
                <a:gd name="T0" fmla="*/ 2469 w 2470"/>
                <a:gd name="T1" fmla="*/ 2983 h 2984"/>
                <a:gd name="T2" fmla="*/ 2469 w 2470"/>
                <a:gd name="T3" fmla="*/ 0 h 2984"/>
                <a:gd name="T4" fmla="*/ 0 w 2470"/>
                <a:gd name="T5" fmla="*/ 4 h 2984"/>
                <a:gd name="T6" fmla="*/ 2469 w 2470"/>
                <a:gd name="T7" fmla="*/ 2983 h 2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0" h="2984">
                  <a:moveTo>
                    <a:pt x="2469" y="2983"/>
                  </a:moveTo>
                  <a:lnTo>
                    <a:pt x="2469" y="0"/>
                  </a:lnTo>
                  <a:lnTo>
                    <a:pt x="0" y="4"/>
                  </a:lnTo>
                  <a:lnTo>
                    <a:pt x="2469" y="2983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4800" dirty="0">
                <a:latin typeface="Lato Light" panose="020F0502020204030203" pitchFamily="34" charset="0"/>
              </a:endParaRPr>
            </a:p>
          </p:txBody>
        </p:sp>
        <p:sp>
          <p:nvSpPr>
            <p:cNvPr id="35" name="Freeform 4">
              <a:extLst>
                <a:ext uri="{FF2B5EF4-FFF2-40B4-BE49-F238E27FC236}">
                  <a16:creationId xmlns:a16="http://schemas.microsoft.com/office/drawing/2014/main" id="{B7A7C3C7-5222-43ED-B0CB-55FF468D1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6024" y="4015145"/>
              <a:ext cx="2935176" cy="980530"/>
            </a:xfrm>
            <a:custGeom>
              <a:avLst/>
              <a:gdLst>
                <a:gd name="T0" fmla="*/ 6474 w 9455"/>
                <a:gd name="T1" fmla="*/ 2979 h 2980"/>
                <a:gd name="T2" fmla="*/ 0 w 9455"/>
                <a:gd name="T3" fmla="*/ 2979 h 2980"/>
                <a:gd name="T4" fmla="*/ 2275 w 9455"/>
                <a:gd name="T5" fmla="*/ 0 h 2980"/>
                <a:gd name="T6" fmla="*/ 9454 w 9455"/>
                <a:gd name="T7" fmla="*/ 0 h 2980"/>
                <a:gd name="T8" fmla="*/ 9454 w 9455"/>
                <a:gd name="T9" fmla="*/ 0 h 2980"/>
                <a:gd name="T10" fmla="*/ 6474 w 9455"/>
                <a:gd name="T11" fmla="*/ 2979 h 2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55" h="2980">
                  <a:moveTo>
                    <a:pt x="6474" y="2979"/>
                  </a:moveTo>
                  <a:lnTo>
                    <a:pt x="0" y="2979"/>
                  </a:lnTo>
                  <a:lnTo>
                    <a:pt x="2275" y="0"/>
                  </a:lnTo>
                  <a:lnTo>
                    <a:pt x="9454" y="0"/>
                  </a:lnTo>
                  <a:lnTo>
                    <a:pt x="9454" y="0"/>
                  </a:lnTo>
                  <a:cubicBezTo>
                    <a:pt x="9454" y="1645"/>
                    <a:pt x="8120" y="2979"/>
                    <a:pt x="6474" y="297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4800" dirty="0">
                <a:latin typeface="Lato Light" panose="020F0502020204030203" pitchFamily="34" charset="0"/>
              </a:endParaRPr>
            </a:p>
          </p:txBody>
        </p:sp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14A73C6C-204F-4819-847C-ABE73DAAC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6024" y="4994226"/>
              <a:ext cx="766650" cy="981980"/>
            </a:xfrm>
            <a:custGeom>
              <a:avLst/>
              <a:gdLst>
                <a:gd name="T0" fmla="*/ 2469 w 2470"/>
                <a:gd name="T1" fmla="*/ 2983 h 2984"/>
                <a:gd name="T2" fmla="*/ 2469 w 2470"/>
                <a:gd name="T3" fmla="*/ 0 h 2984"/>
                <a:gd name="T4" fmla="*/ 0 w 2470"/>
                <a:gd name="T5" fmla="*/ 3 h 2984"/>
                <a:gd name="T6" fmla="*/ 2469 w 2470"/>
                <a:gd name="T7" fmla="*/ 2983 h 2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0" h="2984">
                  <a:moveTo>
                    <a:pt x="2469" y="2983"/>
                  </a:moveTo>
                  <a:lnTo>
                    <a:pt x="2469" y="0"/>
                  </a:lnTo>
                  <a:lnTo>
                    <a:pt x="0" y="3"/>
                  </a:lnTo>
                  <a:lnTo>
                    <a:pt x="2469" y="2983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4800" dirty="0">
                <a:latin typeface="Lato Light" panose="020F0502020204030203" pitchFamily="34" charset="0"/>
              </a:endParaRPr>
            </a:p>
          </p:txBody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D35EA611-5809-44F8-B6E3-68C45E6E0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6024" y="4015145"/>
              <a:ext cx="766650" cy="980530"/>
            </a:xfrm>
            <a:custGeom>
              <a:avLst/>
              <a:gdLst>
                <a:gd name="T0" fmla="*/ 0 w 2276"/>
                <a:gd name="T1" fmla="*/ 2979 h 2980"/>
                <a:gd name="T2" fmla="*/ 0 w 2276"/>
                <a:gd name="T3" fmla="*/ 0 h 2980"/>
                <a:gd name="T4" fmla="*/ 2275 w 2276"/>
                <a:gd name="T5" fmla="*/ 0 h 2980"/>
                <a:gd name="T6" fmla="*/ 0 w 2276"/>
                <a:gd name="T7" fmla="*/ 2979 h 2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76" h="2980">
                  <a:moveTo>
                    <a:pt x="0" y="2979"/>
                  </a:moveTo>
                  <a:lnTo>
                    <a:pt x="0" y="0"/>
                  </a:lnTo>
                  <a:lnTo>
                    <a:pt x="2275" y="0"/>
                  </a:lnTo>
                  <a:lnTo>
                    <a:pt x="0" y="2979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4800" dirty="0">
                <a:latin typeface="Lato Light" panose="020F0502020204030203" pitchFamily="34" charset="0"/>
              </a:endParaRPr>
            </a:p>
          </p:txBody>
        </p:sp>
        <p:sp>
          <p:nvSpPr>
            <p:cNvPr id="38" name="Freeform 108">
              <a:extLst>
                <a:ext uri="{FF2B5EF4-FFF2-40B4-BE49-F238E27FC236}">
                  <a16:creationId xmlns:a16="http://schemas.microsoft.com/office/drawing/2014/main" id="{A77D7105-9F74-442C-B356-D1673E2B4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0011" y="4324628"/>
              <a:ext cx="463490" cy="392503"/>
            </a:xfrm>
            <a:custGeom>
              <a:avLst/>
              <a:gdLst>
                <a:gd name="T0" fmla="*/ 313351 w 877527"/>
                <a:gd name="T1" fmla="*/ 570206 h 701315"/>
                <a:gd name="T2" fmla="*/ 567711 w 877527"/>
                <a:gd name="T3" fmla="*/ 570206 h 701315"/>
                <a:gd name="T4" fmla="*/ 603791 w 877527"/>
                <a:gd name="T5" fmla="*/ 671780 h 701315"/>
                <a:gd name="T6" fmla="*/ 614253 w 877527"/>
                <a:gd name="T7" fmla="*/ 701675 h 701315"/>
                <a:gd name="T8" fmla="*/ 586833 w 877527"/>
                <a:gd name="T9" fmla="*/ 701675 h 701315"/>
                <a:gd name="T10" fmla="*/ 294230 w 877527"/>
                <a:gd name="T11" fmla="*/ 701675 h 701315"/>
                <a:gd name="T12" fmla="*/ 266809 w 877527"/>
                <a:gd name="T13" fmla="*/ 701675 h 701315"/>
                <a:gd name="T14" fmla="*/ 277633 w 877527"/>
                <a:gd name="T15" fmla="*/ 671780 h 701315"/>
                <a:gd name="T16" fmla="*/ 622947 w 877527"/>
                <a:gd name="T17" fmla="*/ 171336 h 701315"/>
                <a:gd name="T18" fmla="*/ 675160 w 877527"/>
                <a:gd name="T19" fmla="*/ 223889 h 701315"/>
                <a:gd name="T20" fmla="*/ 590539 w 877527"/>
                <a:gd name="T21" fmla="*/ 308117 h 701315"/>
                <a:gd name="T22" fmla="*/ 503398 w 877527"/>
                <a:gd name="T23" fmla="*/ 221009 h 701315"/>
                <a:gd name="T24" fmla="*/ 490436 w 877527"/>
                <a:gd name="T25" fmla="*/ 208051 h 701315"/>
                <a:gd name="T26" fmla="*/ 477473 w 877527"/>
                <a:gd name="T27" fmla="*/ 221009 h 701315"/>
                <a:gd name="T28" fmla="*/ 368727 w 877527"/>
                <a:gd name="T29" fmla="*/ 329714 h 701315"/>
                <a:gd name="T30" fmla="*/ 281226 w 877527"/>
                <a:gd name="T31" fmla="*/ 242246 h 701315"/>
                <a:gd name="T32" fmla="*/ 268623 w 877527"/>
                <a:gd name="T33" fmla="*/ 229289 h 701315"/>
                <a:gd name="T34" fmla="*/ 255661 w 877527"/>
                <a:gd name="T35" fmla="*/ 242246 h 701315"/>
                <a:gd name="T36" fmla="*/ 126750 w 877527"/>
                <a:gd name="T37" fmla="*/ 371108 h 701315"/>
                <a:gd name="T38" fmla="*/ 152677 w 877527"/>
                <a:gd name="T39" fmla="*/ 397025 h 701315"/>
                <a:gd name="T40" fmla="*/ 268623 w 877527"/>
                <a:gd name="T41" fmla="*/ 281121 h 701315"/>
                <a:gd name="T42" fmla="*/ 355764 w 877527"/>
                <a:gd name="T43" fmla="*/ 368229 h 701315"/>
                <a:gd name="T44" fmla="*/ 368727 w 877527"/>
                <a:gd name="T45" fmla="*/ 381547 h 701315"/>
                <a:gd name="T46" fmla="*/ 381691 w 877527"/>
                <a:gd name="T47" fmla="*/ 368229 h 701315"/>
                <a:gd name="T48" fmla="*/ 490436 w 877527"/>
                <a:gd name="T49" fmla="*/ 259524 h 701315"/>
                <a:gd name="T50" fmla="*/ 577577 w 877527"/>
                <a:gd name="T51" fmla="*/ 346992 h 701315"/>
                <a:gd name="T52" fmla="*/ 590539 w 877527"/>
                <a:gd name="T53" fmla="*/ 359950 h 701315"/>
                <a:gd name="T54" fmla="*/ 603502 w 877527"/>
                <a:gd name="T55" fmla="*/ 346992 h 701315"/>
                <a:gd name="T56" fmla="*/ 700725 w 877527"/>
                <a:gd name="T57" fmla="*/ 249445 h 701315"/>
                <a:gd name="T58" fmla="*/ 750777 w 877527"/>
                <a:gd name="T59" fmla="*/ 299479 h 701315"/>
                <a:gd name="T60" fmla="*/ 750777 w 877527"/>
                <a:gd name="T61" fmla="*/ 171336 h 701315"/>
                <a:gd name="T62" fmla="*/ 35649 w 877527"/>
                <a:gd name="T63" fmla="*/ 0 h 701315"/>
                <a:gd name="T64" fmla="*/ 841878 w 877527"/>
                <a:gd name="T65" fmla="*/ 0 h 701315"/>
                <a:gd name="T66" fmla="*/ 867085 w 877527"/>
                <a:gd name="T67" fmla="*/ 10438 h 701315"/>
                <a:gd name="T68" fmla="*/ 877887 w 877527"/>
                <a:gd name="T69" fmla="*/ 35635 h 701315"/>
                <a:gd name="T70" fmla="*/ 877887 w 877527"/>
                <a:gd name="T71" fmla="*/ 518328 h 701315"/>
                <a:gd name="T72" fmla="*/ 867085 w 877527"/>
                <a:gd name="T73" fmla="*/ 543524 h 701315"/>
                <a:gd name="T74" fmla="*/ 841878 w 877527"/>
                <a:gd name="T75" fmla="*/ 553962 h 701315"/>
                <a:gd name="T76" fmla="*/ 35649 w 877527"/>
                <a:gd name="T77" fmla="*/ 553962 h 701315"/>
                <a:gd name="T78" fmla="*/ 10442 w 877527"/>
                <a:gd name="T79" fmla="*/ 543524 h 701315"/>
                <a:gd name="T80" fmla="*/ 0 w 877527"/>
                <a:gd name="T81" fmla="*/ 518328 h 701315"/>
                <a:gd name="T82" fmla="*/ 0 w 877527"/>
                <a:gd name="T83" fmla="*/ 35635 h 701315"/>
                <a:gd name="T84" fmla="*/ 10442 w 877527"/>
                <a:gd name="T85" fmla="*/ 10438 h 701315"/>
                <a:gd name="T86" fmla="*/ 35649 w 877527"/>
                <a:gd name="T87" fmla="*/ 0 h 70131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877527" h="701315">
                  <a:moveTo>
                    <a:pt x="313223" y="569913"/>
                  </a:moveTo>
                  <a:lnTo>
                    <a:pt x="567478" y="569913"/>
                  </a:lnTo>
                  <a:lnTo>
                    <a:pt x="603543" y="671435"/>
                  </a:lnTo>
                  <a:lnTo>
                    <a:pt x="614001" y="701315"/>
                  </a:lnTo>
                  <a:lnTo>
                    <a:pt x="586592" y="701315"/>
                  </a:lnTo>
                  <a:lnTo>
                    <a:pt x="294109" y="701315"/>
                  </a:lnTo>
                  <a:lnTo>
                    <a:pt x="266700" y="701315"/>
                  </a:lnTo>
                  <a:lnTo>
                    <a:pt x="277519" y="671435"/>
                  </a:lnTo>
                  <a:lnTo>
                    <a:pt x="313223" y="569913"/>
                  </a:lnTo>
                  <a:close/>
                  <a:moveTo>
                    <a:pt x="622692" y="171248"/>
                  </a:moveTo>
                  <a:lnTo>
                    <a:pt x="674883" y="223774"/>
                  </a:lnTo>
                  <a:lnTo>
                    <a:pt x="590297" y="307959"/>
                  </a:lnTo>
                  <a:lnTo>
                    <a:pt x="503192" y="220896"/>
                  </a:lnTo>
                  <a:lnTo>
                    <a:pt x="490235" y="207944"/>
                  </a:lnTo>
                  <a:lnTo>
                    <a:pt x="477277" y="220896"/>
                  </a:lnTo>
                  <a:lnTo>
                    <a:pt x="368576" y="329545"/>
                  </a:lnTo>
                  <a:lnTo>
                    <a:pt x="281111" y="242122"/>
                  </a:lnTo>
                  <a:lnTo>
                    <a:pt x="268513" y="229171"/>
                  </a:lnTo>
                  <a:lnTo>
                    <a:pt x="255556" y="242122"/>
                  </a:lnTo>
                  <a:lnTo>
                    <a:pt x="126698" y="370918"/>
                  </a:lnTo>
                  <a:lnTo>
                    <a:pt x="152614" y="396821"/>
                  </a:lnTo>
                  <a:lnTo>
                    <a:pt x="268513" y="280977"/>
                  </a:lnTo>
                  <a:lnTo>
                    <a:pt x="355618" y="368040"/>
                  </a:lnTo>
                  <a:lnTo>
                    <a:pt x="368576" y="381351"/>
                  </a:lnTo>
                  <a:lnTo>
                    <a:pt x="381534" y="368040"/>
                  </a:lnTo>
                  <a:lnTo>
                    <a:pt x="490235" y="259391"/>
                  </a:lnTo>
                  <a:lnTo>
                    <a:pt x="577340" y="346814"/>
                  </a:lnTo>
                  <a:lnTo>
                    <a:pt x="590297" y="359765"/>
                  </a:lnTo>
                  <a:lnTo>
                    <a:pt x="603255" y="346814"/>
                  </a:lnTo>
                  <a:lnTo>
                    <a:pt x="700438" y="249317"/>
                  </a:lnTo>
                  <a:lnTo>
                    <a:pt x="750469" y="299325"/>
                  </a:lnTo>
                  <a:lnTo>
                    <a:pt x="750469" y="171248"/>
                  </a:lnTo>
                  <a:lnTo>
                    <a:pt x="622692" y="171248"/>
                  </a:lnTo>
                  <a:close/>
                  <a:moveTo>
                    <a:pt x="35634" y="0"/>
                  </a:moveTo>
                  <a:lnTo>
                    <a:pt x="841533" y="0"/>
                  </a:lnTo>
                  <a:cubicBezTo>
                    <a:pt x="851612" y="0"/>
                    <a:pt x="860610" y="3958"/>
                    <a:pt x="866729" y="10433"/>
                  </a:cubicBezTo>
                  <a:cubicBezTo>
                    <a:pt x="873208" y="16909"/>
                    <a:pt x="877527" y="25903"/>
                    <a:pt x="877527" y="35617"/>
                  </a:cubicBezTo>
                  <a:lnTo>
                    <a:pt x="877527" y="518062"/>
                  </a:lnTo>
                  <a:cubicBezTo>
                    <a:pt x="877527" y="528135"/>
                    <a:pt x="873208" y="537129"/>
                    <a:pt x="866729" y="543245"/>
                  </a:cubicBezTo>
                  <a:cubicBezTo>
                    <a:pt x="860610" y="549721"/>
                    <a:pt x="851612" y="553678"/>
                    <a:pt x="841533" y="553678"/>
                  </a:cubicBezTo>
                  <a:lnTo>
                    <a:pt x="35634" y="553678"/>
                  </a:lnTo>
                  <a:cubicBezTo>
                    <a:pt x="25916" y="553678"/>
                    <a:pt x="16917" y="549721"/>
                    <a:pt x="10438" y="543245"/>
                  </a:cubicBezTo>
                  <a:cubicBezTo>
                    <a:pt x="3959" y="537129"/>
                    <a:pt x="0" y="528135"/>
                    <a:pt x="0" y="518062"/>
                  </a:cubicBezTo>
                  <a:lnTo>
                    <a:pt x="0" y="35617"/>
                  </a:lnTo>
                  <a:cubicBezTo>
                    <a:pt x="0" y="25903"/>
                    <a:pt x="3959" y="16909"/>
                    <a:pt x="10438" y="10433"/>
                  </a:cubicBezTo>
                  <a:cubicBezTo>
                    <a:pt x="16917" y="3958"/>
                    <a:pt x="25556" y="0"/>
                    <a:pt x="3563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sz="1200" dirty="0">
                <a:latin typeface="Lato Light" panose="020F0502020204030203" pitchFamily="34" charset="0"/>
              </a:endParaRPr>
            </a:p>
          </p:txBody>
        </p:sp>
        <p:sp>
          <p:nvSpPr>
            <p:cNvPr id="39" name="Freeform 61">
              <a:extLst>
                <a:ext uri="{FF2B5EF4-FFF2-40B4-BE49-F238E27FC236}">
                  <a16:creationId xmlns:a16="http://schemas.microsoft.com/office/drawing/2014/main" id="{070A1544-49E3-402D-B85D-541EE6323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7225" y="3259842"/>
              <a:ext cx="455947" cy="488408"/>
            </a:xfrm>
            <a:custGeom>
              <a:avLst/>
              <a:gdLst>
                <a:gd name="T0" fmla="*/ 310363807 w 2400"/>
                <a:gd name="T1" fmla="*/ 70406541 h 2427"/>
                <a:gd name="T2" fmla="*/ 82737918 w 2400"/>
                <a:gd name="T3" fmla="*/ 164368030 h 2427"/>
                <a:gd name="T4" fmla="*/ 82737918 w 2400"/>
                <a:gd name="T5" fmla="*/ 204359817 h 2427"/>
                <a:gd name="T6" fmla="*/ 97369101 w 2400"/>
                <a:gd name="T7" fmla="*/ 144048357 h 2427"/>
                <a:gd name="T8" fmla="*/ 103065982 w 2400"/>
                <a:gd name="T9" fmla="*/ 144566044 h 2427"/>
                <a:gd name="T10" fmla="*/ 123783027 w 2400"/>
                <a:gd name="T11" fmla="*/ 151943177 h 2427"/>
                <a:gd name="T12" fmla="*/ 121581926 w 2400"/>
                <a:gd name="T13" fmla="*/ 166179755 h 2427"/>
                <a:gd name="T14" fmla="*/ 131163208 w 2400"/>
                <a:gd name="T15" fmla="*/ 172521513 h 2427"/>
                <a:gd name="T16" fmla="*/ 131422288 w 2400"/>
                <a:gd name="T17" fmla="*/ 196335485 h 2427"/>
                <a:gd name="T18" fmla="*/ 122876606 w 2400"/>
                <a:gd name="T19" fmla="*/ 199053433 h 2427"/>
                <a:gd name="T20" fmla="*/ 125466327 w 2400"/>
                <a:gd name="T21" fmla="*/ 210701575 h 2427"/>
                <a:gd name="T22" fmla="*/ 114978265 w 2400"/>
                <a:gd name="T23" fmla="*/ 225455841 h 2427"/>
                <a:gd name="T24" fmla="*/ 98663781 w 2400"/>
                <a:gd name="T25" fmla="*/ 223514604 h 2427"/>
                <a:gd name="T26" fmla="*/ 94261580 w 2400"/>
                <a:gd name="T27" fmla="*/ 233221149 h 2427"/>
                <a:gd name="T28" fmla="*/ 79630397 w 2400"/>
                <a:gd name="T29" fmla="*/ 236586296 h 2427"/>
                <a:gd name="T30" fmla="*/ 67977195 w 2400"/>
                <a:gd name="T31" fmla="*/ 224549978 h 2427"/>
                <a:gd name="T32" fmla="*/ 56323992 w 2400"/>
                <a:gd name="T33" fmla="*/ 227138414 h 2427"/>
                <a:gd name="T34" fmla="*/ 41692449 w 2400"/>
                <a:gd name="T35" fmla="*/ 216784310 h 2427"/>
                <a:gd name="T36" fmla="*/ 43634829 w 2400"/>
                <a:gd name="T37" fmla="*/ 200476983 h 2427"/>
                <a:gd name="T38" fmla="*/ 30816127 w 2400"/>
                <a:gd name="T39" fmla="*/ 190123239 h 2427"/>
                <a:gd name="T40" fmla="*/ 30427867 w 2400"/>
                <a:gd name="T41" fmla="*/ 184169656 h 2427"/>
                <a:gd name="T42" fmla="*/ 40009509 w 2400"/>
                <a:gd name="T43" fmla="*/ 170192101 h 2427"/>
                <a:gd name="T44" fmla="*/ 44023090 w 2400"/>
                <a:gd name="T45" fmla="*/ 165921091 h 2427"/>
                <a:gd name="T46" fmla="*/ 41951529 w 2400"/>
                <a:gd name="T47" fmla="*/ 151684513 h 2427"/>
                <a:gd name="T48" fmla="*/ 56712252 w 2400"/>
                <a:gd name="T49" fmla="*/ 141330409 h 2427"/>
                <a:gd name="T50" fmla="*/ 68365455 w 2400"/>
                <a:gd name="T51" fmla="*/ 143918845 h 2427"/>
                <a:gd name="T52" fmla="*/ 79759577 w 2400"/>
                <a:gd name="T53" fmla="*/ 132141551 h 2427"/>
                <a:gd name="T54" fmla="*/ 85845438 w 2400"/>
                <a:gd name="T55" fmla="*/ 132141551 h 2427"/>
                <a:gd name="T56" fmla="*/ 97369101 w 2400"/>
                <a:gd name="T57" fmla="*/ 144048357 h 2427"/>
                <a:gd name="T58" fmla="*/ 234747350 w 2400"/>
                <a:gd name="T59" fmla="*/ 167732817 h 2427"/>
                <a:gd name="T60" fmla="*/ 239020011 w 2400"/>
                <a:gd name="T61" fmla="*/ 207207276 h 2427"/>
                <a:gd name="T62" fmla="*/ 247306973 w 2400"/>
                <a:gd name="T63" fmla="*/ 145860442 h 2427"/>
                <a:gd name="T64" fmla="*/ 253003854 w 2400"/>
                <a:gd name="T65" fmla="*/ 145730930 h 2427"/>
                <a:gd name="T66" fmla="*/ 274497779 w 2400"/>
                <a:gd name="T67" fmla="*/ 150519627 h 2427"/>
                <a:gd name="T68" fmla="*/ 273979619 w 2400"/>
                <a:gd name="T69" fmla="*/ 164756205 h 2427"/>
                <a:gd name="T70" fmla="*/ 284208601 w 2400"/>
                <a:gd name="T71" fmla="*/ 169803566 h 2427"/>
                <a:gd name="T72" fmla="*/ 286927862 w 2400"/>
                <a:gd name="T73" fmla="*/ 193358874 h 2427"/>
                <a:gd name="T74" fmla="*/ 278640900 w 2400"/>
                <a:gd name="T75" fmla="*/ 197112196 h 2427"/>
                <a:gd name="T76" fmla="*/ 282396121 w 2400"/>
                <a:gd name="T77" fmla="*/ 208113139 h 2427"/>
                <a:gd name="T78" fmla="*/ 273461819 w 2400"/>
                <a:gd name="T79" fmla="*/ 224032291 h 2427"/>
                <a:gd name="T80" fmla="*/ 256888255 w 2400"/>
                <a:gd name="T81" fmla="*/ 224161443 h 2427"/>
                <a:gd name="T82" fmla="*/ 253522014 w 2400"/>
                <a:gd name="T83" fmla="*/ 234386035 h 2427"/>
                <a:gd name="T84" fmla="*/ 239279091 w 2400"/>
                <a:gd name="T85" fmla="*/ 239433396 h 2427"/>
                <a:gd name="T86" fmla="*/ 226460749 w 2400"/>
                <a:gd name="T87" fmla="*/ 229079651 h 2427"/>
                <a:gd name="T88" fmla="*/ 215066266 w 2400"/>
                <a:gd name="T89" fmla="*/ 232962485 h 2427"/>
                <a:gd name="T90" fmla="*/ 199269943 w 2400"/>
                <a:gd name="T91" fmla="*/ 224549978 h 2427"/>
                <a:gd name="T92" fmla="*/ 199528663 w 2400"/>
                <a:gd name="T93" fmla="*/ 208242651 h 2427"/>
                <a:gd name="T94" fmla="*/ 185544820 w 2400"/>
                <a:gd name="T95" fmla="*/ 199700632 h 2427"/>
                <a:gd name="T96" fmla="*/ 184638400 w 2400"/>
                <a:gd name="T97" fmla="*/ 193747049 h 2427"/>
                <a:gd name="T98" fmla="*/ 192666281 w 2400"/>
                <a:gd name="T99" fmla="*/ 178863272 h 2427"/>
                <a:gd name="T100" fmla="*/ 196291602 w 2400"/>
                <a:gd name="T101" fmla="*/ 174074575 h 2427"/>
                <a:gd name="T102" fmla="*/ 192666281 w 2400"/>
                <a:gd name="T103" fmla="*/ 160226172 h 2427"/>
                <a:gd name="T104" fmla="*/ 206520584 w 2400"/>
                <a:gd name="T105" fmla="*/ 148319366 h 2427"/>
                <a:gd name="T106" fmla="*/ 218303327 w 2400"/>
                <a:gd name="T107" fmla="*/ 149354741 h 2427"/>
                <a:gd name="T108" fmla="*/ 228532309 w 2400"/>
                <a:gd name="T109" fmla="*/ 136283049 h 2427"/>
                <a:gd name="T110" fmla="*/ 234617810 w 2400"/>
                <a:gd name="T111" fmla="*/ 135635850 h 2427"/>
                <a:gd name="T112" fmla="*/ 247306973 w 2400"/>
                <a:gd name="T113" fmla="*/ 145860442 h 2427"/>
                <a:gd name="T114" fmla="*/ 305572986 w 2400"/>
                <a:gd name="T115" fmla="*/ 58369863 h 242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400" h="2427">
                  <a:moveTo>
                    <a:pt x="1150" y="2426"/>
                  </a:moveTo>
                  <a:lnTo>
                    <a:pt x="1150" y="999"/>
                  </a:lnTo>
                  <a:lnTo>
                    <a:pt x="0" y="551"/>
                  </a:lnTo>
                  <a:lnTo>
                    <a:pt x="0" y="1941"/>
                  </a:lnTo>
                  <a:lnTo>
                    <a:pt x="0" y="1975"/>
                  </a:lnTo>
                  <a:lnTo>
                    <a:pt x="32" y="1987"/>
                  </a:lnTo>
                  <a:lnTo>
                    <a:pt x="1150" y="2426"/>
                  </a:lnTo>
                  <a:close/>
                  <a:moveTo>
                    <a:pt x="2397" y="544"/>
                  </a:moveTo>
                  <a:lnTo>
                    <a:pt x="1249" y="999"/>
                  </a:lnTo>
                  <a:lnTo>
                    <a:pt x="1249" y="2426"/>
                  </a:lnTo>
                  <a:lnTo>
                    <a:pt x="2368" y="1987"/>
                  </a:lnTo>
                  <a:lnTo>
                    <a:pt x="2399" y="1975"/>
                  </a:lnTo>
                  <a:lnTo>
                    <a:pt x="2399" y="1941"/>
                  </a:lnTo>
                  <a:lnTo>
                    <a:pt x="2397" y="544"/>
                  </a:lnTo>
                  <a:close/>
                  <a:moveTo>
                    <a:pt x="639" y="1270"/>
                  </a:moveTo>
                  <a:lnTo>
                    <a:pt x="639" y="1270"/>
                  </a:lnTo>
                  <a:cubicBezTo>
                    <a:pt x="596" y="1270"/>
                    <a:pt x="558" y="1287"/>
                    <a:pt x="529" y="1315"/>
                  </a:cubicBezTo>
                  <a:cubicBezTo>
                    <a:pt x="501" y="1343"/>
                    <a:pt x="484" y="1382"/>
                    <a:pt x="484" y="1425"/>
                  </a:cubicBezTo>
                  <a:cubicBezTo>
                    <a:pt x="484" y="1467"/>
                    <a:pt x="501" y="1506"/>
                    <a:pt x="529" y="1534"/>
                  </a:cubicBezTo>
                  <a:cubicBezTo>
                    <a:pt x="558" y="1562"/>
                    <a:pt x="596" y="1579"/>
                    <a:pt x="639" y="1579"/>
                  </a:cubicBezTo>
                  <a:cubicBezTo>
                    <a:pt x="681" y="1579"/>
                    <a:pt x="720" y="1562"/>
                    <a:pt x="748" y="1534"/>
                  </a:cubicBezTo>
                  <a:cubicBezTo>
                    <a:pt x="776" y="1506"/>
                    <a:pt x="793" y="1467"/>
                    <a:pt x="793" y="1425"/>
                  </a:cubicBezTo>
                  <a:cubicBezTo>
                    <a:pt x="793" y="1382"/>
                    <a:pt x="776" y="1343"/>
                    <a:pt x="748" y="1315"/>
                  </a:cubicBezTo>
                  <a:cubicBezTo>
                    <a:pt x="720" y="1287"/>
                    <a:pt x="681" y="1270"/>
                    <a:pt x="639" y="1270"/>
                  </a:cubicBezTo>
                  <a:close/>
                  <a:moveTo>
                    <a:pt x="752" y="1113"/>
                  </a:moveTo>
                  <a:lnTo>
                    <a:pt x="752" y="1113"/>
                  </a:lnTo>
                  <a:cubicBezTo>
                    <a:pt x="755" y="1118"/>
                    <a:pt x="759" y="1122"/>
                    <a:pt x="764" y="1124"/>
                  </a:cubicBezTo>
                  <a:cubicBezTo>
                    <a:pt x="769" y="1126"/>
                    <a:pt x="775" y="1126"/>
                    <a:pt x="781" y="1125"/>
                  </a:cubicBezTo>
                  <a:cubicBezTo>
                    <a:pt x="787" y="1124"/>
                    <a:pt x="792" y="1121"/>
                    <a:pt x="796" y="1117"/>
                  </a:cubicBezTo>
                  <a:cubicBezTo>
                    <a:pt x="808" y="1103"/>
                    <a:pt x="825" y="1096"/>
                    <a:pt x="842" y="1094"/>
                  </a:cubicBezTo>
                  <a:cubicBezTo>
                    <a:pt x="859" y="1093"/>
                    <a:pt x="877" y="1098"/>
                    <a:pt x="892" y="1110"/>
                  </a:cubicBezTo>
                  <a:cubicBezTo>
                    <a:pt x="903" y="1119"/>
                    <a:pt x="915" y="1129"/>
                    <a:pt x="925" y="1140"/>
                  </a:cubicBezTo>
                  <a:cubicBezTo>
                    <a:pt x="936" y="1151"/>
                    <a:pt x="946" y="1163"/>
                    <a:pt x="956" y="1174"/>
                  </a:cubicBezTo>
                  <a:lnTo>
                    <a:pt x="955" y="1174"/>
                  </a:lnTo>
                  <a:cubicBezTo>
                    <a:pt x="967" y="1189"/>
                    <a:pt x="972" y="1206"/>
                    <a:pt x="971" y="1223"/>
                  </a:cubicBezTo>
                  <a:cubicBezTo>
                    <a:pt x="969" y="1240"/>
                    <a:pt x="962" y="1257"/>
                    <a:pt x="948" y="1270"/>
                  </a:cubicBezTo>
                  <a:cubicBezTo>
                    <a:pt x="943" y="1274"/>
                    <a:pt x="941" y="1278"/>
                    <a:pt x="939" y="1284"/>
                  </a:cubicBezTo>
                  <a:cubicBezTo>
                    <a:pt x="938" y="1290"/>
                    <a:pt x="939" y="1295"/>
                    <a:pt x="941" y="1301"/>
                  </a:cubicBezTo>
                  <a:cubicBezTo>
                    <a:pt x="943" y="1305"/>
                    <a:pt x="946" y="1309"/>
                    <a:pt x="951" y="1313"/>
                  </a:cubicBezTo>
                  <a:cubicBezTo>
                    <a:pt x="955" y="1315"/>
                    <a:pt x="961" y="1317"/>
                    <a:pt x="967" y="1317"/>
                  </a:cubicBezTo>
                  <a:cubicBezTo>
                    <a:pt x="983" y="1317"/>
                    <a:pt x="1000" y="1323"/>
                    <a:pt x="1013" y="1333"/>
                  </a:cubicBezTo>
                  <a:cubicBezTo>
                    <a:pt x="1027" y="1344"/>
                    <a:pt x="1038" y="1360"/>
                    <a:pt x="1040" y="1380"/>
                  </a:cubicBezTo>
                  <a:cubicBezTo>
                    <a:pt x="1042" y="1394"/>
                    <a:pt x="1043" y="1409"/>
                    <a:pt x="1043" y="1426"/>
                  </a:cubicBezTo>
                  <a:cubicBezTo>
                    <a:pt x="1042" y="1442"/>
                    <a:pt x="1042" y="1457"/>
                    <a:pt x="1040" y="1472"/>
                  </a:cubicBezTo>
                  <a:cubicBezTo>
                    <a:pt x="1037" y="1490"/>
                    <a:pt x="1028" y="1506"/>
                    <a:pt x="1015" y="1517"/>
                  </a:cubicBezTo>
                  <a:cubicBezTo>
                    <a:pt x="1002" y="1529"/>
                    <a:pt x="983" y="1535"/>
                    <a:pt x="965" y="1533"/>
                  </a:cubicBezTo>
                  <a:cubicBezTo>
                    <a:pt x="959" y="1533"/>
                    <a:pt x="953" y="1535"/>
                    <a:pt x="949" y="1538"/>
                  </a:cubicBezTo>
                  <a:cubicBezTo>
                    <a:pt x="945" y="1541"/>
                    <a:pt x="941" y="1545"/>
                    <a:pt x="939" y="1550"/>
                  </a:cubicBezTo>
                  <a:cubicBezTo>
                    <a:pt x="937" y="1556"/>
                    <a:pt x="936" y="1561"/>
                    <a:pt x="938" y="1567"/>
                  </a:cubicBezTo>
                  <a:cubicBezTo>
                    <a:pt x="939" y="1572"/>
                    <a:pt x="942" y="1577"/>
                    <a:pt x="946" y="1581"/>
                  </a:cubicBezTo>
                  <a:cubicBezTo>
                    <a:pt x="960" y="1594"/>
                    <a:pt x="968" y="1611"/>
                    <a:pt x="969" y="1628"/>
                  </a:cubicBezTo>
                  <a:cubicBezTo>
                    <a:pt x="971" y="1645"/>
                    <a:pt x="965" y="1663"/>
                    <a:pt x="953" y="1677"/>
                  </a:cubicBezTo>
                  <a:cubicBezTo>
                    <a:pt x="944" y="1690"/>
                    <a:pt x="933" y="1701"/>
                    <a:pt x="923" y="1712"/>
                  </a:cubicBezTo>
                  <a:cubicBezTo>
                    <a:pt x="912" y="1722"/>
                    <a:pt x="901" y="1732"/>
                    <a:pt x="888" y="1742"/>
                  </a:cubicBezTo>
                  <a:cubicBezTo>
                    <a:pt x="873" y="1753"/>
                    <a:pt x="856" y="1758"/>
                    <a:pt x="839" y="1757"/>
                  </a:cubicBezTo>
                  <a:cubicBezTo>
                    <a:pt x="822" y="1755"/>
                    <a:pt x="806" y="1748"/>
                    <a:pt x="793" y="1734"/>
                  </a:cubicBezTo>
                  <a:cubicBezTo>
                    <a:pt x="790" y="1730"/>
                    <a:pt x="784" y="1728"/>
                    <a:pt x="778" y="1726"/>
                  </a:cubicBezTo>
                  <a:cubicBezTo>
                    <a:pt x="772" y="1725"/>
                    <a:pt x="767" y="1725"/>
                    <a:pt x="762" y="1727"/>
                  </a:cubicBezTo>
                  <a:cubicBezTo>
                    <a:pt x="757" y="1729"/>
                    <a:pt x="753" y="1732"/>
                    <a:pt x="750" y="1737"/>
                  </a:cubicBezTo>
                  <a:cubicBezTo>
                    <a:pt x="747" y="1742"/>
                    <a:pt x="745" y="1748"/>
                    <a:pt x="745" y="1753"/>
                  </a:cubicBezTo>
                  <a:cubicBezTo>
                    <a:pt x="746" y="1772"/>
                    <a:pt x="739" y="1789"/>
                    <a:pt x="728" y="1802"/>
                  </a:cubicBezTo>
                  <a:cubicBezTo>
                    <a:pt x="717" y="1815"/>
                    <a:pt x="701" y="1824"/>
                    <a:pt x="683" y="1826"/>
                  </a:cubicBezTo>
                  <a:cubicBezTo>
                    <a:pt x="676" y="1827"/>
                    <a:pt x="668" y="1828"/>
                    <a:pt x="660" y="1828"/>
                  </a:cubicBezTo>
                  <a:cubicBezTo>
                    <a:pt x="652" y="1828"/>
                    <a:pt x="644" y="1829"/>
                    <a:pt x="638" y="1829"/>
                  </a:cubicBezTo>
                  <a:cubicBezTo>
                    <a:pt x="632" y="1829"/>
                    <a:pt x="624" y="1828"/>
                    <a:pt x="615" y="1828"/>
                  </a:cubicBezTo>
                  <a:cubicBezTo>
                    <a:pt x="607" y="1827"/>
                    <a:pt x="599" y="1826"/>
                    <a:pt x="592" y="1826"/>
                  </a:cubicBezTo>
                  <a:cubicBezTo>
                    <a:pt x="574" y="1823"/>
                    <a:pt x="557" y="1814"/>
                    <a:pt x="546" y="1801"/>
                  </a:cubicBezTo>
                  <a:cubicBezTo>
                    <a:pt x="535" y="1788"/>
                    <a:pt x="529" y="1771"/>
                    <a:pt x="530" y="1752"/>
                  </a:cubicBezTo>
                  <a:cubicBezTo>
                    <a:pt x="530" y="1746"/>
                    <a:pt x="528" y="1740"/>
                    <a:pt x="525" y="1735"/>
                  </a:cubicBezTo>
                  <a:cubicBezTo>
                    <a:pt x="522" y="1731"/>
                    <a:pt x="518" y="1727"/>
                    <a:pt x="513" y="1725"/>
                  </a:cubicBezTo>
                  <a:cubicBezTo>
                    <a:pt x="508" y="1723"/>
                    <a:pt x="503" y="1722"/>
                    <a:pt x="496" y="1724"/>
                  </a:cubicBezTo>
                  <a:cubicBezTo>
                    <a:pt x="491" y="1725"/>
                    <a:pt x="485" y="1728"/>
                    <a:pt x="482" y="1732"/>
                  </a:cubicBezTo>
                  <a:cubicBezTo>
                    <a:pt x="469" y="1746"/>
                    <a:pt x="453" y="1753"/>
                    <a:pt x="435" y="1755"/>
                  </a:cubicBezTo>
                  <a:cubicBezTo>
                    <a:pt x="418" y="1756"/>
                    <a:pt x="400" y="1751"/>
                    <a:pt x="386" y="1739"/>
                  </a:cubicBezTo>
                  <a:cubicBezTo>
                    <a:pt x="374" y="1730"/>
                    <a:pt x="363" y="1719"/>
                    <a:pt x="352" y="1709"/>
                  </a:cubicBezTo>
                  <a:cubicBezTo>
                    <a:pt x="341" y="1698"/>
                    <a:pt x="331" y="1687"/>
                    <a:pt x="322" y="1675"/>
                  </a:cubicBezTo>
                  <a:cubicBezTo>
                    <a:pt x="310" y="1660"/>
                    <a:pt x="306" y="1642"/>
                    <a:pt x="307" y="1626"/>
                  </a:cubicBezTo>
                  <a:cubicBezTo>
                    <a:pt x="309" y="1608"/>
                    <a:pt x="316" y="1592"/>
                    <a:pt x="330" y="1580"/>
                  </a:cubicBezTo>
                  <a:cubicBezTo>
                    <a:pt x="334" y="1576"/>
                    <a:pt x="337" y="1570"/>
                    <a:pt x="338" y="1565"/>
                  </a:cubicBezTo>
                  <a:cubicBezTo>
                    <a:pt x="339" y="1560"/>
                    <a:pt x="339" y="1554"/>
                    <a:pt x="337" y="1549"/>
                  </a:cubicBezTo>
                  <a:cubicBezTo>
                    <a:pt x="334" y="1543"/>
                    <a:pt x="331" y="1539"/>
                    <a:pt x="326" y="1536"/>
                  </a:cubicBezTo>
                  <a:cubicBezTo>
                    <a:pt x="322" y="1533"/>
                    <a:pt x="317" y="1531"/>
                    <a:pt x="312" y="1531"/>
                  </a:cubicBezTo>
                  <a:lnTo>
                    <a:pt x="311" y="1532"/>
                  </a:lnTo>
                  <a:cubicBezTo>
                    <a:pt x="295" y="1532"/>
                    <a:pt x="278" y="1526"/>
                    <a:pt x="265" y="1516"/>
                  </a:cubicBezTo>
                  <a:cubicBezTo>
                    <a:pt x="251" y="1505"/>
                    <a:pt x="240" y="1489"/>
                    <a:pt x="238" y="1469"/>
                  </a:cubicBezTo>
                  <a:cubicBezTo>
                    <a:pt x="237" y="1462"/>
                    <a:pt x="236" y="1455"/>
                    <a:pt x="236" y="1447"/>
                  </a:cubicBezTo>
                  <a:cubicBezTo>
                    <a:pt x="235" y="1441"/>
                    <a:pt x="235" y="1434"/>
                    <a:pt x="235" y="1425"/>
                  </a:cubicBezTo>
                  <a:lnTo>
                    <a:pt x="234" y="1425"/>
                  </a:lnTo>
                  <a:lnTo>
                    <a:pt x="234" y="1423"/>
                  </a:lnTo>
                  <a:lnTo>
                    <a:pt x="235" y="1423"/>
                  </a:lnTo>
                  <a:cubicBezTo>
                    <a:pt x="235" y="1414"/>
                    <a:pt x="235" y="1406"/>
                    <a:pt x="236" y="1400"/>
                  </a:cubicBezTo>
                  <a:cubicBezTo>
                    <a:pt x="236" y="1392"/>
                    <a:pt x="237" y="1385"/>
                    <a:pt x="238" y="1378"/>
                  </a:cubicBezTo>
                  <a:cubicBezTo>
                    <a:pt x="240" y="1359"/>
                    <a:pt x="249" y="1344"/>
                    <a:pt x="262" y="1332"/>
                  </a:cubicBezTo>
                  <a:cubicBezTo>
                    <a:pt x="274" y="1321"/>
                    <a:pt x="290" y="1315"/>
                    <a:pt x="309" y="1315"/>
                  </a:cubicBezTo>
                  <a:cubicBezTo>
                    <a:pt x="316" y="1315"/>
                    <a:pt x="323" y="1314"/>
                    <a:pt x="329" y="1310"/>
                  </a:cubicBezTo>
                  <a:cubicBezTo>
                    <a:pt x="333" y="1307"/>
                    <a:pt x="336" y="1303"/>
                    <a:pt x="339" y="1299"/>
                  </a:cubicBezTo>
                  <a:cubicBezTo>
                    <a:pt x="341" y="1293"/>
                    <a:pt x="341" y="1287"/>
                    <a:pt x="340" y="1282"/>
                  </a:cubicBezTo>
                  <a:cubicBezTo>
                    <a:pt x="339" y="1277"/>
                    <a:pt x="335" y="1271"/>
                    <a:pt x="332" y="1268"/>
                  </a:cubicBezTo>
                  <a:cubicBezTo>
                    <a:pt x="317" y="1255"/>
                    <a:pt x="310" y="1238"/>
                    <a:pt x="309" y="1222"/>
                  </a:cubicBezTo>
                  <a:lnTo>
                    <a:pt x="309" y="1221"/>
                  </a:lnTo>
                  <a:cubicBezTo>
                    <a:pt x="307" y="1204"/>
                    <a:pt x="312" y="1186"/>
                    <a:pt x="324" y="1172"/>
                  </a:cubicBezTo>
                  <a:cubicBezTo>
                    <a:pt x="333" y="1160"/>
                    <a:pt x="344" y="1149"/>
                    <a:pt x="355" y="1137"/>
                  </a:cubicBezTo>
                  <a:cubicBezTo>
                    <a:pt x="366" y="1126"/>
                    <a:pt x="377" y="1116"/>
                    <a:pt x="389" y="1107"/>
                  </a:cubicBezTo>
                  <a:cubicBezTo>
                    <a:pt x="404" y="1096"/>
                    <a:pt x="421" y="1091"/>
                    <a:pt x="438" y="1092"/>
                  </a:cubicBezTo>
                  <a:cubicBezTo>
                    <a:pt x="455" y="1093"/>
                    <a:pt x="472" y="1101"/>
                    <a:pt x="485" y="1115"/>
                  </a:cubicBezTo>
                  <a:cubicBezTo>
                    <a:pt x="488" y="1119"/>
                    <a:pt x="493" y="1122"/>
                    <a:pt x="499" y="1123"/>
                  </a:cubicBezTo>
                  <a:cubicBezTo>
                    <a:pt x="505" y="1124"/>
                    <a:pt x="511" y="1124"/>
                    <a:pt x="515" y="1122"/>
                  </a:cubicBezTo>
                  <a:cubicBezTo>
                    <a:pt x="521" y="1120"/>
                    <a:pt x="525" y="1116"/>
                    <a:pt x="528" y="1112"/>
                  </a:cubicBezTo>
                  <a:cubicBezTo>
                    <a:pt x="531" y="1107"/>
                    <a:pt x="532" y="1101"/>
                    <a:pt x="532" y="1095"/>
                  </a:cubicBezTo>
                  <a:cubicBezTo>
                    <a:pt x="532" y="1077"/>
                    <a:pt x="538" y="1060"/>
                    <a:pt x="549" y="1047"/>
                  </a:cubicBezTo>
                  <a:cubicBezTo>
                    <a:pt x="560" y="1034"/>
                    <a:pt x="576" y="1025"/>
                    <a:pt x="595" y="1023"/>
                  </a:cubicBezTo>
                  <a:cubicBezTo>
                    <a:pt x="602" y="1022"/>
                    <a:pt x="609" y="1022"/>
                    <a:pt x="616" y="1021"/>
                  </a:cubicBezTo>
                  <a:cubicBezTo>
                    <a:pt x="623" y="1021"/>
                    <a:pt x="630" y="1021"/>
                    <a:pt x="638" y="1021"/>
                  </a:cubicBezTo>
                  <a:lnTo>
                    <a:pt x="640" y="1021"/>
                  </a:lnTo>
                  <a:cubicBezTo>
                    <a:pt x="649" y="1021"/>
                    <a:pt x="657" y="1021"/>
                    <a:pt x="663" y="1021"/>
                  </a:cubicBezTo>
                  <a:cubicBezTo>
                    <a:pt x="671" y="1022"/>
                    <a:pt x="679" y="1022"/>
                    <a:pt x="686" y="1023"/>
                  </a:cubicBezTo>
                  <a:cubicBezTo>
                    <a:pt x="704" y="1025"/>
                    <a:pt x="720" y="1035"/>
                    <a:pt x="731" y="1048"/>
                  </a:cubicBezTo>
                  <a:cubicBezTo>
                    <a:pt x="743" y="1062"/>
                    <a:pt x="749" y="1079"/>
                    <a:pt x="748" y="1098"/>
                  </a:cubicBezTo>
                  <a:cubicBezTo>
                    <a:pt x="747" y="1103"/>
                    <a:pt x="749" y="1109"/>
                    <a:pt x="752" y="1113"/>
                  </a:cubicBezTo>
                  <a:close/>
                  <a:moveTo>
                    <a:pt x="748" y="1098"/>
                  </a:moveTo>
                  <a:lnTo>
                    <a:pt x="748" y="1098"/>
                  </a:lnTo>
                  <a:close/>
                  <a:moveTo>
                    <a:pt x="948" y="1270"/>
                  </a:moveTo>
                  <a:lnTo>
                    <a:pt x="948" y="1270"/>
                  </a:lnTo>
                  <a:close/>
                  <a:moveTo>
                    <a:pt x="530" y="1752"/>
                  </a:moveTo>
                  <a:lnTo>
                    <a:pt x="530" y="1752"/>
                  </a:lnTo>
                  <a:close/>
                  <a:moveTo>
                    <a:pt x="1813" y="1296"/>
                  </a:moveTo>
                  <a:lnTo>
                    <a:pt x="1813" y="1296"/>
                  </a:lnTo>
                  <a:cubicBezTo>
                    <a:pt x="1771" y="1301"/>
                    <a:pt x="1734" y="1323"/>
                    <a:pt x="1709" y="1354"/>
                  </a:cubicBezTo>
                  <a:cubicBezTo>
                    <a:pt x="1683" y="1385"/>
                    <a:pt x="1671" y="1426"/>
                    <a:pt x="1675" y="1468"/>
                  </a:cubicBezTo>
                  <a:cubicBezTo>
                    <a:pt x="1679" y="1510"/>
                    <a:pt x="1700" y="1546"/>
                    <a:pt x="1732" y="1570"/>
                  </a:cubicBezTo>
                  <a:cubicBezTo>
                    <a:pt x="1762" y="1594"/>
                    <a:pt x="1803" y="1607"/>
                    <a:pt x="1846" y="1601"/>
                  </a:cubicBezTo>
                  <a:cubicBezTo>
                    <a:pt x="1889" y="1596"/>
                    <a:pt x="1925" y="1574"/>
                    <a:pt x="1950" y="1543"/>
                  </a:cubicBezTo>
                  <a:cubicBezTo>
                    <a:pt x="1975" y="1512"/>
                    <a:pt x="1989" y="1472"/>
                    <a:pt x="1984" y="1429"/>
                  </a:cubicBezTo>
                  <a:cubicBezTo>
                    <a:pt x="1980" y="1388"/>
                    <a:pt x="1958" y="1351"/>
                    <a:pt x="1928" y="1327"/>
                  </a:cubicBezTo>
                  <a:cubicBezTo>
                    <a:pt x="1897" y="1303"/>
                    <a:pt x="1856" y="1291"/>
                    <a:pt x="1813" y="1296"/>
                  </a:cubicBezTo>
                  <a:close/>
                  <a:moveTo>
                    <a:pt x="1910" y="1127"/>
                  </a:moveTo>
                  <a:lnTo>
                    <a:pt x="1910" y="1127"/>
                  </a:lnTo>
                  <a:cubicBezTo>
                    <a:pt x="1914" y="1132"/>
                    <a:pt x="1918" y="1135"/>
                    <a:pt x="1924" y="1137"/>
                  </a:cubicBezTo>
                  <a:cubicBezTo>
                    <a:pt x="1929" y="1138"/>
                    <a:pt x="1935" y="1137"/>
                    <a:pt x="1941" y="1136"/>
                  </a:cubicBezTo>
                  <a:cubicBezTo>
                    <a:pt x="1946" y="1133"/>
                    <a:pt x="1951" y="1130"/>
                    <a:pt x="1954" y="1126"/>
                  </a:cubicBezTo>
                  <a:cubicBezTo>
                    <a:pt x="1965" y="1111"/>
                    <a:pt x="1981" y="1101"/>
                    <a:pt x="1998" y="1098"/>
                  </a:cubicBezTo>
                  <a:cubicBezTo>
                    <a:pt x="2015" y="1094"/>
                    <a:pt x="2034" y="1097"/>
                    <a:pt x="2049" y="1106"/>
                  </a:cubicBezTo>
                  <a:cubicBezTo>
                    <a:pt x="2062" y="1114"/>
                    <a:pt x="2075" y="1123"/>
                    <a:pt x="2086" y="1132"/>
                  </a:cubicBezTo>
                  <a:cubicBezTo>
                    <a:pt x="2099" y="1142"/>
                    <a:pt x="2110" y="1152"/>
                    <a:pt x="2120" y="1163"/>
                  </a:cubicBezTo>
                  <a:cubicBezTo>
                    <a:pt x="2133" y="1175"/>
                    <a:pt x="2140" y="1192"/>
                    <a:pt x="2140" y="1209"/>
                  </a:cubicBezTo>
                  <a:cubicBezTo>
                    <a:pt x="2141" y="1226"/>
                    <a:pt x="2135" y="1244"/>
                    <a:pt x="2122" y="1258"/>
                  </a:cubicBezTo>
                  <a:cubicBezTo>
                    <a:pt x="2119" y="1262"/>
                    <a:pt x="2116" y="1267"/>
                    <a:pt x="2116" y="1273"/>
                  </a:cubicBezTo>
                  <a:cubicBezTo>
                    <a:pt x="2115" y="1278"/>
                    <a:pt x="2116" y="1284"/>
                    <a:pt x="2119" y="1289"/>
                  </a:cubicBezTo>
                  <a:cubicBezTo>
                    <a:pt x="2121" y="1294"/>
                    <a:pt x="2125" y="1297"/>
                    <a:pt x="2130" y="1300"/>
                  </a:cubicBezTo>
                  <a:cubicBezTo>
                    <a:pt x="2135" y="1302"/>
                    <a:pt x="2140" y="1303"/>
                    <a:pt x="2147" y="1302"/>
                  </a:cubicBezTo>
                  <a:cubicBezTo>
                    <a:pt x="2163" y="1300"/>
                    <a:pt x="2180" y="1304"/>
                    <a:pt x="2195" y="1312"/>
                  </a:cubicBezTo>
                  <a:cubicBezTo>
                    <a:pt x="2210" y="1321"/>
                    <a:pt x="2222" y="1336"/>
                    <a:pt x="2226" y="1355"/>
                  </a:cubicBezTo>
                  <a:cubicBezTo>
                    <a:pt x="2229" y="1369"/>
                    <a:pt x="2232" y="1384"/>
                    <a:pt x="2233" y="1400"/>
                  </a:cubicBezTo>
                  <a:cubicBezTo>
                    <a:pt x="2235" y="1416"/>
                    <a:pt x="2236" y="1431"/>
                    <a:pt x="2236" y="1445"/>
                  </a:cubicBezTo>
                  <a:cubicBezTo>
                    <a:pt x="2236" y="1464"/>
                    <a:pt x="2228" y="1481"/>
                    <a:pt x="2216" y="1494"/>
                  </a:cubicBezTo>
                  <a:cubicBezTo>
                    <a:pt x="2203" y="1507"/>
                    <a:pt x="2186" y="1515"/>
                    <a:pt x="2167" y="1516"/>
                  </a:cubicBezTo>
                  <a:cubicBezTo>
                    <a:pt x="2161" y="1517"/>
                    <a:pt x="2156" y="1519"/>
                    <a:pt x="2152" y="1523"/>
                  </a:cubicBezTo>
                  <a:cubicBezTo>
                    <a:pt x="2147" y="1526"/>
                    <a:pt x="2145" y="1530"/>
                    <a:pt x="2143" y="1536"/>
                  </a:cubicBezTo>
                  <a:cubicBezTo>
                    <a:pt x="2141" y="1541"/>
                    <a:pt x="2142" y="1547"/>
                    <a:pt x="2143" y="1552"/>
                  </a:cubicBezTo>
                  <a:cubicBezTo>
                    <a:pt x="2145" y="1557"/>
                    <a:pt x="2148" y="1562"/>
                    <a:pt x="2153" y="1566"/>
                  </a:cubicBezTo>
                  <a:cubicBezTo>
                    <a:pt x="2168" y="1576"/>
                    <a:pt x="2178" y="1592"/>
                    <a:pt x="2181" y="1608"/>
                  </a:cubicBezTo>
                  <a:cubicBezTo>
                    <a:pt x="2184" y="1626"/>
                    <a:pt x="2181" y="1644"/>
                    <a:pt x="2171" y="1660"/>
                  </a:cubicBezTo>
                  <a:cubicBezTo>
                    <a:pt x="2162" y="1672"/>
                    <a:pt x="2153" y="1685"/>
                    <a:pt x="2143" y="1697"/>
                  </a:cubicBezTo>
                  <a:cubicBezTo>
                    <a:pt x="2134" y="1709"/>
                    <a:pt x="2123" y="1720"/>
                    <a:pt x="2112" y="1731"/>
                  </a:cubicBezTo>
                  <a:cubicBezTo>
                    <a:pt x="2098" y="1744"/>
                    <a:pt x="2082" y="1751"/>
                    <a:pt x="2065" y="1752"/>
                  </a:cubicBezTo>
                  <a:cubicBezTo>
                    <a:pt x="2047" y="1752"/>
                    <a:pt x="2030" y="1747"/>
                    <a:pt x="2016" y="1735"/>
                  </a:cubicBezTo>
                  <a:cubicBezTo>
                    <a:pt x="2012" y="1732"/>
                    <a:pt x="2006" y="1730"/>
                    <a:pt x="2001" y="1729"/>
                  </a:cubicBezTo>
                  <a:cubicBezTo>
                    <a:pt x="1994" y="1729"/>
                    <a:pt x="1988" y="1729"/>
                    <a:pt x="1984" y="1732"/>
                  </a:cubicBezTo>
                  <a:cubicBezTo>
                    <a:pt x="1980" y="1735"/>
                    <a:pt x="1975" y="1739"/>
                    <a:pt x="1973" y="1744"/>
                  </a:cubicBezTo>
                  <a:cubicBezTo>
                    <a:pt x="1971" y="1749"/>
                    <a:pt x="1970" y="1755"/>
                    <a:pt x="1970" y="1761"/>
                  </a:cubicBezTo>
                  <a:cubicBezTo>
                    <a:pt x="1972" y="1779"/>
                    <a:pt x="1968" y="1796"/>
                    <a:pt x="1958" y="1811"/>
                  </a:cubicBezTo>
                  <a:cubicBezTo>
                    <a:pt x="1948" y="1824"/>
                    <a:pt x="1933" y="1835"/>
                    <a:pt x="1915" y="1839"/>
                  </a:cubicBezTo>
                  <a:cubicBezTo>
                    <a:pt x="1908" y="1841"/>
                    <a:pt x="1901" y="1843"/>
                    <a:pt x="1893" y="1844"/>
                  </a:cubicBezTo>
                  <a:cubicBezTo>
                    <a:pt x="1884" y="1846"/>
                    <a:pt x="1877" y="1847"/>
                    <a:pt x="1871" y="1848"/>
                  </a:cubicBezTo>
                  <a:cubicBezTo>
                    <a:pt x="1865" y="1848"/>
                    <a:pt x="1857" y="1849"/>
                    <a:pt x="1848" y="1850"/>
                  </a:cubicBezTo>
                  <a:cubicBezTo>
                    <a:pt x="1839" y="1851"/>
                    <a:pt x="1831" y="1851"/>
                    <a:pt x="1824" y="1851"/>
                  </a:cubicBezTo>
                  <a:cubicBezTo>
                    <a:pt x="1806" y="1851"/>
                    <a:pt x="1789" y="1843"/>
                    <a:pt x="1776" y="1832"/>
                  </a:cubicBezTo>
                  <a:cubicBezTo>
                    <a:pt x="1763" y="1820"/>
                    <a:pt x="1755" y="1803"/>
                    <a:pt x="1754" y="1785"/>
                  </a:cubicBezTo>
                  <a:cubicBezTo>
                    <a:pt x="1754" y="1779"/>
                    <a:pt x="1752" y="1774"/>
                    <a:pt x="1749" y="1770"/>
                  </a:cubicBezTo>
                  <a:cubicBezTo>
                    <a:pt x="1745" y="1765"/>
                    <a:pt x="1740" y="1762"/>
                    <a:pt x="1735" y="1761"/>
                  </a:cubicBezTo>
                  <a:cubicBezTo>
                    <a:pt x="1730" y="1759"/>
                    <a:pt x="1724" y="1760"/>
                    <a:pt x="1719" y="1762"/>
                  </a:cubicBezTo>
                  <a:cubicBezTo>
                    <a:pt x="1713" y="1764"/>
                    <a:pt x="1708" y="1768"/>
                    <a:pt x="1705" y="1771"/>
                  </a:cubicBezTo>
                  <a:cubicBezTo>
                    <a:pt x="1693" y="1787"/>
                    <a:pt x="1678" y="1796"/>
                    <a:pt x="1661" y="1800"/>
                  </a:cubicBezTo>
                  <a:cubicBezTo>
                    <a:pt x="1643" y="1803"/>
                    <a:pt x="1625" y="1801"/>
                    <a:pt x="1609" y="1791"/>
                  </a:cubicBezTo>
                  <a:cubicBezTo>
                    <a:pt x="1597" y="1783"/>
                    <a:pt x="1584" y="1774"/>
                    <a:pt x="1572" y="1765"/>
                  </a:cubicBezTo>
                  <a:cubicBezTo>
                    <a:pt x="1560" y="1755"/>
                    <a:pt x="1549" y="1745"/>
                    <a:pt x="1538" y="1735"/>
                  </a:cubicBezTo>
                  <a:lnTo>
                    <a:pt x="1539" y="1735"/>
                  </a:lnTo>
                  <a:cubicBezTo>
                    <a:pt x="1526" y="1722"/>
                    <a:pt x="1519" y="1705"/>
                    <a:pt x="1518" y="1688"/>
                  </a:cubicBezTo>
                  <a:cubicBezTo>
                    <a:pt x="1518" y="1671"/>
                    <a:pt x="1524" y="1654"/>
                    <a:pt x="1537" y="1640"/>
                  </a:cubicBezTo>
                  <a:cubicBezTo>
                    <a:pt x="1540" y="1636"/>
                    <a:pt x="1542" y="1630"/>
                    <a:pt x="1544" y="1625"/>
                  </a:cubicBezTo>
                  <a:cubicBezTo>
                    <a:pt x="1544" y="1619"/>
                    <a:pt x="1543" y="1614"/>
                    <a:pt x="1541" y="1609"/>
                  </a:cubicBezTo>
                  <a:cubicBezTo>
                    <a:pt x="1538" y="1604"/>
                    <a:pt x="1534" y="1600"/>
                    <a:pt x="1529" y="1598"/>
                  </a:cubicBezTo>
                  <a:cubicBezTo>
                    <a:pt x="1524" y="1595"/>
                    <a:pt x="1519" y="1594"/>
                    <a:pt x="1514" y="1595"/>
                  </a:cubicBezTo>
                  <a:lnTo>
                    <a:pt x="1513" y="1596"/>
                  </a:lnTo>
                  <a:cubicBezTo>
                    <a:pt x="1497" y="1597"/>
                    <a:pt x="1480" y="1594"/>
                    <a:pt x="1466" y="1586"/>
                  </a:cubicBezTo>
                  <a:cubicBezTo>
                    <a:pt x="1450" y="1577"/>
                    <a:pt x="1437" y="1562"/>
                    <a:pt x="1433" y="1543"/>
                  </a:cubicBezTo>
                  <a:cubicBezTo>
                    <a:pt x="1432" y="1536"/>
                    <a:pt x="1430" y="1529"/>
                    <a:pt x="1428" y="1521"/>
                  </a:cubicBezTo>
                  <a:cubicBezTo>
                    <a:pt x="1428" y="1515"/>
                    <a:pt x="1427" y="1508"/>
                    <a:pt x="1426" y="1499"/>
                  </a:cubicBezTo>
                  <a:lnTo>
                    <a:pt x="1426" y="1497"/>
                  </a:lnTo>
                  <a:cubicBezTo>
                    <a:pt x="1425" y="1489"/>
                    <a:pt x="1425" y="1481"/>
                    <a:pt x="1424" y="1475"/>
                  </a:cubicBezTo>
                  <a:cubicBezTo>
                    <a:pt x="1423" y="1466"/>
                    <a:pt x="1423" y="1459"/>
                    <a:pt x="1423" y="1452"/>
                  </a:cubicBezTo>
                  <a:cubicBezTo>
                    <a:pt x="1424" y="1434"/>
                    <a:pt x="1431" y="1417"/>
                    <a:pt x="1443" y="1404"/>
                  </a:cubicBezTo>
                  <a:cubicBezTo>
                    <a:pt x="1455" y="1392"/>
                    <a:pt x="1470" y="1384"/>
                    <a:pt x="1488" y="1382"/>
                  </a:cubicBezTo>
                  <a:cubicBezTo>
                    <a:pt x="1496" y="1381"/>
                    <a:pt x="1502" y="1378"/>
                    <a:pt x="1507" y="1374"/>
                  </a:cubicBezTo>
                  <a:cubicBezTo>
                    <a:pt x="1511" y="1371"/>
                    <a:pt x="1515" y="1366"/>
                    <a:pt x="1516" y="1362"/>
                  </a:cubicBezTo>
                  <a:cubicBezTo>
                    <a:pt x="1518" y="1356"/>
                    <a:pt x="1518" y="1350"/>
                    <a:pt x="1516" y="1345"/>
                  </a:cubicBezTo>
                  <a:cubicBezTo>
                    <a:pt x="1514" y="1340"/>
                    <a:pt x="1511" y="1335"/>
                    <a:pt x="1506" y="1332"/>
                  </a:cubicBezTo>
                  <a:cubicBezTo>
                    <a:pt x="1491" y="1321"/>
                    <a:pt x="1481" y="1306"/>
                    <a:pt x="1478" y="1289"/>
                  </a:cubicBezTo>
                  <a:cubicBezTo>
                    <a:pt x="1475" y="1272"/>
                    <a:pt x="1478" y="1254"/>
                    <a:pt x="1488" y="1238"/>
                  </a:cubicBezTo>
                  <a:cubicBezTo>
                    <a:pt x="1497" y="1225"/>
                    <a:pt x="1506" y="1213"/>
                    <a:pt x="1516" y="1200"/>
                  </a:cubicBezTo>
                  <a:cubicBezTo>
                    <a:pt x="1526" y="1189"/>
                    <a:pt x="1536" y="1177"/>
                    <a:pt x="1547" y="1166"/>
                  </a:cubicBezTo>
                  <a:cubicBezTo>
                    <a:pt x="1561" y="1153"/>
                    <a:pt x="1578" y="1146"/>
                    <a:pt x="1595" y="1146"/>
                  </a:cubicBezTo>
                  <a:cubicBezTo>
                    <a:pt x="1612" y="1145"/>
                    <a:pt x="1629" y="1150"/>
                    <a:pt x="1643" y="1162"/>
                  </a:cubicBezTo>
                  <a:cubicBezTo>
                    <a:pt x="1647" y="1165"/>
                    <a:pt x="1652" y="1167"/>
                    <a:pt x="1658" y="1168"/>
                  </a:cubicBezTo>
                  <a:cubicBezTo>
                    <a:pt x="1665" y="1169"/>
                    <a:pt x="1671" y="1168"/>
                    <a:pt x="1675" y="1165"/>
                  </a:cubicBezTo>
                  <a:cubicBezTo>
                    <a:pt x="1679" y="1163"/>
                    <a:pt x="1683" y="1159"/>
                    <a:pt x="1686" y="1154"/>
                  </a:cubicBezTo>
                  <a:cubicBezTo>
                    <a:pt x="1689" y="1149"/>
                    <a:pt x="1690" y="1143"/>
                    <a:pt x="1689" y="1137"/>
                  </a:cubicBezTo>
                  <a:cubicBezTo>
                    <a:pt x="1687" y="1119"/>
                    <a:pt x="1691" y="1102"/>
                    <a:pt x="1701" y="1087"/>
                  </a:cubicBezTo>
                  <a:cubicBezTo>
                    <a:pt x="1711" y="1073"/>
                    <a:pt x="1726" y="1062"/>
                    <a:pt x="1744" y="1058"/>
                  </a:cubicBezTo>
                  <a:cubicBezTo>
                    <a:pt x="1750" y="1056"/>
                    <a:pt x="1758" y="1054"/>
                    <a:pt x="1765" y="1053"/>
                  </a:cubicBezTo>
                  <a:cubicBezTo>
                    <a:pt x="1772" y="1052"/>
                    <a:pt x="1779" y="1051"/>
                    <a:pt x="1787" y="1051"/>
                  </a:cubicBezTo>
                  <a:lnTo>
                    <a:pt x="1787" y="1050"/>
                  </a:lnTo>
                  <a:lnTo>
                    <a:pt x="1789" y="1050"/>
                  </a:lnTo>
                  <a:cubicBezTo>
                    <a:pt x="1798" y="1049"/>
                    <a:pt x="1806" y="1048"/>
                    <a:pt x="1812" y="1048"/>
                  </a:cubicBezTo>
                  <a:cubicBezTo>
                    <a:pt x="1820" y="1048"/>
                    <a:pt x="1828" y="1047"/>
                    <a:pt x="1835" y="1047"/>
                  </a:cubicBezTo>
                  <a:cubicBezTo>
                    <a:pt x="1853" y="1047"/>
                    <a:pt x="1871" y="1054"/>
                    <a:pt x="1883" y="1066"/>
                  </a:cubicBezTo>
                  <a:cubicBezTo>
                    <a:pt x="1895" y="1078"/>
                    <a:pt x="1904" y="1094"/>
                    <a:pt x="1904" y="1112"/>
                  </a:cubicBezTo>
                  <a:cubicBezTo>
                    <a:pt x="1905" y="1118"/>
                    <a:pt x="1907" y="1123"/>
                    <a:pt x="1910" y="1127"/>
                  </a:cubicBezTo>
                  <a:lnTo>
                    <a:pt x="1904" y="1112"/>
                  </a:lnTo>
                  <a:lnTo>
                    <a:pt x="1910" y="1127"/>
                  </a:lnTo>
                  <a:close/>
                  <a:moveTo>
                    <a:pt x="2122" y="1258"/>
                  </a:moveTo>
                  <a:lnTo>
                    <a:pt x="2122" y="1258"/>
                  </a:lnTo>
                  <a:close/>
                  <a:moveTo>
                    <a:pt x="1754" y="1785"/>
                  </a:moveTo>
                  <a:lnTo>
                    <a:pt x="1754" y="1785"/>
                  </a:lnTo>
                  <a:close/>
                  <a:moveTo>
                    <a:pt x="1218" y="0"/>
                  </a:moveTo>
                  <a:lnTo>
                    <a:pt x="2360" y="451"/>
                  </a:lnTo>
                  <a:lnTo>
                    <a:pt x="1200" y="912"/>
                  </a:lnTo>
                  <a:lnTo>
                    <a:pt x="31" y="455"/>
                  </a:lnTo>
                  <a:lnTo>
                    <a:pt x="36" y="453"/>
                  </a:lnTo>
                  <a:lnTo>
                    <a:pt x="1182" y="0"/>
                  </a:lnTo>
                  <a:lnTo>
                    <a:pt x="121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200" dirty="0">
                <a:latin typeface="Lato Light" panose="020F0502020204030203" pitchFamily="34" charset="0"/>
              </a:endParaRPr>
            </a:p>
          </p:txBody>
        </p:sp>
        <p:sp>
          <p:nvSpPr>
            <p:cNvPr id="40" name="Freeform 109">
              <a:extLst>
                <a:ext uri="{FF2B5EF4-FFF2-40B4-BE49-F238E27FC236}">
                  <a16:creationId xmlns:a16="http://schemas.microsoft.com/office/drawing/2014/main" id="{69E245B7-78C3-4F13-99B2-313AB4300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1599" y="2300709"/>
              <a:ext cx="362076" cy="490185"/>
            </a:xfrm>
            <a:custGeom>
              <a:avLst/>
              <a:gdLst>
                <a:gd name="T0" fmla="*/ 542570 w 685440"/>
                <a:gd name="T1" fmla="*/ 757059 h 875946"/>
                <a:gd name="T2" fmla="*/ 498475 w 685440"/>
                <a:gd name="T3" fmla="*/ 757059 h 875946"/>
                <a:gd name="T4" fmla="*/ 431622 w 685440"/>
                <a:gd name="T5" fmla="*/ 733425 h 875946"/>
                <a:gd name="T6" fmla="*/ 431622 w 685440"/>
                <a:gd name="T7" fmla="*/ 780692 h 875946"/>
                <a:gd name="T8" fmla="*/ 431622 w 685440"/>
                <a:gd name="T9" fmla="*/ 733425 h 875946"/>
                <a:gd name="T10" fmla="*/ 364767 w 685440"/>
                <a:gd name="T11" fmla="*/ 757059 h 875946"/>
                <a:gd name="T12" fmla="*/ 320675 w 685440"/>
                <a:gd name="T13" fmla="*/ 757059 h 875946"/>
                <a:gd name="T14" fmla="*/ 253467 w 685440"/>
                <a:gd name="T15" fmla="*/ 733425 h 875946"/>
                <a:gd name="T16" fmla="*/ 253467 w 685440"/>
                <a:gd name="T17" fmla="*/ 780692 h 875946"/>
                <a:gd name="T18" fmla="*/ 253467 w 685440"/>
                <a:gd name="T19" fmla="*/ 733425 h 875946"/>
                <a:gd name="T20" fmla="*/ 185381 w 685440"/>
                <a:gd name="T21" fmla="*/ 757059 h 875946"/>
                <a:gd name="T22" fmla="*/ 141287 w 685440"/>
                <a:gd name="T23" fmla="*/ 757059 h 875946"/>
                <a:gd name="T24" fmla="*/ 476072 w 685440"/>
                <a:gd name="T25" fmla="*/ 661987 h 875946"/>
                <a:gd name="T26" fmla="*/ 476072 w 685440"/>
                <a:gd name="T27" fmla="*/ 709251 h 875946"/>
                <a:gd name="T28" fmla="*/ 476072 w 685440"/>
                <a:gd name="T29" fmla="*/ 661987 h 875946"/>
                <a:gd name="T30" fmla="*/ 409220 w 685440"/>
                <a:gd name="T31" fmla="*/ 685439 h 875946"/>
                <a:gd name="T32" fmla="*/ 365125 w 685440"/>
                <a:gd name="T33" fmla="*/ 685439 h 875946"/>
                <a:gd name="T34" fmla="*/ 298272 w 685440"/>
                <a:gd name="T35" fmla="*/ 661987 h 875946"/>
                <a:gd name="T36" fmla="*/ 298272 w 685440"/>
                <a:gd name="T37" fmla="*/ 709251 h 875946"/>
                <a:gd name="T38" fmla="*/ 298272 w 685440"/>
                <a:gd name="T39" fmla="*/ 661987 h 875946"/>
                <a:gd name="T40" fmla="*/ 232997 w 685440"/>
                <a:gd name="T41" fmla="*/ 685439 h 875946"/>
                <a:gd name="T42" fmla="*/ 187325 w 685440"/>
                <a:gd name="T43" fmla="*/ 685439 h 875946"/>
                <a:gd name="T44" fmla="*/ 123729 w 685440"/>
                <a:gd name="T45" fmla="*/ 56704 h 875946"/>
                <a:gd name="T46" fmla="*/ 123729 w 685440"/>
                <a:gd name="T47" fmla="*/ 257237 h 875946"/>
                <a:gd name="T48" fmla="*/ 129847 w 685440"/>
                <a:gd name="T49" fmla="*/ 270918 h 875946"/>
                <a:gd name="T50" fmla="*/ 336422 w 685440"/>
                <a:gd name="T51" fmla="*/ 456690 h 875946"/>
                <a:gd name="T52" fmla="*/ 129847 w 685440"/>
                <a:gd name="T53" fmla="*/ 625182 h 875946"/>
                <a:gd name="T54" fmla="*/ 123729 w 685440"/>
                <a:gd name="T55" fmla="*/ 637422 h 875946"/>
                <a:gd name="T56" fmla="*/ 123729 w 685440"/>
                <a:gd name="T57" fmla="*/ 819595 h 875946"/>
                <a:gd name="T58" fmla="*/ 542997 w 685440"/>
                <a:gd name="T59" fmla="*/ 819595 h 875946"/>
                <a:gd name="T60" fmla="*/ 561351 w 685440"/>
                <a:gd name="T61" fmla="*/ 803034 h 875946"/>
                <a:gd name="T62" fmla="*/ 561351 w 685440"/>
                <a:gd name="T63" fmla="*/ 630942 h 875946"/>
                <a:gd name="T64" fmla="*/ 355136 w 685440"/>
                <a:gd name="T65" fmla="*/ 461371 h 875946"/>
                <a:gd name="T66" fmla="*/ 355136 w 685440"/>
                <a:gd name="T67" fmla="*/ 451650 h 875946"/>
                <a:gd name="T68" fmla="*/ 561351 w 685440"/>
                <a:gd name="T69" fmla="*/ 264438 h 875946"/>
                <a:gd name="T70" fmla="*/ 561351 w 685440"/>
                <a:gd name="T71" fmla="*/ 74705 h 875946"/>
                <a:gd name="T72" fmla="*/ 542997 w 685440"/>
                <a:gd name="T73" fmla="*/ 56704 h 875946"/>
                <a:gd name="T74" fmla="*/ 123729 w 685440"/>
                <a:gd name="T75" fmla="*/ 56704 h 875946"/>
                <a:gd name="T76" fmla="*/ 667090 w 685440"/>
                <a:gd name="T77" fmla="*/ 0 h 875946"/>
                <a:gd name="T78" fmla="*/ 667090 w 685440"/>
                <a:gd name="T79" fmla="*/ 36157 h 875946"/>
                <a:gd name="T80" fmla="*/ 628290 w 685440"/>
                <a:gd name="T81" fmla="*/ 839787 h 875946"/>
                <a:gd name="T82" fmla="*/ 685440 w 685440"/>
                <a:gd name="T83" fmla="*/ 857867 h 875946"/>
                <a:gd name="T84" fmla="*/ 17990 w 685440"/>
                <a:gd name="T85" fmla="*/ 875946 h 875946"/>
                <a:gd name="T86" fmla="*/ 17990 w 685440"/>
                <a:gd name="T87" fmla="*/ 839787 h 875946"/>
                <a:gd name="T88" fmla="*/ 57150 w 685440"/>
                <a:gd name="T89" fmla="*/ 36157 h 875946"/>
                <a:gd name="T90" fmla="*/ 0 w 685440"/>
                <a:gd name="T91" fmla="*/ 18079 h 875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85440" h="875946">
                  <a:moveTo>
                    <a:pt x="520522" y="733425"/>
                  </a:moveTo>
                  <a:cubicBezTo>
                    <a:pt x="532968" y="733425"/>
                    <a:pt x="542570" y="743810"/>
                    <a:pt x="542570" y="757059"/>
                  </a:cubicBezTo>
                  <a:cubicBezTo>
                    <a:pt x="542570" y="769950"/>
                    <a:pt x="532968" y="780692"/>
                    <a:pt x="520522" y="780692"/>
                  </a:cubicBezTo>
                  <a:cubicBezTo>
                    <a:pt x="508432" y="780692"/>
                    <a:pt x="498475" y="769950"/>
                    <a:pt x="498475" y="757059"/>
                  </a:cubicBezTo>
                  <a:cubicBezTo>
                    <a:pt x="498475" y="743810"/>
                    <a:pt x="508432" y="733425"/>
                    <a:pt x="520522" y="733425"/>
                  </a:cubicBezTo>
                  <a:close/>
                  <a:moveTo>
                    <a:pt x="431622" y="733425"/>
                  </a:moveTo>
                  <a:cubicBezTo>
                    <a:pt x="443713" y="733425"/>
                    <a:pt x="453670" y="743810"/>
                    <a:pt x="453670" y="757059"/>
                  </a:cubicBezTo>
                  <a:cubicBezTo>
                    <a:pt x="453670" y="769950"/>
                    <a:pt x="443713" y="780692"/>
                    <a:pt x="431622" y="780692"/>
                  </a:cubicBezTo>
                  <a:cubicBezTo>
                    <a:pt x="419532" y="780692"/>
                    <a:pt x="409575" y="769950"/>
                    <a:pt x="409575" y="757059"/>
                  </a:cubicBezTo>
                  <a:cubicBezTo>
                    <a:pt x="409575" y="743810"/>
                    <a:pt x="419532" y="733425"/>
                    <a:pt x="431622" y="733425"/>
                  </a:cubicBezTo>
                  <a:close/>
                  <a:moveTo>
                    <a:pt x="342900" y="733425"/>
                  </a:moveTo>
                  <a:cubicBezTo>
                    <a:pt x="355088" y="733425"/>
                    <a:pt x="364767" y="743810"/>
                    <a:pt x="364767" y="757059"/>
                  </a:cubicBezTo>
                  <a:cubicBezTo>
                    <a:pt x="364767" y="769950"/>
                    <a:pt x="355088" y="780692"/>
                    <a:pt x="342900" y="780692"/>
                  </a:cubicBezTo>
                  <a:cubicBezTo>
                    <a:pt x="330712" y="780692"/>
                    <a:pt x="320675" y="769950"/>
                    <a:pt x="320675" y="757059"/>
                  </a:cubicBezTo>
                  <a:cubicBezTo>
                    <a:pt x="320675" y="743810"/>
                    <a:pt x="330712" y="733425"/>
                    <a:pt x="342900" y="733425"/>
                  </a:cubicBezTo>
                  <a:close/>
                  <a:moveTo>
                    <a:pt x="253467" y="733425"/>
                  </a:moveTo>
                  <a:cubicBezTo>
                    <a:pt x="265913" y="733425"/>
                    <a:pt x="275870" y="743810"/>
                    <a:pt x="275870" y="757059"/>
                  </a:cubicBezTo>
                  <a:cubicBezTo>
                    <a:pt x="275870" y="769950"/>
                    <a:pt x="265913" y="780692"/>
                    <a:pt x="253467" y="780692"/>
                  </a:cubicBezTo>
                  <a:cubicBezTo>
                    <a:pt x="241376" y="780692"/>
                    <a:pt x="231775" y="769950"/>
                    <a:pt x="231775" y="757059"/>
                  </a:cubicBezTo>
                  <a:cubicBezTo>
                    <a:pt x="231775" y="743810"/>
                    <a:pt x="241376" y="733425"/>
                    <a:pt x="253467" y="733425"/>
                  </a:cubicBezTo>
                  <a:close/>
                  <a:moveTo>
                    <a:pt x="163690" y="733425"/>
                  </a:moveTo>
                  <a:cubicBezTo>
                    <a:pt x="175424" y="733425"/>
                    <a:pt x="185381" y="743810"/>
                    <a:pt x="185381" y="757059"/>
                  </a:cubicBezTo>
                  <a:cubicBezTo>
                    <a:pt x="185381" y="769950"/>
                    <a:pt x="175424" y="780692"/>
                    <a:pt x="163690" y="780692"/>
                  </a:cubicBezTo>
                  <a:cubicBezTo>
                    <a:pt x="151244" y="780692"/>
                    <a:pt x="141287" y="769950"/>
                    <a:pt x="141287" y="757059"/>
                  </a:cubicBezTo>
                  <a:cubicBezTo>
                    <a:pt x="141287" y="743810"/>
                    <a:pt x="151244" y="733425"/>
                    <a:pt x="163690" y="733425"/>
                  </a:cubicBezTo>
                  <a:close/>
                  <a:moveTo>
                    <a:pt x="476072" y="661987"/>
                  </a:moveTo>
                  <a:cubicBezTo>
                    <a:pt x="488163" y="661987"/>
                    <a:pt x="498120" y="672811"/>
                    <a:pt x="498120" y="685439"/>
                  </a:cubicBezTo>
                  <a:cubicBezTo>
                    <a:pt x="498120" y="698788"/>
                    <a:pt x="488163" y="709251"/>
                    <a:pt x="476072" y="709251"/>
                  </a:cubicBezTo>
                  <a:cubicBezTo>
                    <a:pt x="463982" y="709251"/>
                    <a:pt x="454025" y="698788"/>
                    <a:pt x="454025" y="685439"/>
                  </a:cubicBezTo>
                  <a:cubicBezTo>
                    <a:pt x="454025" y="672811"/>
                    <a:pt x="463982" y="661987"/>
                    <a:pt x="476072" y="661987"/>
                  </a:cubicBezTo>
                  <a:close/>
                  <a:moveTo>
                    <a:pt x="387172" y="661987"/>
                  </a:moveTo>
                  <a:cubicBezTo>
                    <a:pt x="399263" y="661987"/>
                    <a:pt x="409220" y="672811"/>
                    <a:pt x="409220" y="685439"/>
                  </a:cubicBezTo>
                  <a:cubicBezTo>
                    <a:pt x="409220" y="698788"/>
                    <a:pt x="399263" y="709251"/>
                    <a:pt x="387172" y="709251"/>
                  </a:cubicBezTo>
                  <a:cubicBezTo>
                    <a:pt x="375082" y="709251"/>
                    <a:pt x="365125" y="698788"/>
                    <a:pt x="365125" y="685439"/>
                  </a:cubicBezTo>
                  <a:cubicBezTo>
                    <a:pt x="365125" y="672811"/>
                    <a:pt x="375082" y="661987"/>
                    <a:pt x="387172" y="661987"/>
                  </a:cubicBezTo>
                  <a:close/>
                  <a:moveTo>
                    <a:pt x="298272" y="661987"/>
                  </a:moveTo>
                  <a:cubicBezTo>
                    <a:pt x="310363" y="661987"/>
                    <a:pt x="320320" y="672811"/>
                    <a:pt x="320320" y="685439"/>
                  </a:cubicBezTo>
                  <a:cubicBezTo>
                    <a:pt x="320320" y="698788"/>
                    <a:pt x="310363" y="709251"/>
                    <a:pt x="298272" y="709251"/>
                  </a:cubicBezTo>
                  <a:cubicBezTo>
                    <a:pt x="285826" y="709251"/>
                    <a:pt x="276225" y="698788"/>
                    <a:pt x="276225" y="685439"/>
                  </a:cubicBezTo>
                  <a:cubicBezTo>
                    <a:pt x="276225" y="672811"/>
                    <a:pt x="285826" y="661987"/>
                    <a:pt x="298272" y="661987"/>
                  </a:cubicBezTo>
                  <a:close/>
                  <a:moveTo>
                    <a:pt x="209978" y="661987"/>
                  </a:moveTo>
                  <a:cubicBezTo>
                    <a:pt x="222401" y="661987"/>
                    <a:pt x="232997" y="672811"/>
                    <a:pt x="232997" y="685439"/>
                  </a:cubicBezTo>
                  <a:cubicBezTo>
                    <a:pt x="232997" y="698788"/>
                    <a:pt x="222401" y="709251"/>
                    <a:pt x="209978" y="709251"/>
                  </a:cubicBezTo>
                  <a:cubicBezTo>
                    <a:pt x="197556" y="709251"/>
                    <a:pt x="187325" y="698788"/>
                    <a:pt x="187325" y="685439"/>
                  </a:cubicBezTo>
                  <a:cubicBezTo>
                    <a:pt x="187325" y="672811"/>
                    <a:pt x="197556" y="661987"/>
                    <a:pt x="209978" y="661987"/>
                  </a:cubicBezTo>
                  <a:close/>
                  <a:moveTo>
                    <a:pt x="123729" y="56704"/>
                  </a:moveTo>
                  <a:lnTo>
                    <a:pt x="123729" y="74705"/>
                  </a:lnTo>
                  <a:lnTo>
                    <a:pt x="123729" y="257237"/>
                  </a:lnTo>
                  <a:lnTo>
                    <a:pt x="123729" y="265518"/>
                  </a:lnTo>
                  <a:lnTo>
                    <a:pt x="129847" y="270918"/>
                  </a:lnTo>
                  <a:lnTo>
                    <a:pt x="330664" y="451650"/>
                  </a:lnTo>
                  <a:lnTo>
                    <a:pt x="336422" y="456690"/>
                  </a:lnTo>
                  <a:lnTo>
                    <a:pt x="330664" y="461371"/>
                  </a:lnTo>
                  <a:lnTo>
                    <a:pt x="129847" y="625182"/>
                  </a:lnTo>
                  <a:lnTo>
                    <a:pt x="123729" y="629862"/>
                  </a:lnTo>
                  <a:lnTo>
                    <a:pt x="123729" y="637422"/>
                  </a:lnTo>
                  <a:lnTo>
                    <a:pt x="123729" y="803034"/>
                  </a:lnTo>
                  <a:lnTo>
                    <a:pt x="123729" y="819595"/>
                  </a:lnTo>
                  <a:lnTo>
                    <a:pt x="142443" y="819595"/>
                  </a:lnTo>
                  <a:lnTo>
                    <a:pt x="542997" y="819595"/>
                  </a:lnTo>
                  <a:lnTo>
                    <a:pt x="561351" y="819595"/>
                  </a:lnTo>
                  <a:lnTo>
                    <a:pt x="561351" y="803034"/>
                  </a:lnTo>
                  <a:lnTo>
                    <a:pt x="561351" y="638142"/>
                  </a:lnTo>
                  <a:lnTo>
                    <a:pt x="561351" y="630942"/>
                  </a:lnTo>
                  <a:lnTo>
                    <a:pt x="555233" y="625902"/>
                  </a:lnTo>
                  <a:lnTo>
                    <a:pt x="355136" y="461371"/>
                  </a:lnTo>
                  <a:lnTo>
                    <a:pt x="349018" y="456690"/>
                  </a:lnTo>
                  <a:lnTo>
                    <a:pt x="355136" y="451650"/>
                  </a:lnTo>
                  <a:lnTo>
                    <a:pt x="555233" y="269838"/>
                  </a:lnTo>
                  <a:lnTo>
                    <a:pt x="561351" y="264438"/>
                  </a:lnTo>
                  <a:lnTo>
                    <a:pt x="561351" y="256517"/>
                  </a:lnTo>
                  <a:lnTo>
                    <a:pt x="561351" y="74705"/>
                  </a:lnTo>
                  <a:lnTo>
                    <a:pt x="561351" y="56704"/>
                  </a:lnTo>
                  <a:lnTo>
                    <a:pt x="542997" y="56704"/>
                  </a:lnTo>
                  <a:lnTo>
                    <a:pt x="142443" y="56704"/>
                  </a:lnTo>
                  <a:lnTo>
                    <a:pt x="123729" y="56704"/>
                  </a:lnTo>
                  <a:close/>
                  <a:moveTo>
                    <a:pt x="17990" y="0"/>
                  </a:moveTo>
                  <a:lnTo>
                    <a:pt x="667090" y="0"/>
                  </a:lnTo>
                  <a:cubicBezTo>
                    <a:pt x="677165" y="0"/>
                    <a:pt x="685440" y="8153"/>
                    <a:pt x="685440" y="18079"/>
                  </a:cubicBezTo>
                  <a:cubicBezTo>
                    <a:pt x="685440" y="28004"/>
                    <a:pt x="677165" y="36157"/>
                    <a:pt x="667090" y="36157"/>
                  </a:cubicBezTo>
                  <a:lnTo>
                    <a:pt x="628290" y="36157"/>
                  </a:lnTo>
                  <a:lnTo>
                    <a:pt x="628290" y="839787"/>
                  </a:lnTo>
                  <a:lnTo>
                    <a:pt x="667090" y="839787"/>
                  </a:lnTo>
                  <a:cubicBezTo>
                    <a:pt x="677165" y="839787"/>
                    <a:pt x="685440" y="847941"/>
                    <a:pt x="685440" y="857867"/>
                  </a:cubicBezTo>
                  <a:cubicBezTo>
                    <a:pt x="685440" y="867792"/>
                    <a:pt x="677165" y="875946"/>
                    <a:pt x="667090" y="875946"/>
                  </a:cubicBezTo>
                  <a:lnTo>
                    <a:pt x="17990" y="875946"/>
                  </a:lnTo>
                  <a:cubicBezTo>
                    <a:pt x="7916" y="875946"/>
                    <a:pt x="0" y="867792"/>
                    <a:pt x="0" y="857867"/>
                  </a:cubicBezTo>
                  <a:cubicBezTo>
                    <a:pt x="0" y="847941"/>
                    <a:pt x="7916" y="839787"/>
                    <a:pt x="17990" y="839787"/>
                  </a:cubicBezTo>
                  <a:lnTo>
                    <a:pt x="57150" y="839787"/>
                  </a:lnTo>
                  <a:lnTo>
                    <a:pt x="57150" y="36157"/>
                  </a:lnTo>
                  <a:lnTo>
                    <a:pt x="17990" y="36157"/>
                  </a:lnTo>
                  <a:cubicBezTo>
                    <a:pt x="7916" y="36157"/>
                    <a:pt x="0" y="28004"/>
                    <a:pt x="0" y="18079"/>
                  </a:cubicBezTo>
                  <a:cubicBezTo>
                    <a:pt x="0" y="8153"/>
                    <a:pt x="7916" y="0"/>
                    <a:pt x="1799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sz="1200" dirty="0">
                <a:latin typeface="Lato Light" panose="020F0502020204030203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F05DE0E-1727-4A57-8EE0-6036660B9982}"/>
                </a:ext>
              </a:extLst>
            </p:cNvPr>
            <p:cNvSpPr txBox="1"/>
            <p:nvPr/>
          </p:nvSpPr>
          <p:spPr>
            <a:xfrm>
              <a:off x="5586336" y="3309460"/>
              <a:ext cx="1544846" cy="40011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l-GR" sz="2000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Επιχειρήσεις</a:t>
              </a:r>
              <a:endParaRPr lang="en-US" sz="2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D709B25-16AB-49C6-8C20-6B055258D81E}"/>
                </a:ext>
              </a:extLst>
            </p:cNvPr>
            <p:cNvSpPr txBox="1"/>
            <p:nvPr/>
          </p:nvSpPr>
          <p:spPr>
            <a:xfrm>
              <a:off x="7006136" y="2331681"/>
              <a:ext cx="1663565" cy="39236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r"/>
              <a:r>
                <a:rPr lang="el-GR" sz="2000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Καταναλωτές</a:t>
              </a:r>
              <a:endParaRPr lang="en-US" sz="2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3AC5AD9-36E2-4CF3-B231-19613BD9DE62}"/>
                </a:ext>
              </a:extLst>
            </p:cNvPr>
            <p:cNvSpPr txBox="1"/>
            <p:nvPr/>
          </p:nvSpPr>
          <p:spPr>
            <a:xfrm>
              <a:off x="7275484" y="4305354"/>
              <a:ext cx="1314527" cy="40011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l-GR" sz="2000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Οικονομία</a:t>
              </a:r>
              <a:endParaRPr lang="en-US" sz="2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39816D19-2C5B-4FD4-8AC8-8D9FD86B1358}"/>
              </a:ext>
            </a:extLst>
          </p:cNvPr>
          <p:cNvSpPr/>
          <p:nvPr/>
        </p:nvSpPr>
        <p:spPr>
          <a:xfrm>
            <a:off x="914400" y="1779008"/>
            <a:ext cx="277473" cy="2939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Lato Light" panose="020F0502020204030203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6A11CAF-7BCD-4ED9-A95E-E35439707D4C}"/>
              </a:ext>
            </a:extLst>
          </p:cNvPr>
          <p:cNvSpPr/>
          <p:nvPr/>
        </p:nvSpPr>
        <p:spPr>
          <a:xfrm>
            <a:off x="914400" y="3081993"/>
            <a:ext cx="277473" cy="2939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Lato Light" panose="020F0502020204030203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75F0FA5-39B3-4CE3-970F-899409C05EF3}"/>
              </a:ext>
            </a:extLst>
          </p:cNvPr>
          <p:cNvSpPr/>
          <p:nvPr/>
        </p:nvSpPr>
        <p:spPr>
          <a:xfrm>
            <a:off x="953072" y="5155445"/>
            <a:ext cx="277473" cy="2939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Lato Light" panose="020F0502020204030203" pitchFamily="34" charset="0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6DD0302C-90C1-45F1-A415-E47881BE84F7}"/>
              </a:ext>
            </a:extLst>
          </p:cNvPr>
          <p:cNvSpPr txBox="1">
            <a:spLocks/>
          </p:cNvSpPr>
          <p:nvPr/>
        </p:nvSpPr>
        <p:spPr>
          <a:xfrm>
            <a:off x="1409235" y="1991276"/>
            <a:ext cx="3294546" cy="134190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0350" lvl="1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χαμηλότερες τιμές</a:t>
            </a:r>
            <a:endParaRPr lang="en-US" sz="1400" dirty="0">
              <a:solidFill>
                <a:schemeClr val="tx1"/>
              </a:solidFill>
            </a:endParaRPr>
          </a:p>
          <a:p>
            <a:pPr marL="260350" lvl="1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καλύτερη ποιότητα</a:t>
            </a:r>
            <a:endParaRPr lang="en-US" sz="1400" dirty="0">
              <a:solidFill>
                <a:schemeClr val="tx1"/>
              </a:solidFill>
            </a:endParaRPr>
          </a:p>
          <a:p>
            <a:pPr marL="260350" lvl="1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ευκολότερη πρόσβαση</a:t>
            </a:r>
            <a:endParaRPr lang="en-US" sz="1400" dirty="0">
              <a:solidFill>
                <a:schemeClr val="tx1"/>
              </a:solidFill>
            </a:endParaRPr>
          </a:p>
          <a:p>
            <a:pPr marL="260350" lvl="1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μεγαλύτερο φάσμα επιλογών</a:t>
            </a:r>
            <a:endParaRPr lang="en-US" sz="1400" dirty="0">
              <a:solidFill>
                <a:schemeClr val="tx1"/>
              </a:solidFill>
            </a:endParaRPr>
          </a:p>
          <a:p>
            <a:pPr algn="l">
              <a:lnSpc>
                <a:spcPct val="100000"/>
              </a:lnSpc>
            </a:pPr>
            <a:endParaRPr lang="en-US" sz="1400" dirty="0">
              <a:solidFill>
                <a:schemeClr val="tx1"/>
              </a:solidFill>
              <a:latin typeface="Lato Light" panose="020F050202020403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A77CC0E-3413-4524-BE6D-5CB17D2F3DB9}"/>
              </a:ext>
            </a:extLst>
          </p:cNvPr>
          <p:cNvSpPr txBox="1"/>
          <p:nvPr/>
        </p:nvSpPr>
        <p:spPr>
          <a:xfrm>
            <a:off x="1409235" y="1665002"/>
            <a:ext cx="163147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l-GR" sz="20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Καταναλωτές</a:t>
            </a:r>
            <a:endParaRPr lang="en-US" sz="2000" b="1" dirty="0">
              <a:solidFill>
                <a:schemeClr val="accent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BB965DB-1BEA-4646-AA7A-EF5A91BABBA3}"/>
              </a:ext>
            </a:extLst>
          </p:cNvPr>
          <p:cNvSpPr txBox="1">
            <a:spLocks/>
          </p:cNvSpPr>
          <p:nvPr/>
        </p:nvSpPr>
        <p:spPr>
          <a:xfrm>
            <a:off x="1396228" y="3319401"/>
            <a:ext cx="3556772" cy="199439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lvl="1" indent="-179388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βελτιστοποίηση κατανομής πόρων</a:t>
            </a:r>
            <a:endParaRPr lang="en-US" sz="1400" dirty="0">
              <a:solidFill>
                <a:schemeClr val="tx1"/>
              </a:solidFill>
            </a:endParaRPr>
          </a:p>
          <a:p>
            <a:pPr marL="268288" lvl="1" indent="-179388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βελτίωση παραγωγικής αποτελεσματικότητας</a:t>
            </a:r>
            <a:endParaRPr lang="en-US" sz="1400" dirty="0">
              <a:solidFill>
                <a:schemeClr val="tx1"/>
              </a:solidFill>
            </a:endParaRPr>
          </a:p>
          <a:p>
            <a:pPr marL="268288" lvl="1" indent="-179388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ενίσχυση κινήτρων για καινοτομίες</a:t>
            </a:r>
            <a:endParaRPr lang="en-US" sz="1400" dirty="0">
              <a:solidFill>
                <a:schemeClr val="tx1"/>
              </a:solidFill>
            </a:endParaRPr>
          </a:p>
          <a:p>
            <a:pPr marL="268288" lvl="1" indent="-179388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διασφάλιση έναντι πρακτικών αποκλεισμού</a:t>
            </a:r>
            <a:endParaRPr lang="en-US" sz="1400" dirty="0">
              <a:solidFill>
                <a:schemeClr val="tx1"/>
              </a:solidFill>
            </a:endParaRPr>
          </a:p>
          <a:p>
            <a:pPr marL="268288" lvl="1" indent="-179388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χαμηλότερα εμπόδια εισόδου</a:t>
            </a:r>
            <a:endParaRPr lang="en-US" sz="1400" dirty="0">
              <a:solidFill>
                <a:schemeClr val="tx1"/>
              </a:solidFill>
            </a:endParaRPr>
          </a:p>
          <a:p>
            <a:pPr marL="268288" indent="-179388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Lato Light" panose="020F050202020403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DBDE23A-CDAD-46BC-A4D8-A244F6140AFC}"/>
              </a:ext>
            </a:extLst>
          </p:cNvPr>
          <p:cNvSpPr txBox="1"/>
          <p:nvPr/>
        </p:nvSpPr>
        <p:spPr>
          <a:xfrm>
            <a:off x="1409234" y="2987267"/>
            <a:ext cx="1544846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l-GR" sz="20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Επιχειρήσεις</a:t>
            </a:r>
            <a:endParaRPr lang="en-US" sz="2000" b="1" dirty="0">
              <a:solidFill>
                <a:schemeClr val="accent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DB53FA84-722A-4B8E-8599-58721C08AAEA}"/>
              </a:ext>
            </a:extLst>
          </p:cNvPr>
          <p:cNvSpPr txBox="1">
            <a:spLocks/>
          </p:cNvSpPr>
          <p:nvPr/>
        </p:nvSpPr>
        <p:spPr>
          <a:xfrm>
            <a:off x="1396228" y="5361520"/>
            <a:ext cx="2505274" cy="115724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lvl="1" indent="-179388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οικονομική μεγέθυνση</a:t>
            </a:r>
            <a:endParaRPr lang="en-US" sz="1400" dirty="0">
              <a:solidFill>
                <a:schemeClr val="tx1"/>
              </a:solidFill>
            </a:endParaRPr>
          </a:p>
          <a:p>
            <a:pPr marL="260350" lvl="1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παραγωγικότητα</a:t>
            </a:r>
            <a:endParaRPr lang="en-US" sz="1400" dirty="0">
              <a:solidFill>
                <a:schemeClr val="tx1"/>
              </a:solidFill>
            </a:endParaRPr>
          </a:p>
          <a:p>
            <a:pPr marL="268288" lvl="1" indent="-179388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1400" dirty="0">
                <a:solidFill>
                  <a:schemeClr val="tx1"/>
                </a:solidFill>
              </a:rPr>
              <a:t>ανταγωνιστικότητα</a:t>
            </a:r>
            <a:endParaRPr lang="en-US" sz="1400" dirty="0">
              <a:solidFill>
                <a:schemeClr val="tx1"/>
              </a:solidFill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tx1"/>
              </a:solidFill>
              <a:latin typeface="Lato Light" panose="020F050202020403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5E45035-5D05-495D-947D-DF6DA5FE02BE}"/>
              </a:ext>
            </a:extLst>
          </p:cNvPr>
          <p:cNvSpPr txBox="1"/>
          <p:nvPr/>
        </p:nvSpPr>
        <p:spPr>
          <a:xfrm>
            <a:off x="1409234" y="5030892"/>
            <a:ext cx="1314527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l-GR" sz="20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Οικονομία</a:t>
            </a:r>
            <a:endParaRPr lang="en-US" sz="2000" b="1" dirty="0">
              <a:solidFill>
                <a:schemeClr val="accent3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AE2B97-061F-410C-8CEB-CC56BCBA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1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89233-0B7B-49BF-9C04-23138B4C9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Οφέλη ανταγωνισμού για επιχειρήσεις</a:t>
            </a:r>
            <a:endParaRPr lang="en-US" dirty="0"/>
          </a:p>
        </p:txBody>
      </p:sp>
      <p:pic>
        <p:nvPicPr>
          <p:cNvPr id="5" name="Online Media 4" title="Why competition is good for business">
            <a:hlinkClick r:id="" action="ppaction://media"/>
            <a:extLst>
              <a:ext uri="{FF2B5EF4-FFF2-40B4-BE49-F238E27FC236}">
                <a16:creationId xmlns:a16="http://schemas.microsoft.com/office/drawing/2014/main" id="{EA11505F-D494-414B-AE7A-5F8E06EB039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92225" y="1752600"/>
            <a:ext cx="7856538" cy="44196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4A94D-5FCE-46EB-973F-5162BCD4D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6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EF960-AEFD-4E65-B315-C42359193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Ενάρετος κύκλος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CFFDF9E-C3D0-45B0-888F-BF483EBA2658}"/>
              </a:ext>
            </a:extLst>
          </p:cNvPr>
          <p:cNvGrpSpPr/>
          <p:nvPr/>
        </p:nvGrpSpPr>
        <p:grpSpPr>
          <a:xfrm rot="5400000">
            <a:off x="3023439" y="2379232"/>
            <a:ext cx="3083970" cy="2745106"/>
            <a:chOff x="7042447" y="3221286"/>
            <a:chExt cx="10279900" cy="9150353"/>
          </a:xfrm>
          <a:solidFill>
            <a:srgbClr val="C00000"/>
          </a:solidFill>
        </p:grpSpPr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9CE75D94-CA8C-46E8-8996-6224DD6A8B63}"/>
                </a:ext>
              </a:extLst>
            </p:cNvPr>
            <p:cNvSpPr/>
            <p:nvPr/>
          </p:nvSpPr>
          <p:spPr>
            <a:xfrm>
              <a:off x="7629559" y="3221286"/>
              <a:ext cx="9692788" cy="6079231"/>
            </a:xfrm>
            <a:custGeom>
              <a:avLst/>
              <a:gdLst>
                <a:gd name="connsiteX0" fmla="*/ 4559267 w 9692786"/>
                <a:gd name="connsiteY0" fmla="*/ 0 h 6079229"/>
                <a:gd name="connsiteX1" fmla="*/ 9128489 w 9692786"/>
                <a:gd name="connsiteY1" fmla="*/ 4339737 h 6079229"/>
                <a:gd name="connsiteX2" fmla="*/ 9130974 w 9692786"/>
                <a:gd name="connsiteY2" fmla="*/ 4438015 h 6079229"/>
                <a:gd name="connsiteX3" fmla="*/ 9692786 w 9692786"/>
                <a:gd name="connsiteY3" fmla="*/ 4438015 h 6079229"/>
                <a:gd name="connsiteX4" fmla="*/ 7652876 w 9692786"/>
                <a:gd name="connsiteY4" fmla="*/ 6079229 h 6079229"/>
                <a:gd name="connsiteX5" fmla="*/ 5612967 w 9692786"/>
                <a:gd name="connsiteY5" fmla="*/ 4438015 h 6079229"/>
                <a:gd name="connsiteX6" fmla="*/ 6197848 w 9692786"/>
                <a:gd name="connsiteY6" fmla="*/ 4438015 h 6079229"/>
                <a:gd name="connsiteX7" fmla="*/ 6196278 w 9692786"/>
                <a:gd name="connsiteY7" fmla="*/ 4406932 h 6079229"/>
                <a:gd name="connsiteX8" fmla="*/ 4559267 w 9692786"/>
                <a:gd name="connsiteY8" fmla="*/ 2929668 h 6079229"/>
                <a:gd name="connsiteX9" fmla="*/ 2981845 w 9692786"/>
                <a:gd name="connsiteY9" fmla="*/ 4105225 h 6079229"/>
                <a:gd name="connsiteX10" fmla="*/ 2948426 w 9692786"/>
                <a:gd name="connsiteY10" fmla="*/ 4274432 h 6079229"/>
                <a:gd name="connsiteX11" fmla="*/ 1452798 w 9692786"/>
                <a:gd name="connsiteY11" fmla="*/ 3071121 h 6079229"/>
                <a:gd name="connsiteX12" fmla="*/ 0 w 9692786"/>
                <a:gd name="connsiteY12" fmla="*/ 4239974 h 6079229"/>
                <a:gd name="connsiteX13" fmla="*/ 34661 w 9692786"/>
                <a:gd name="connsiteY13" fmla="*/ 3892627 h 6079229"/>
                <a:gd name="connsiteX14" fmla="*/ 4559267 w 9692786"/>
                <a:gd name="connsiteY14" fmla="*/ 0 h 6079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692786" h="6079229">
                  <a:moveTo>
                    <a:pt x="4559267" y="0"/>
                  </a:moveTo>
                  <a:cubicBezTo>
                    <a:pt x="7007104" y="0"/>
                    <a:pt x="9005951" y="1922353"/>
                    <a:pt x="9128489" y="4339737"/>
                  </a:cubicBezTo>
                  <a:lnTo>
                    <a:pt x="9130974" y="4438015"/>
                  </a:lnTo>
                  <a:lnTo>
                    <a:pt x="9692786" y="4438015"/>
                  </a:lnTo>
                  <a:lnTo>
                    <a:pt x="7652876" y="6079229"/>
                  </a:lnTo>
                  <a:lnTo>
                    <a:pt x="5612967" y="4438015"/>
                  </a:lnTo>
                  <a:lnTo>
                    <a:pt x="6197848" y="4438015"/>
                  </a:lnTo>
                  <a:lnTo>
                    <a:pt x="6196278" y="4406932"/>
                  </a:lnTo>
                  <a:cubicBezTo>
                    <a:pt x="6112012" y="3577175"/>
                    <a:pt x="5411256" y="2929668"/>
                    <a:pt x="4559267" y="2929668"/>
                  </a:cubicBezTo>
                  <a:cubicBezTo>
                    <a:pt x="3813777" y="2929668"/>
                    <a:pt x="3184074" y="3425416"/>
                    <a:pt x="2981845" y="4105225"/>
                  </a:cubicBezTo>
                  <a:lnTo>
                    <a:pt x="2948426" y="4274432"/>
                  </a:lnTo>
                  <a:lnTo>
                    <a:pt x="1452798" y="3071121"/>
                  </a:lnTo>
                  <a:lnTo>
                    <a:pt x="0" y="4239974"/>
                  </a:lnTo>
                  <a:lnTo>
                    <a:pt x="34661" y="3892627"/>
                  </a:lnTo>
                  <a:cubicBezTo>
                    <a:pt x="364193" y="1689568"/>
                    <a:pt x="2264420" y="0"/>
                    <a:pt x="455926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93D2C4AF-A2AC-450B-A17E-D1B1BF3C1DAC}"/>
                </a:ext>
              </a:extLst>
            </p:cNvPr>
            <p:cNvSpPr/>
            <p:nvPr/>
          </p:nvSpPr>
          <p:spPr>
            <a:xfrm>
              <a:off x="7042447" y="6292410"/>
              <a:ext cx="9706767" cy="6079229"/>
            </a:xfrm>
            <a:custGeom>
              <a:avLst/>
              <a:gdLst>
                <a:gd name="connsiteX0" fmla="*/ 2039909 w 9706767"/>
                <a:gd name="connsiteY0" fmla="*/ 0 h 6079229"/>
                <a:gd name="connsiteX1" fmla="*/ 4079818 w 9706767"/>
                <a:gd name="connsiteY1" fmla="*/ 1641214 h 6079229"/>
                <a:gd name="connsiteX2" fmla="*/ 3507797 w 9706767"/>
                <a:gd name="connsiteY2" fmla="*/ 1641214 h 6079229"/>
                <a:gd name="connsiteX3" fmla="*/ 3509367 w 9706767"/>
                <a:gd name="connsiteY3" fmla="*/ 1672297 h 6079229"/>
                <a:gd name="connsiteX4" fmla="*/ 5146378 w 9706767"/>
                <a:gd name="connsiteY4" fmla="*/ 3149561 h 6079229"/>
                <a:gd name="connsiteX5" fmla="*/ 6723800 w 9706767"/>
                <a:gd name="connsiteY5" fmla="*/ 1974005 h 6079229"/>
                <a:gd name="connsiteX6" fmla="*/ 6755456 w 9706767"/>
                <a:gd name="connsiteY6" fmla="*/ 1813725 h 6079229"/>
                <a:gd name="connsiteX7" fmla="*/ 8239987 w 9706767"/>
                <a:gd name="connsiteY7" fmla="*/ 3008108 h 6079229"/>
                <a:gd name="connsiteX8" fmla="*/ 9706767 w 9706767"/>
                <a:gd name="connsiteY8" fmla="*/ 1828007 h 6079229"/>
                <a:gd name="connsiteX9" fmla="*/ 9670984 w 9706767"/>
                <a:gd name="connsiteY9" fmla="*/ 2186602 h 6079229"/>
                <a:gd name="connsiteX10" fmla="*/ 5146378 w 9706767"/>
                <a:gd name="connsiteY10" fmla="*/ 6079229 h 6079229"/>
                <a:gd name="connsiteX11" fmla="*/ 577156 w 9706767"/>
                <a:gd name="connsiteY11" fmla="*/ 1739492 h 6079229"/>
                <a:gd name="connsiteX12" fmla="*/ 574671 w 9706767"/>
                <a:gd name="connsiteY12" fmla="*/ 1641214 h 6079229"/>
                <a:gd name="connsiteX13" fmla="*/ 0 w 9706767"/>
                <a:gd name="connsiteY13" fmla="*/ 1641214 h 6079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706767" h="6079229">
                  <a:moveTo>
                    <a:pt x="2039909" y="0"/>
                  </a:moveTo>
                  <a:lnTo>
                    <a:pt x="4079818" y="1641214"/>
                  </a:lnTo>
                  <a:lnTo>
                    <a:pt x="3507797" y="1641214"/>
                  </a:lnTo>
                  <a:lnTo>
                    <a:pt x="3509367" y="1672297"/>
                  </a:lnTo>
                  <a:cubicBezTo>
                    <a:pt x="3593633" y="2502054"/>
                    <a:pt x="4294389" y="3149561"/>
                    <a:pt x="5146378" y="3149561"/>
                  </a:cubicBezTo>
                  <a:cubicBezTo>
                    <a:pt x="5891868" y="3149561"/>
                    <a:pt x="6521571" y="2653814"/>
                    <a:pt x="6723800" y="1974005"/>
                  </a:cubicBezTo>
                  <a:lnTo>
                    <a:pt x="6755456" y="1813725"/>
                  </a:lnTo>
                  <a:lnTo>
                    <a:pt x="8239987" y="3008108"/>
                  </a:lnTo>
                  <a:lnTo>
                    <a:pt x="9706767" y="1828007"/>
                  </a:lnTo>
                  <a:lnTo>
                    <a:pt x="9670984" y="2186602"/>
                  </a:lnTo>
                  <a:cubicBezTo>
                    <a:pt x="9341452" y="4389661"/>
                    <a:pt x="7441225" y="6079229"/>
                    <a:pt x="5146378" y="6079229"/>
                  </a:cubicBezTo>
                  <a:cubicBezTo>
                    <a:pt x="2698541" y="6079229"/>
                    <a:pt x="699694" y="4156876"/>
                    <a:pt x="577156" y="1739492"/>
                  </a:cubicBezTo>
                  <a:lnTo>
                    <a:pt x="574671" y="1641214"/>
                  </a:lnTo>
                  <a:lnTo>
                    <a:pt x="0" y="16412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CE4958C-4855-4D82-8A86-6202D2A81B1F}"/>
              </a:ext>
            </a:extLst>
          </p:cNvPr>
          <p:cNvSpPr txBox="1"/>
          <p:nvPr/>
        </p:nvSpPr>
        <p:spPr>
          <a:xfrm>
            <a:off x="5976940" y="2957087"/>
            <a:ext cx="3747436" cy="40011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Δίκαιο προστασίας καταναλω</a:t>
            </a:r>
            <a:r>
              <a:rPr lang="el-GR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τών</a:t>
            </a:r>
            <a:endParaRPr lang="en-US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BCDB47A-3E4C-4191-B3D5-B64351CE9DF1}"/>
              </a:ext>
            </a:extLst>
          </p:cNvPr>
          <p:cNvSpPr txBox="1">
            <a:spLocks/>
          </p:cNvSpPr>
          <p:nvPr/>
        </p:nvSpPr>
        <p:spPr>
          <a:xfrm>
            <a:off x="6499089" y="3566687"/>
            <a:ext cx="2959573" cy="154228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Κρίσιμος ρόλος των ενημερωμένων και ορθολογικών καταναλωτών στην ενεργοποίηση της ανταγωνιστικής διαδικασίας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805EC6-1015-42D1-8D6E-BB0CD936E569}"/>
              </a:ext>
            </a:extLst>
          </p:cNvPr>
          <p:cNvSpPr txBox="1"/>
          <p:nvPr/>
        </p:nvSpPr>
        <p:spPr>
          <a:xfrm>
            <a:off x="508788" y="1897955"/>
            <a:ext cx="2524602" cy="40011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l-GR" sz="20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Δίκαιο ανταγωνισμού</a:t>
            </a:r>
            <a:endParaRPr lang="en-US" sz="20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DF3A816B-DAE4-435C-A34A-4C91995F2A04}"/>
              </a:ext>
            </a:extLst>
          </p:cNvPr>
          <p:cNvSpPr txBox="1">
            <a:spLocks/>
          </p:cNvSpPr>
          <p:nvPr/>
        </p:nvSpPr>
        <p:spPr>
          <a:xfrm>
            <a:off x="447338" y="2438400"/>
            <a:ext cx="2959573" cy="12468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Ζωηρός ανταγωνισμός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sz="16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κίνητρα επιχειρήσεων για ικανοποίηση αναγκών καταναλωτών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CFAC00-BB4B-43A6-AE63-27A08A9CE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465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CDB22-2B6C-48C4-B38E-468FC1459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0888"/>
            <a:ext cx="8763000" cy="876623"/>
          </a:xfrm>
        </p:spPr>
        <p:txBody>
          <a:bodyPr anchor="ctr">
            <a:normAutofit/>
          </a:bodyPr>
          <a:lstStyle/>
          <a:p>
            <a:r>
              <a:rPr lang="el-GR" dirty="0"/>
              <a:t>Δίκαιο του ανταγωνισμού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A110940-0363-4396-85C5-8079A51CF2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673798"/>
              </p:ext>
            </p:extLst>
          </p:nvPr>
        </p:nvGraphicFramePr>
        <p:xfrm>
          <a:off x="838200" y="1752600"/>
          <a:ext cx="8763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6FE0D5-F8AA-4FEA-BAA5-FDF681B08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921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25EAC-7E33-4870-9B6B-B94D11AC0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Γιατί χρειάζεται το Δίκαιο του Ανταγωνισμού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07D510-15DD-476C-A5FF-FCB1C3DE150D}"/>
              </a:ext>
            </a:extLst>
          </p:cNvPr>
          <p:cNvGrpSpPr>
            <a:grpSpLocks noChangeAspect="1"/>
          </p:cNvGrpSpPr>
          <p:nvPr/>
        </p:nvGrpSpPr>
        <p:grpSpPr>
          <a:xfrm>
            <a:off x="841022" y="1849306"/>
            <a:ext cx="8517106" cy="4456692"/>
            <a:chOff x="2725374" y="3050235"/>
            <a:chExt cx="18926903" cy="9903761"/>
          </a:xfrm>
        </p:grpSpPr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0B09B39-A1DC-459A-964E-53E11F797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2465" y="11047947"/>
              <a:ext cx="11809812" cy="19060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4400" dirty="0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25AA1162-A48F-4874-935E-3E7B1258F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2466" y="11256681"/>
              <a:ext cx="1625909" cy="1488587"/>
            </a:xfrm>
            <a:custGeom>
              <a:avLst/>
              <a:gdLst>
                <a:gd name="T0" fmla="*/ 487 w 1307"/>
                <a:gd name="T1" fmla="*/ 217 h 1194"/>
                <a:gd name="T2" fmla="*/ 0 w 1307"/>
                <a:gd name="T3" fmla="*/ 217 h 1194"/>
                <a:gd name="T4" fmla="*/ 0 w 1307"/>
                <a:gd name="T5" fmla="*/ 978 h 1194"/>
                <a:gd name="T6" fmla="*/ 487 w 1307"/>
                <a:gd name="T7" fmla="*/ 978 h 1194"/>
                <a:gd name="T8" fmla="*/ 487 w 1307"/>
                <a:gd name="T9" fmla="*/ 978 h 1194"/>
                <a:gd name="T10" fmla="*/ 520 w 1307"/>
                <a:gd name="T11" fmla="*/ 1012 h 1194"/>
                <a:gd name="T12" fmla="*/ 520 w 1307"/>
                <a:gd name="T13" fmla="*/ 1149 h 1194"/>
                <a:gd name="T14" fmla="*/ 520 w 1307"/>
                <a:gd name="T15" fmla="*/ 1149 h 1194"/>
                <a:gd name="T16" fmla="*/ 576 w 1307"/>
                <a:gd name="T17" fmla="*/ 1176 h 1194"/>
                <a:gd name="T18" fmla="*/ 1289 w 1307"/>
                <a:gd name="T19" fmla="*/ 623 h 1194"/>
                <a:gd name="T20" fmla="*/ 1289 w 1307"/>
                <a:gd name="T21" fmla="*/ 623 h 1194"/>
                <a:gd name="T22" fmla="*/ 1289 w 1307"/>
                <a:gd name="T23" fmla="*/ 570 h 1194"/>
                <a:gd name="T24" fmla="*/ 576 w 1307"/>
                <a:gd name="T25" fmla="*/ 17 h 1194"/>
                <a:gd name="T26" fmla="*/ 576 w 1307"/>
                <a:gd name="T27" fmla="*/ 17 h 1194"/>
                <a:gd name="T28" fmla="*/ 520 w 1307"/>
                <a:gd name="T29" fmla="*/ 44 h 1194"/>
                <a:gd name="T30" fmla="*/ 520 w 1307"/>
                <a:gd name="T31" fmla="*/ 184 h 1194"/>
                <a:gd name="T32" fmla="*/ 520 w 1307"/>
                <a:gd name="T33" fmla="*/ 184 h 1194"/>
                <a:gd name="T34" fmla="*/ 487 w 1307"/>
                <a:gd name="T35" fmla="*/ 217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07" h="1194">
                  <a:moveTo>
                    <a:pt x="487" y="217"/>
                  </a:moveTo>
                  <a:lnTo>
                    <a:pt x="0" y="217"/>
                  </a:lnTo>
                  <a:lnTo>
                    <a:pt x="0" y="978"/>
                  </a:lnTo>
                  <a:lnTo>
                    <a:pt x="487" y="978"/>
                  </a:lnTo>
                  <a:lnTo>
                    <a:pt x="487" y="978"/>
                  </a:lnTo>
                  <a:cubicBezTo>
                    <a:pt x="506" y="978"/>
                    <a:pt x="520" y="993"/>
                    <a:pt x="520" y="1012"/>
                  </a:cubicBezTo>
                  <a:lnTo>
                    <a:pt x="520" y="1149"/>
                  </a:lnTo>
                  <a:lnTo>
                    <a:pt x="520" y="1149"/>
                  </a:lnTo>
                  <a:cubicBezTo>
                    <a:pt x="520" y="1178"/>
                    <a:pt x="553" y="1193"/>
                    <a:pt x="576" y="1176"/>
                  </a:cubicBezTo>
                  <a:lnTo>
                    <a:pt x="1289" y="623"/>
                  </a:lnTo>
                  <a:lnTo>
                    <a:pt x="1289" y="623"/>
                  </a:lnTo>
                  <a:cubicBezTo>
                    <a:pt x="1306" y="610"/>
                    <a:pt x="1306" y="583"/>
                    <a:pt x="1289" y="570"/>
                  </a:cubicBezTo>
                  <a:lnTo>
                    <a:pt x="576" y="17"/>
                  </a:lnTo>
                  <a:lnTo>
                    <a:pt x="576" y="17"/>
                  </a:lnTo>
                  <a:cubicBezTo>
                    <a:pt x="553" y="0"/>
                    <a:pt x="520" y="15"/>
                    <a:pt x="520" y="44"/>
                  </a:cubicBezTo>
                  <a:lnTo>
                    <a:pt x="520" y="184"/>
                  </a:lnTo>
                  <a:lnTo>
                    <a:pt x="520" y="184"/>
                  </a:lnTo>
                  <a:cubicBezTo>
                    <a:pt x="520" y="203"/>
                    <a:pt x="506" y="217"/>
                    <a:pt x="487" y="21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4400" dirty="0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4AE36FA-2D49-4543-A2C6-23E9EEA2C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0102" y="8383877"/>
              <a:ext cx="11809811" cy="190604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4400" dirty="0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832C473-70C0-46BB-A577-252F90B6F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0103" y="8592609"/>
              <a:ext cx="1625909" cy="1488585"/>
            </a:xfrm>
            <a:custGeom>
              <a:avLst/>
              <a:gdLst>
                <a:gd name="T0" fmla="*/ 487 w 1307"/>
                <a:gd name="T1" fmla="*/ 218 h 1195"/>
                <a:gd name="T2" fmla="*/ 0 w 1307"/>
                <a:gd name="T3" fmla="*/ 218 h 1195"/>
                <a:gd name="T4" fmla="*/ 0 w 1307"/>
                <a:gd name="T5" fmla="*/ 979 h 1195"/>
                <a:gd name="T6" fmla="*/ 487 w 1307"/>
                <a:gd name="T7" fmla="*/ 979 h 1195"/>
                <a:gd name="T8" fmla="*/ 487 w 1307"/>
                <a:gd name="T9" fmla="*/ 979 h 1195"/>
                <a:gd name="T10" fmla="*/ 520 w 1307"/>
                <a:gd name="T11" fmla="*/ 1012 h 1195"/>
                <a:gd name="T12" fmla="*/ 520 w 1307"/>
                <a:gd name="T13" fmla="*/ 1150 h 1195"/>
                <a:gd name="T14" fmla="*/ 520 w 1307"/>
                <a:gd name="T15" fmla="*/ 1150 h 1195"/>
                <a:gd name="T16" fmla="*/ 576 w 1307"/>
                <a:gd name="T17" fmla="*/ 1177 h 1195"/>
                <a:gd name="T18" fmla="*/ 1289 w 1307"/>
                <a:gd name="T19" fmla="*/ 624 h 1195"/>
                <a:gd name="T20" fmla="*/ 1289 w 1307"/>
                <a:gd name="T21" fmla="*/ 624 h 1195"/>
                <a:gd name="T22" fmla="*/ 1289 w 1307"/>
                <a:gd name="T23" fmla="*/ 570 h 1195"/>
                <a:gd name="T24" fmla="*/ 576 w 1307"/>
                <a:gd name="T25" fmla="*/ 17 h 1195"/>
                <a:gd name="T26" fmla="*/ 576 w 1307"/>
                <a:gd name="T27" fmla="*/ 17 h 1195"/>
                <a:gd name="T28" fmla="*/ 520 w 1307"/>
                <a:gd name="T29" fmla="*/ 44 h 1195"/>
                <a:gd name="T30" fmla="*/ 520 w 1307"/>
                <a:gd name="T31" fmla="*/ 184 h 1195"/>
                <a:gd name="T32" fmla="*/ 520 w 1307"/>
                <a:gd name="T33" fmla="*/ 184 h 1195"/>
                <a:gd name="T34" fmla="*/ 487 w 1307"/>
                <a:gd name="T35" fmla="*/ 218 h 1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07" h="1195">
                  <a:moveTo>
                    <a:pt x="487" y="218"/>
                  </a:moveTo>
                  <a:lnTo>
                    <a:pt x="0" y="218"/>
                  </a:lnTo>
                  <a:lnTo>
                    <a:pt x="0" y="979"/>
                  </a:lnTo>
                  <a:lnTo>
                    <a:pt x="487" y="979"/>
                  </a:lnTo>
                  <a:lnTo>
                    <a:pt x="487" y="979"/>
                  </a:lnTo>
                  <a:cubicBezTo>
                    <a:pt x="506" y="979"/>
                    <a:pt x="520" y="993"/>
                    <a:pt x="520" y="1012"/>
                  </a:cubicBezTo>
                  <a:lnTo>
                    <a:pt x="520" y="1150"/>
                  </a:lnTo>
                  <a:lnTo>
                    <a:pt x="520" y="1150"/>
                  </a:lnTo>
                  <a:cubicBezTo>
                    <a:pt x="520" y="1178"/>
                    <a:pt x="553" y="1194"/>
                    <a:pt x="576" y="1177"/>
                  </a:cubicBezTo>
                  <a:lnTo>
                    <a:pt x="1289" y="624"/>
                  </a:lnTo>
                  <a:lnTo>
                    <a:pt x="1289" y="624"/>
                  </a:lnTo>
                  <a:cubicBezTo>
                    <a:pt x="1306" y="610"/>
                    <a:pt x="1306" y="584"/>
                    <a:pt x="1289" y="570"/>
                  </a:cubicBezTo>
                  <a:lnTo>
                    <a:pt x="576" y="17"/>
                  </a:lnTo>
                  <a:lnTo>
                    <a:pt x="576" y="17"/>
                  </a:lnTo>
                  <a:cubicBezTo>
                    <a:pt x="553" y="0"/>
                    <a:pt x="520" y="16"/>
                    <a:pt x="520" y="44"/>
                  </a:cubicBezTo>
                  <a:lnTo>
                    <a:pt x="520" y="184"/>
                  </a:lnTo>
                  <a:lnTo>
                    <a:pt x="520" y="184"/>
                  </a:lnTo>
                  <a:cubicBezTo>
                    <a:pt x="520" y="203"/>
                    <a:pt x="506" y="218"/>
                    <a:pt x="487" y="21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4400" dirty="0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89C8755A-2D80-4AAB-B7A7-02534D133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374" y="3050235"/>
              <a:ext cx="11809811" cy="19060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4400" dirty="0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4D396F33-801D-47F1-8C4A-D28F73097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374" y="3258967"/>
              <a:ext cx="1625909" cy="1488587"/>
            </a:xfrm>
            <a:custGeom>
              <a:avLst/>
              <a:gdLst>
                <a:gd name="T0" fmla="*/ 487 w 1307"/>
                <a:gd name="T1" fmla="*/ 218 h 1195"/>
                <a:gd name="T2" fmla="*/ 0 w 1307"/>
                <a:gd name="T3" fmla="*/ 218 h 1195"/>
                <a:gd name="T4" fmla="*/ 0 w 1307"/>
                <a:gd name="T5" fmla="*/ 979 h 1195"/>
                <a:gd name="T6" fmla="*/ 487 w 1307"/>
                <a:gd name="T7" fmla="*/ 979 h 1195"/>
                <a:gd name="T8" fmla="*/ 487 w 1307"/>
                <a:gd name="T9" fmla="*/ 979 h 1195"/>
                <a:gd name="T10" fmla="*/ 520 w 1307"/>
                <a:gd name="T11" fmla="*/ 1012 h 1195"/>
                <a:gd name="T12" fmla="*/ 520 w 1307"/>
                <a:gd name="T13" fmla="*/ 1150 h 1195"/>
                <a:gd name="T14" fmla="*/ 520 w 1307"/>
                <a:gd name="T15" fmla="*/ 1150 h 1195"/>
                <a:gd name="T16" fmla="*/ 576 w 1307"/>
                <a:gd name="T17" fmla="*/ 1177 h 1195"/>
                <a:gd name="T18" fmla="*/ 1289 w 1307"/>
                <a:gd name="T19" fmla="*/ 624 h 1195"/>
                <a:gd name="T20" fmla="*/ 1289 w 1307"/>
                <a:gd name="T21" fmla="*/ 624 h 1195"/>
                <a:gd name="T22" fmla="*/ 1289 w 1307"/>
                <a:gd name="T23" fmla="*/ 570 h 1195"/>
                <a:gd name="T24" fmla="*/ 576 w 1307"/>
                <a:gd name="T25" fmla="*/ 17 h 1195"/>
                <a:gd name="T26" fmla="*/ 576 w 1307"/>
                <a:gd name="T27" fmla="*/ 17 h 1195"/>
                <a:gd name="T28" fmla="*/ 520 w 1307"/>
                <a:gd name="T29" fmla="*/ 44 h 1195"/>
                <a:gd name="T30" fmla="*/ 520 w 1307"/>
                <a:gd name="T31" fmla="*/ 184 h 1195"/>
                <a:gd name="T32" fmla="*/ 520 w 1307"/>
                <a:gd name="T33" fmla="*/ 184 h 1195"/>
                <a:gd name="T34" fmla="*/ 487 w 1307"/>
                <a:gd name="T35" fmla="*/ 218 h 1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07" h="1195">
                  <a:moveTo>
                    <a:pt x="487" y="218"/>
                  </a:moveTo>
                  <a:lnTo>
                    <a:pt x="0" y="218"/>
                  </a:lnTo>
                  <a:lnTo>
                    <a:pt x="0" y="979"/>
                  </a:lnTo>
                  <a:lnTo>
                    <a:pt x="487" y="979"/>
                  </a:lnTo>
                  <a:lnTo>
                    <a:pt x="487" y="979"/>
                  </a:lnTo>
                  <a:cubicBezTo>
                    <a:pt x="506" y="979"/>
                    <a:pt x="520" y="994"/>
                    <a:pt x="520" y="1012"/>
                  </a:cubicBezTo>
                  <a:lnTo>
                    <a:pt x="520" y="1150"/>
                  </a:lnTo>
                  <a:lnTo>
                    <a:pt x="520" y="1150"/>
                  </a:lnTo>
                  <a:cubicBezTo>
                    <a:pt x="520" y="1178"/>
                    <a:pt x="553" y="1194"/>
                    <a:pt x="576" y="1177"/>
                  </a:cubicBezTo>
                  <a:lnTo>
                    <a:pt x="1289" y="624"/>
                  </a:lnTo>
                  <a:lnTo>
                    <a:pt x="1289" y="624"/>
                  </a:lnTo>
                  <a:cubicBezTo>
                    <a:pt x="1306" y="610"/>
                    <a:pt x="1306" y="584"/>
                    <a:pt x="1289" y="570"/>
                  </a:cubicBezTo>
                  <a:lnTo>
                    <a:pt x="576" y="17"/>
                  </a:lnTo>
                  <a:lnTo>
                    <a:pt x="576" y="17"/>
                  </a:lnTo>
                  <a:cubicBezTo>
                    <a:pt x="553" y="0"/>
                    <a:pt x="520" y="16"/>
                    <a:pt x="520" y="44"/>
                  </a:cubicBezTo>
                  <a:lnTo>
                    <a:pt x="520" y="184"/>
                  </a:lnTo>
                  <a:lnTo>
                    <a:pt x="520" y="184"/>
                  </a:lnTo>
                  <a:cubicBezTo>
                    <a:pt x="520" y="203"/>
                    <a:pt x="506" y="218"/>
                    <a:pt x="487" y="21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44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345D363-5789-40CE-AF2B-5D53BFF168F1}"/>
                </a:ext>
              </a:extLst>
            </p:cNvPr>
            <p:cNvSpPr txBox="1"/>
            <p:nvPr/>
          </p:nvSpPr>
          <p:spPr>
            <a:xfrm>
              <a:off x="5259103" y="3378004"/>
              <a:ext cx="3695173" cy="1025922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l-GR" sz="2400" b="1" dirty="0">
                  <a:solidFill>
                    <a:schemeClr val="bg1"/>
                  </a:solidFill>
                  <a:latin typeface="Poppins" pitchFamily="2" charset="77"/>
                  <a:ea typeface="League Spartan" charset="0"/>
                  <a:cs typeface="Poppins" pitchFamily="2" charset="77"/>
                </a:rPr>
                <a:t>Συμπράξεις</a:t>
              </a:r>
              <a:endParaRPr lang="en-US" sz="2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57C47D6-A268-4087-860E-3DDA0F22E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7738" y="5714311"/>
              <a:ext cx="11809811" cy="19060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4400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18975775-1089-4E36-AF60-0FDC31E79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7738" y="5923042"/>
              <a:ext cx="1625909" cy="1488584"/>
            </a:xfrm>
            <a:custGeom>
              <a:avLst/>
              <a:gdLst>
                <a:gd name="T0" fmla="*/ 487 w 1307"/>
                <a:gd name="T1" fmla="*/ 217 h 1194"/>
                <a:gd name="T2" fmla="*/ 0 w 1307"/>
                <a:gd name="T3" fmla="*/ 217 h 1194"/>
                <a:gd name="T4" fmla="*/ 0 w 1307"/>
                <a:gd name="T5" fmla="*/ 978 h 1194"/>
                <a:gd name="T6" fmla="*/ 487 w 1307"/>
                <a:gd name="T7" fmla="*/ 978 h 1194"/>
                <a:gd name="T8" fmla="*/ 487 w 1307"/>
                <a:gd name="T9" fmla="*/ 978 h 1194"/>
                <a:gd name="T10" fmla="*/ 520 w 1307"/>
                <a:gd name="T11" fmla="*/ 1012 h 1194"/>
                <a:gd name="T12" fmla="*/ 520 w 1307"/>
                <a:gd name="T13" fmla="*/ 1150 h 1194"/>
                <a:gd name="T14" fmla="*/ 520 w 1307"/>
                <a:gd name="T15" fmla="*/ 1150 h 1194"/>
                <a:gd name="T16" fmla="*/ 576 w 1307"/>
                <a:gd name="T17" fmla="*/ 1176 h 1194"/>
                <a:gd name="T18" fmla="*/ 1289 w 1307"/>
                <a:gd name="T19" fmla="*/ 623 h 1194"/>
                <a:gd name="T20" fmla="*/ 1289 w 1307"/>
                <a:gd name="T21" fmla="*/ 623 h 1194"/>
                <a:gd name="T22" fmla="*/ 1289 w 1307"/>
                <a:gd name="T23" fmla="*/ 570 h 1194"/>
                <a:gd name="T24" fmla="*/ 576 w 1307"/>
                <a:gd name="T25" fmla="*/ 17 h 1194"/>
                <a:gd name="T26" fmla="*/ 576 w 1307"/>
                <a:gd name="T27" fmla="*/ 17 h 1194"/>
                <a:gd name="T28" fmla="*/ 520 w 1307"/>
                <a:gd name="T29" fmla="*/ 44 h 1194"/>
                <a:gd name="T30" fmla="*/ 520 w 1307"/>
                <a:gd name="T31" fmla="*/ 184 h 1194"/>
                <a:gd name="T32" fmla="*/ 520 w 1307"/>
                <a:gd name="T33" fmla="*/ 184 h 1194"/>
                <a:gd name="T34" fmla="*/ 487 w 1307"/>
                <a:gd name="T35" fmla="*/ 217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07" h="1194">
                  <a:moveTo>
                    <a:pt x="487" y="217"/>
                  </a:moveTo>
                  <a:lnTo>
                    <a:pt x="0" y="217"/>
                  </a:lnTo>
                  <a:lnTo>
                    <a:pt x="0" y="978"/>
                  </a:lnTo>
                  <a:lnTo>
                    <a:pt x="487" y="978"/>
                  </a:lnTo>
                  <a:lnTo>
                    <a:pt x="487" y="978"/>
                  </a:lnTo>
                  <a:cubicBezTo>
                    <a:pt x="506" y="978"/>
                    <a:pt x="520" y="993"/>
                    <a:pt x="520" y="1012"/>
                  </a:cubicBezTo>
                  <a:lnTo>
                    <a:pt x="520" y="1150"/>
                  </a:lnTo>
                  <a:lnTo>
                    <a:pt x="520" y="1150"/>
                  </a:lnTo>
                  <a:cubicBezTo>
                    <a:pt x="520" y="1178"/>
                    <a:pt x="553" y="1193"/>
                    <a:pt x="576" y="1176"/>
                  </a:cubicBezTo>
                  <a:lnTo>
                    <a:pt x="1289" y="623"/>
                  </a:lnTo>
                  <a:lnTo>
                    <a:pt x="1289" y="623"/>
                  </a:lnTo>
                  <a:cubicBezTo>
                    <a:pt x="1306" y="610"/>
                    <a:pt x="1306" y="583"/>
                    <a:pt x="1289" y="570"/>
                  </a:cubicBezTo>
                  <a:lnTo>
                    <a:pt x="576" y="17"/>
                  </a:lnTo>
                  <a:lnTo>
                    <a:pt x="576" y="17"/>
                  </a:lnTo>
                  <a:cubicBezTo>
                    <a:pt x="553" y="0"/>
                    <a:pt x="520" y="15"/>
                    <a:pt x="520" y="44"/>
                  </a:cubicBezTo>
                  <a:lnTo>
                    <a:pt x="520" y="184"/>
                  </a:lnTo>
                  <a:lnTo>
                    <a:pt x="520" y="184"/>
                  </a:lnTo>
                  <a:cubicBezTo>
                    <a:pt x="520" y="203"/>
                    <a:pt x="506" y="217"/>
                    <a:pt x="487" y="21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440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B08F8A9B-DC4B-441C-8079-DD6B64D171DA}"/>
              </a:ext>
            </a:extLst>
          </p:cNvPr>
          <p:cNvSpPr txBox="1"/>
          <p:nvPr/>
        </p:nvSpPr>
        <p:spPr>
          <a:xfrm>
            <a:off x="2916297" y="3198167"/>
            <a:ext cx="3117264" cy="46166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l-GR" sz="2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Επιθετική τιμολόγηση</a:t>
            </a:r>
            <a:endParaRPr lang="en-US" sz="24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2A434F6-0702-4471-A6A1-B6B2410F16C8}"/>
              </a:ext>
            </a:extLst>
          </p:cNvPr>
          <p:cNvSpPr/>
          <p:nvPr/>
        </p:nvSpPr>
        <p:spPr>
          <a:xfrm>
            <a:off x="4990807" y="5615447"/>
            <a:ext cx="3275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Υπερβολική τιμολόγηση</a:t>
            </a:r>
            <a:endParaRPr lang="en-US" sz="24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BE499EA-1556-479C-A348-A70A58FAA82C}"/>
              </a:ext>
            </a:extLst>
          </p:cNvPr>
          <p:cNvSpPr txBox="1"/>
          <p:nvPr/>
        </p:nvSpPr>
        <p:spPr>
          <a:xfrm>
            <a:off x="4021307" y="4419600"/>
            <a:ext cx="2797369" cy="46166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l-GR" sz="24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Άρνηση προμήθειας</a:t>
            </a:r>
            <a:endParaRPr lang="en-US" sz="2400" b="1" dirty="0">
              <a:solidFill>
                <a:schemeClr val="bg1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pic>
        <p:nvPicPr>
          <p:cNvPr id="1026" name="Picture 2" descr="Negotiating business,image of businessmen shaking hands with reach an  agreement for business,handshake gesturing people connection deal | Premium  Photo">
            <a:extLst>
              <a:ext uri="{FF2B5EF4-FFF2-40B4-BE49-F238E27FC236}">
                <a16:creationId xmlns:a16="http://schemas.microsoft.com/office/drawing/2014/main" id="{2F0BCE7D-BD60-44A6-9F84-325CC84CC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14400" y="2140788"/>
            <a:ext cx="412466" cy="27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BOUT JAPAN AND UNIQUE | your-japanese">
            <a:extLst>
              <a:ext uri="{FF2B5EF4-FFF2-40B4-BE49-F238E27FC236}">
                <a16:creationId xmlns:a16="http://schemas.microsoft.com/office/drawing/2014/main" id="{C8620F67-564E-47F9-A34A-9645D3747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324793"/>
            <a:ext cx="412507" cy="30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hen To Say 'No' … And When Refusing A Notarization Is Not Allowed | NNA">
            <a:extLst>
              <a:ext uri="{FF2B5EF4-FFF2-40B4-BE49-F238E27FC236}">
                <a16:creationId xmlns:a16="http://schemas.microsoft.com/office/drawing/2014/main" id="{F2ED8926-A17C-448D-9F47-0CBFE5EE6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596" y="4528932"/>
            <a:ext cx="448119" cy="29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ill Recent Excessive Pricing Cases Lay Down Precedent For Future? :: Scrip">
            <a:extLst>
              <a:ext uri="{FF2B5EF4-FFF2-40B4-BE49-F238E27FC236}">
                <a16:creationId xmlns:a16="http://schemas.microsoft.com/office/drawing/2014/main" id="{9BEC993F-2ACF-46D5-B117-0B3FE3DA3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947" y="5731132"/>
            <a:ext cx="519567" cy="29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3904AB-62BE-44D6-A3CF-4D21B02FD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11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FD34A-514E-4A16-AE5A-8BC8151FE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Εργαλεία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03E40-C267-446D-B025-3DD766579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000" b="1" dirty="0"/>
              <a:t>Διοικητικά πρόστιμα </a:t>
            </a:r>
            <a:r>
              <a:rPr lang="el-GR" sz="2000" dirty="0">
                <a:solidFill>
                  <a:srgbClr val="C00000"/>
                </a:solidFill>
                <a:sym typeface="Wingdings" pitchFamily="2" charset="2"/>
              </a:rPr>
              <a:t></a:t>
            </a:r>
            <a:r>
              <a:rPr lang="el-GR" sz="2000" dirty="0">
                <a:solidFill>
                  <a:srgbClr val="830B0B"/>
                </a:solidFill>
                <a:sym typeface="Wingdings" pitchFamily="2" charset="2"/>
              </a:rPr>
              <a:t> </a:t>
            </a:r>
            <a:r>
              <a:rPr lang="el-GR" sz="2000" dirty="0">
                <a:sym typeface="Wingdings" pitchFamily="2" charset="2"/>
              </a:rPr>
              <a:t>τι</a:t>
            </a:r>
            <a:r>
              <a:rPr lang="el-GR" sz="2000" dirty="0"/>
              <a:t>μωρία και αποτροπή</a:t>
            </a:r>
          </a:p>
          <a:p>
            <a:pPr>
              <a:lnSpc>
                <a:spcPct val="90000"/>
              </a:lnSpc>
            </a:pPr>
            <a:r>
              <a:rPr lang="el-GR" sz="2000" b="1" dirty="0"/>
              <a:t>Υποχρέωση τερματισμού αντιανταγωνιστικής συμπεριφοράς </a:t>
            </a:r>
            <a:r>
              <a:rPr lang="el-GR" sz="2000" dirty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  <a:r>
              <a:rPr lang="el-GR" sz="2000" dirty="0"/>
              <a:t> άρση αντιανταγωνιστικής συμπεριφοράς </a:t>
            </a:r>
          </a:p>
          <a:p>
            <a:pPr>
              <a:lnSpc>
                <a:spcPct val="90000"/>
              </a:lnSpc>
            </a:pPr>
            <a:r>
              <a:rPr lang="el-GR" sz="2000" b="1" dirty="0"/>
              <a:t>Προγράμματα επιείκειας</a:t>
            </a:r>
          </a:p>
          <a:p>
            <a:pPr lvl="1">
              <a:lnSpc>
                <a:spcPct val="90000"/>
              </a:lnSpc>
            </a:pPr>
            <a:r>
              <a:rPr lang="el-GR" sz="1800" i="1" dirty="0"/>
              <a:t>Οι περί Απαλλαγής και Μείωσης του Διοικητικού Προστίμου σε Περίπτωση Συμπράξεων κατά Παράβαση του Άρθρου 3 του Νόμου ή/ και του Άρθρου 101 της ΣΛΕΕ (Σχέδιο Επιείκειας) Κανονισμοί του 2011 (Κ.Δ.Π. 463/2011)</a:t>
            </a:r>
          </a:p>
          <a:p>
            <a:pPr>
              <a:lnSpc>
                <a:spcPct val="90000"/>
              </a:lnSpc>
            </a:pPr>
            <a:r>
              <a:rPr lang="el-GR" sz="2000" b="1" dirty="0"/>
              <a:t>Εργαλείο ανώνυμης υποβολής πληροφοριών (</a:t>
            </a:r>
            <a:r>
              <a:rPr lang="en-US" sz="2000" b="1" dirty="0"/>
              <a:t>anonymous whistleblowing tool)</a:t>
            </a:r>
            <a:endParaRPr lang="el-GR" sz="2000" b="1" dirty="0"/>
          </a:p>
          <a:p>
            <a:pPr>
              <a:lnSpc>
                <a:spcPct val="90000"/>
              </a:lnSpc>
            </a:pPr>
            <a:r>
              <a:rPr lang="el-GR" sz="2000" b="1" dirty="0"/>
              <a:t>Αποφάσεις δεσμεύσεων </a:t>
            </a:r>
            <a:r>
              <a:rPr lang="el-GR" sz="2000" dirty="0"/>
              <a:t>(</a:t>
            </a:r>
            <a:r>
              <a:rPr lang="en-US" sz="2000" dirty="0"/>
              <a:t>commitment decisions)</a:t>
            </a:r>
            <a:endParaRPr lang="el-GR" sz="2000" dirty="0"/>
          </a:p>
          <a:p>
            <a:pPr>
              <a:lnSpc>
                <a:spcPct val="90000"/>
              </a:lnSpc>
            </a:pPr>
            <a:r>
              <a:rPr lang="el-GR" sz="2000" b="1" dirty="0"/>
              <a:t>Διαδικασίες διευθέτησης </a:t>
            </a:r>
            <a:r>
              <a:rPr lang="el-GR" sz="2000" dirty="0"/>
              <a:t>(</a:t>
            </a:r>
            <a:r>
              <a:rPr lang="en-US" sz="2000" dirty="0"/>
              <a:t>settlement procedures)</a:t>
            </a:r>
            <a:endParaRPr lang="el-GR" sz="2000" dirty="0"/>
          </a:p>
          <a:p>
            <a:pPr>
              <a:lnSpc>
                <a:spcPct val="90000"/>
              </a:lnSpc>
            </a:pPr>
            <a:r>
              <a:rPr lang="el-GR" sz="2000" b="1" dirty="0"/>
              <a:t>Αγωγές αποζημίωσης </a:t>
            </a:r>
            <a:r>
              <a:rPr lang="el-GR" sz="2000" dirty="0"/>
              <a:t>(Οδηγία 2014/104/ΕΕ)</a:t>
            </a:r>
            <a:r>
              <a:rPr lang="el-GR" sz="2000" dirty="0">
                <a:solidFill>
                  <a:srgbClr val="C00000"/>
                </a:solidFill>
              </a:rPr>
              <a:t> </a:t>
            </a:r>
            <a:r>
              <a:rPr lang="el-GR" sz="2000" dirty="0">
                <a:solidFill>
                  <a:srgbClr val="C00000"/>
                </a:solidFill>
                <a:sym typeface="Wingdings" pitchFamily="2" charset="2"/>
              </a:rPr>
              <a:t> </a:t>
            </a:r>
            <a:r>
              <a:rPr lang="el-GR" sz="2000" dirty="0">
                <a:sym typeface="Wingdings" pitchFamily="2" charset="2"/>
              </a:rPr>
              <a:t>αποκατάσταση </a:t>
            </a:r>
          </a:p>
          <a:p>
            <a:pPr lvl="1">
              <a:lnSpc>
                <a:spcPct val="90000"/>
              </a:lnSpc>
            </a:pPr>
            <a:r>
              <a:rPr lang="el-GR" sz="1800" dirty="0"/>
              <a:t>Ο περί Αγωγών Αποζημίωσης για Παραβάσεις του Δικαίου του Ανταγωνισμού Νόμος του 2017 (Ν. 113(I)/2017)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A28EE0-6F95-4F5B-A910-4CFB0F3D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874-D8C6-4CCC-A9EC-BE8FA7F1D16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16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634</Words>
  <Application>Microsoft Office PowerPoint</Application>
  <PresentationFormat>A4 Paper (210x297 mm)</PresentationFormat>
  <Paragraphs>118</Paragraphs>
  <Slides>13</Slides>
  <Notes>12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Lato Light</vt:lpstr>
      <vt:lpstr>Open Sans</vt:lpstr>
      <vt:lpstr>Open Sans Light</vt:lpstr>
      <vt:lpstr>Poppins</vt:lpstr>
      <vt:lpstr>Wingdings</vt:lpstr>
      <vt:lpstr>Office Theme</vt:lpstr>
      <vt:lpstr>Εισαγωγή στο Δίκαιο του Ανταγωνισμού</vt:lpstr>
      <vt:lpstr>Σύνοψη παρουσίασης</vt:lpstr>
      <vt:lpstr>Η έννοια του ανταγωνισμού</vt:lpstr>
      <vt:lpstr>Οφέλη ανταγωνισμού</vt:lpstr>
      <vt:lpstr>Οφέλη ανταγωνισμού για επιχειρήσεις</vt:lpstr>
      <vt:lpstr>Ενάρετος κύκλος</vt:lpstr>
      <vt:lpstr>Δίκαιο του ανταγωνισμού</vt:lpstr>
      <vt:lpstr>Γιατί χρειάζεται το Δίκαιο του Ανταγωνισμού</vt:lpstr>
      <vt:lpstr>Εργαλεία</vt:lpstr>
      <vt:lpstr>Νομικό πλαίσιο</vt:lpstr>
      <vt:lpstr>Αρμοδιότητες Επιτροπής Προστασίας του Ανταγωνισμού</vt:lpstr>
      <vt:lpstr>Εξουσίες Επιτροπής Προστασίας του Ανταγωνισμού</vt:lpstr>
      <vt:lpstr>Ευχαριστώ για την προσοχή σας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2020-07-14T06:39:52Z</dcterms:created>
  <dcterms:modified xsi:type="dcterms:W3CDTF">2020-07-14T06:39:56Z</dcterms:modified>
</cp:coreProperties>
</file>