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42"/>
  </p:notesMasterIdLst>
  <p:handoutMasterIdLst>
    <p:handoutMasterId r:id="rId43"/>
  </p:handoutMasterIdLst>
  <p:sldIdLst>
    <p:sldId id="256" r:id="rId3"/>
    <p:sldId id="1340" r:id="rId4"/>
    <p:sldId id="1341" r:id="rId5"/>
    <p:sldId id="1342" r:id="rId6"/>
    <p:sldId id="1392" r:id="rId7"/>
    <p:sldId id="1343" r:id="rId8"/>
    <p:sldId id="1394" r:id="rId9"/>
    <p:sldId id="1344" r:id="rId10"/>
    <p:sldId id="1222" r:id="rId11"/>
    <p:sldId id="1347" r:id="rId12"/>
    <p:sldId id="1346" r:id="rId13"/>
    <p:sldId id="1348" r:id="rId14"/>
    <p:sldId id="1349" r:id="rId15"/>
    <p:sldId id="1350" r:id="rId16"/>
    <p:sldId id="1385" r:id="rId17"/>
    <p:sldId id="1351" r:id="rId18"/>
    <p:sldId id="1355" r:id="rId19"/>
    <p:sldId id="1363" r:id="rId20"/>
    <p:sldId id="1364" r:id="rId21"/>
    <p:sldId id="1365" r:id="rId22"/>
    <p:sldId id="1291" r:id="rId23"/>
    <p:sldId id="1389" r:id="rId24"/>
    <p:sldId id="1373" r:id="rId25"/>
    <p:sldId id="1386" r:id="rId26"/>
    <p:sldId id="1381" r:id="rId27"/>
    <p:sldId id="1374" r:id="rId28"/>
    <p:sldId id="1383" r:id="rId29"/>
    <p:sldId id="1382" r:id="rId30"/>
    <p:sldId id="1380" r:id="rId31"/>
    <p:sldId id="1390" r:id="rId32"/>
    <p:sldId id="1292" r:id="rId33"/>
    <p:sldId id="1259" r:id="rId34"/>
    <p:sldId id="1384" r:id="rId35"/>
    <p:sldId id="1366" r:id="rId36"/>
    <p:sldId id="1353" r:id="rId37"/>
    <p:sldId id="1387" r:id="rId38"/>
    <p:sldId id="1388" r:id="rId39"/>
    <p:sldId id="1395" r:id="rId40"/>
    <p:sldId id="1177" r:id="rId4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BEC945-2871-44BA-8996-BF1190E3DC56}">
          <p14:sldIdLst>
            <p14:sldId id="256"/>
            <p14:sldId id="1340"/>
            <p14:sldId id="1341"/>
            <p14:sldId id="1342"/>
            <p14:sldId id="1392"/>
            <p14:sldId id="1343"/>
            <p14:sldId id="1394"/>
            <p14:sldId id="1344"/>
            <p14:sldId id="1222"/>
            <p14:sldId id="1347"/>
            <p14:sldId id="1346"/>
            <p14:sldId id="1348"/>
            <p14:sldId id="1349"/>
            <p14:sldId id="1350"/>
          </p14:sldIdLst>
        </p14:section>
        <p14:section name="Untitled Section" id="{BD3E077C-8E39-4116-9921-4D5B5A76D916}">
          <p14:sldIdLst>
            <p14:sldId id="1385"/>
            <p14:sldId id="1351"/>
            <p14:sldId id="1355"/>
            <p14:sldId id="1363"/>
            <p14:sldId id="1364"/>
            <p14:sldId id="1365"/>
            <p14:sldId id="1291"/>
            <p14:sldId id="1389"/>
            <p14:sldId id="1373"/>
            <p14:sldId id="1386"/>
            <p14:sldId id="1381"/>
            <p14:sldId id="1374"/>
            <p14:sldId id="1383"/>
            <p14:sldId id="1382"/>
            <p14:sldId id="1380"/>
            <p14:sldId id="1390"/>
            <p14:sldId id="1292"/>
            <p14:sldId id="1259"/>
            <p14:sldId id="1384"/>
            <p14:sldId id="1366"/>
            <p14:sldId id="1353"/>
            <p14:sldId id="1387"/>
            <p14:sldId id="1388"/>
            <p14:sldId id="1395"/>
            <p14:sldId id="11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13" autoAdjust="0"/>
    <p:restoredTop sz="89988" autoAdjust="0"/>
  </p:normalViewPr>
  <p:slideViewPr>
    <p:cSldViewPr snapToGrid="0">
      <p:cViewPr varScale="1">
        <p:scale>
          <a:sx n="102" d="100"/>
          <a:sy n="102" d="100"/>
        </p:scale>
        <p:origin x="14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560" y="2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45103389974604"/>
          <c:y val="4.7984844803046892E-2"/>
          <c:w val="0.85009345749629706"/>
          <c:h val="0.6864186984981176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Εταιρεία Α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0.12</c:v>
                </c:pt>
                <c:pt idx="1">
                  <c:v>0.12</c:v>
                </c:pt>
                <c:pt idx="2">
                  <c:v>0.12</c:v>
                </c:pt>
                <c:pt idx="3">
                  <c:v>0.14000000000000001</c:v>
                </c:pt>
                <c:pt idx="4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5E-40E4-A2A4-00E21CD6491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Εταιρεία Β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0.59</c:v>
                </c:pt>
                <c:pt idx="1">
                  <c:v>0.57999999999999996</c:v>
                </c:pt>
                <c:pt idx="2">
                  <c:v>0.56999999999999995</c:v>
                </c:pt>
                <c:pt idx="3">
                  <c:v>0.55000000000000004</c:v>
                </c:pt>
                <c:pt idx="4">
                  <c:v>0.56000000000000005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5E-40E4-A2A4-00E21CD6491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Εταιρεία Γ</c:v>
                </c:pt>
              </c:strCache>
            </c:strRef>
          </c:tx>
          <c:spPr>
            <a:ln w="19050" cap="rnd" cmpd="sng" algn="ctr">
              <a:solidFill>
                <a:schemeClr val="accent3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0.13</c:v>
                </c:pt>
                <c:pt idx="2">
                  <c:v>0.14000000000000001</c:v>
                </c:pt>
                <c:pt idx="3">
                  <c:v>0.14999999999999994</c:v>
                </c:pt>
                <c:pt idx="4">
                  <c:v>0.14000000000000001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5E-40E4-A2A4-00E21CD6491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Εταιρεία Δ</c:v>
                </c:pt>
              </c:strCache>
            </c:strRef>
          </c:tx>
          <c:spPr>
            <a:ln w="19050" cap="rnd" cmpd="sng" algn="ctr">
              <a:solidFill>
                <a:schemeClr val="accent4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0.15</c:v>
                </c:pt>
                <c:pt idx="1">
                  <c:v>0.17</c:v>
                </c:pt>
                <c:pt idx="2">
                  <c:v>0.17000000000000004</c:v>
                </c:pt>
                <c:pt idx="3">
                  <c:v>0.16</c:v>
                </c:pt>
                <c:pt idx="4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35E-40E4-A2A4-00E21CD649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1634816"/>
        <c:axId val="61804544"/>
      </c:lineChart>
      <c:catAx>
        <c:axId val="6163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04544"/>
        <c:crosses val="autoZero"/>
        <c:auto val="1"/>
        <c:lblAlgn val="ctr"/>
        <c:lblOffset val="100"/>
        <c:noMultiLvlLbl val="0"/>
      </c:catAx>
      <c:valAx>
        <c:axId val="618045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163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4722165373438"/>
          <c:y val="5.0916365761100008E-2"/>
          <c:w val="0.84749160424670167"/>
          <c:h val="0.70101552593487748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PowerPoint]Sheet1'!$A$2</c:f>
              <c:strCache>
                <c:ptCount val="1"/>
                <c:pt idx="0">
                  <c:v>Εταιρεία Α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PowerPoint]Sheet1'!$B$1:$F$1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'[Chart in Microsoft PowerPoint]Sheet1'!$B$2:$F$2</c:f>
              <c:numCache>
                <c:formatCode>0%</c:formatCode>
                <c:ptCount val="5"/>
                <c:pt idx="0">
                  <c:v>0.29999999999999993</c:v>
                </c:pt>
                <c:pt idx="1">
                  <c:v>0.42000000000000004</c:v>
                </c:pt>
                <c:pt idx="2">
                  <c:v>0.29999999999999993</c:v>
                </c:pt>
                <c:pt idx="3">
                  <c:v>0.29999999999999993</c:v>
                </c:pt>
                <c:pt idx="4">
                  <c:v>0.40000000000000008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8F-4F80-B7F8-1A6F56E1FC69}"/>
            </c:ext>
          </c:extLst>
        </c:ser>
        <c:ser>
          <c:idx val="1"/>
          <c:order val="1"/>
          <c:tx>
            <c:strRef>
              <c:f>'[Chart in Microsoft PowerPoint]Sheet1'!$A$3</c:f>
              <c:strCache>
                <c:ptCount val="1"/>
                <c:pt idx="0">
                  <c:v>Εταιρεία Β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PowerPoint]Sheet1'!$B$1:$F$1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'[Chart in Microsoft PowerPoint]Sheet1'!$B$3:$F$3</c:f>
              <c:numCache>
                <c:formatCode>0%</c:formatCode>
                <c:ptCount val="5"/>
                <c:pt idx="0">
                  <c:v>0.65</c:v>
                </c:pt>
                <c:pt idx="1">
                  <c:v>0.5</c:v>
                </c:pt>
                <c:pt idx="2">
                  <c:v>0.42</c:v>
                </c:pt>
                <c:pt idx="3">
                  <c:v>0.41</c:v>
                </c:pt>
                <c:pt idx="4">
                  <c:v>0.43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8F-4F80-B7F8-1A6F56E1FC69}"/>
            </c:ext>
          </c:extLst>
        </c:ser>
        <c:ser>
          <c:idx val="2"/>
          <c:order val="2"/>
          <c:tx>
            <c:strRef>
              <c:f>'[Chart in Microsoft PowerPoint]Sheet1'!$A$4</c:f>
              <c:strCache>
                <c:ptCount val="1"/>
                <c:pt idx="0">
                  <c:v>Εταιρεία Γ</c:v>
                </c:pt>
              </c:strCache>
            </c:strRef>
          </c:tx>
          <c:spPr>
            <a:ln w="19050" cap="rnd" cmpd="sng" algn="ctr">
              <a:solidFill>
                <a:schemeClr val="accent3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PowerPoint]Sheet1'!$B$1:$F$1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'[Chart in Microsoft PowerPoint]Sheet1'!$B$4:$F$4</c:f>
              <c:numCache>
                <c:formatCode>0%</c:formatCode>
                <c:ptCount val="5"/>
                <c:pt idx="0">
                  <c:v>0.03</c:v>
                </c:pt>
                <c:pt idx="1">
                  <c:v>0.05</c:v>
                </c:pt>
                <c:pt idx="2">
                  <c:v>0.22999999999999998</c:v>
                </c:pt>
                <c:pt idx="3">
                  <c:v>0.19999999999999996</c:v>
                </c:pt>
                <c:pt idx="4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8F-4F80-B7F8-1A6F56E1FC69}"/>
            </c:ext>
          </c:extLst>
        </c:ser>
        <c:ser>
          <c:idx val="3"/>
          <c:order val="3"/>
          <c:tx>
            <c:strRef>
              <c:f>'[Chart in Microsoft PowerPoint]Sheet1'!$A$5</c:f>
              <c:strCache>
                <c:ptCount val="1"/>
                <c:pt idx="0">
                  <c:v>Εταιρεία Δ</c:v>
                </c:pt>
              </c:strCache>
            </c:strRef>
          </c:tx>
          <c:spPr>
            <a:ln w="19050" cap="rnd" cmpd="sng" algn="ctr">
              <a:solidFill>
                <a:schemeClr val="accent4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PowerPoint]Sheet1'!$B$1:$F$1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'[Chart in Microsoft PowerPoint]Sheet1'!$B$5:$F$5</c:f>
              <c:numCache>
                <c:formatCode>0%</c:formatCode>
                <c:ptCount val="5"/>
                <c:pt idx="0">
                  <c:v>0.02</c:v>
                </c:pt>
                <c:pt idx="1">
                  <c:v>0.03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8F-4F80-B7F8-1A6F56E1FC6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3225856"/>
        <c:axId val="63227392"/>
      </c:lineChart>
      <c:catAx>
        <c:axId val="6322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27392"/>
        <c:crosses val="autoZero"/>
        <c:auto val="1"/>
        <c:lblAlgn val="ctr"/>
        <c:lblOffset val="100"/>
        <c:noMultiLvlLbl val="0"/>
      </c:catAx>
      <c:valAx>
        <c:axId val="632273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322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E588D1-203E-4E65-9D34-089D2AEAFF11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00FAE76-4FE5-4F6B-95B6-BD4C1E19C363}">
      <dgm:prSet custT="1"/>
      <dgm:spPr/>
      <dgm:t>
        <a:bodyPr/>
        <a:lstStyle/>
        <a:p>
          <a:r>
            <a:rPr lang="el-GR" sz="1600" b="0" i="0" baseline="0" dirty="0"/>
            <a:t>Ανταγωνισμός υφιστάμενων επιχειρήσεων</a:t>
          </a:r>
          <a:endParaRPr lang="en-US" sz="1600" dirty="0"/>
        </a:p>
      </dgm:t>
    </dgm:pt>
    <dgm:pt modelId="{592CE38F-7834-4982-84AB-C7313795400B}" type="parTrans" cxnId="{9521F89C-AA4E-40A1-B131-D4028D46A23C}">
      <dgm:prSet/>
      <dgm:spPr/>
      <dgm:t>
        <a:bodyPr/>
        <a:lstStyle/>
        <a:p>
          <a:endParaRPr lang="en-US" sz="4400"/>
        </a:p>
      </dgm:t>
    </dgm:pt>
    <dgm:pt modelId="{F9791EED-5778-489B-804C-35569DA9F806}" type="sibTrans" cxnId="{9521F89C-AA4E-40A1-B131-D4028D46A23C}">
      <dgm:prSet/>
      <dgm:spPr/>
      <dgm:t>
        <a:bodyPr/>
        <a:lstStyle/>
        <a:p>
          <a:endParaRPr lang="en-US" sz="4400"/>
        </a:p>
      </dgm:t>
    </dgm:pt>
    <dgm:pt modelId="{C97DE281-18B6-4D34-868D-7F6EBDC32D6F}">
      <dgm:prSet custT="1"/>
      <dgm:spPr/>
      <dgm:t>
        <a:bodyPr/>
        <a:lstStyle/>
        <a:p>
          <a:r>
            <a:rPr lang="el-GR" sz="1600" b="0" i="0" baseline="0" dirty="0"/>
            <a:t>Είσοδος νέων ανταγωνιστών</a:t>
          </a:r>
          <a:endParaRPr lang="en-US" sz="1600" dirty="0"/>
        </a:p>
      </dgm:t>
    </dgm:pt>
    <dgm:pt modelId="{A44183C7-D567-4C32-80E8-D325D0EF5766}" type="parTrans" cxnId="{B7C0421A-636C-4932-93BE-73466338C61C}">
      <dgm:prSet custT="1"/>
      <dgm:spPr/>
      <dgm:t>
        <a:bodyPr/>
        <a:lstStyle/>
        <a:p>
          <a:endParaRPr lang="en-US" sz="1200" dirty="0"/>
        </a:p>
      </dgm:t>
    </dgm:pt>
    <dgm:pt modelId="{41FA3D3B-5289-45B8-98EB-45D8174DB378}" type="sibTrans" cxnId="{B7C0421A-636C-4932-93BE-73466338C61C}">
      <dgm:prSet/>
      <dgm:spPr/>
      <dgm:t>
        <a:bodyPr/>
        <a:lstStyle/>
        <a:p>
          <a:endParaRPr lang="en-US" sz="4400"/>
        </a:p>
      </dgm:t>
    </dgm:pt>
    <dgm:pt modelId="{6B447474-7117-4DA6-A43A-872678692A71}">
      <dgm:prSet custT="1"/>
      <dgm:spPr/>
      <dgm:t>
        <a:bodyPr/>
        <a:lstStyle/>
        <a:p>
          <a:r>
            <a:rPr lang="el-GR" sz="1600" b="0" i="0" baseline="0" dirty="0"/>
            <a:t>Διαπραγματευτική ισχύς προμηθευτών</a:t>
          </a:r>
          <a:endParaRPr lang="en-US" sz="1600" dirty="0"/>
        </a:p>
      </dgm:t>
    </dgm:pt>
    <dgm:pt modelId="{B49F5517-E514-4A0A-98FA-0C0C9D137BB7}" type="parTrans" cxnId="{B42FAA4D-641E-4D10-9D7A-9CE69C3F3612}">
      <dgm:prSet custT="1"/>
      <dgm:spPr/>
      <dgm:t>
        <a:bodyPr/>
        <a:lstStyle/>
        <a:p>
          <a:endParaRPr lang="en-US" sz="1200" dirty="0"/>
        </a:p>
      </dgm:t>
    </dgm:pt>
    <dgm:pt modelId="{64294A1C-E23F-46B3-BD41-ABDF6EC47EE8}" type="sibTrans" cxnId="{B42FAA4D-641E-4D10-9D7A-9CE69C3F3612}">
      <dgm:prSet/>
      <dgm:spPr/>
      <dgm:t>
        <a:bodyPr/>
        <a:lstStyle/>
        <a:p>
          <a:endParaRPr lang="en-US" sz="4400"/>
        </a:p>
      </dgm:t>
    </dgm:pt>
    <dgm:pt modelId="{51D4274A-088D-408D-A3BE-8457F7542FA7}">
      <dgm:prSet custT="1"/>
      <dgm:spPr/>
      <dgm:t>
        <a:bodyPr/>
        <a:lstStyle/>
        <a:p>
          <a:r>
            <a:rPr lang="el-GR" sz="1600" b="0" i="0" baseline="0" dirty="0"/>
            <a:t>Διαπραγματευτική ισχύς αγοραστών</a:t>
          </a:r>
          <a:endParaRPr lang="en-US" sz="1600" dirty="0"/>
        </a:p>
      </dgm:t>
    </dgm:pt>
    <dgm:pt modelId="{AC4DBDCE-87A8-4079-AB45-669CA025E44E}" type="parTrans" cxnId="{69DACC7B-96CE-4F47-AC01-DF3424C2BF21}">
      <dgm:prSet custT="1"/>
      <dgm:spPr/>
      <dgm:t>
        <a:bodyPr/>
        <a:lstStyle/>
        <a:p>
          <a:endParaRPr lang="en-US" sz="1200" dirty="0"/>
        </a:p>
      </dgm:t>
    </dgm:pt>
    <dgm:pt modelId="{F1BA3E15-D4FE-4C43-8BA5-5E6A0184BB7E}" type="sibTrans" cxnId="{69DACC7B-96CE-4F47-AC01-DF3424C2BF21}">
      <dgm:prSet/>
      <dgm:spPr/>
      <dgm:t>
        <a:bodyPr/>
        <a:lstStyle/>
        <a:p>
          <a:endParaRPr lang="en-US" sz="4400"/>
        </a:p>
      </dgm:t>
    </dgm:pt>
    <dgm:pt modelId="{3E83E64E-C6D2-40B0-A811-235141895465}">
      <dgm:prSet custT="1"/>
      <dgm:spPr/>
      <dgm:t>
        <a:bodyPr/>
        <a:lstStyle/>
        <a:p>
          <a:r>
            <a:rPr lang="el-GR" sz="1600" b="0" i="0" baseline="0" dirty="0"/>
            <a:t>Υποκατάστατα προϊόντων / υπηρεσίες</a:t>
          </a:r>
          <a:endParaRPr lang="en-US" sz="1600" dirty="0"/>
        </a:p>
      </dgm:t>
    </dgm:pt>
    <dgm:pt modelId="{CF85ED9E-BF2E-494D-A5E7-39444E3B5C1E}" type="parTrans" cxnId="{CC491C1F-E323-4612-86A5-B97836664482}">
      <dgm:prSet custT="1"/>
      <dgm:spPr/>
      <dgm:t>
        <a:bodyPr/>
        <a:lstStyle/>
        <a:p>
          <a:endParaRPr lang="en-US" sz="1200" dirty="0"/>
        </a:p>
      </dgm:t>
    </dgm:pt>
    <dgm:pt modelId="{BE0AA91B-1088-4959-9400-40923E964792}" type="sibTrans" cxnId="{CC491C1F-E323-4612-86A5-B97836664482}">
      <dgm:prSet/>
      <dgm:spPr/>
      <dgm:t>
        <a:bodyPr/>
        <a:lstStyle/>
        <a:p>
          <a:endParaRPr lang="en-US" sz="4400"/>
        </a:p>
      </dgm:t>
    </dgm:pt>
    <dgm:pt modelId="{767CEEEE-97BD-4E7E-BC9F-D85600544835}" type="pres">
      <dgm:prSet presAssocID="{02E588D1-203E-4E65-9D34-089D2AEAFF1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63233D-2397-450B-85C6-470D41AA2974}" type="pres">
      <dgm:prSet presAssocID="{100FAE76-4FE5-4F6B-95B6-BD4C1E19C363}" presName="centerShape" presStyleLbl="node0" presStyleIdx="0" presStyleCnt="1" custScaleX="199931" custScaleY="106181"/>
      <dgm:spPr/>
    </dgm:pt>
    <dgm:pt modelId="{45951B0D-0863-4E58-BB56-9E295C89DA50}" type="pres">
      <dgm:prSet presAssocID="{A44183C7-D567-4C32-80E8-D325D0EF5766}" presName="parTrans" presStyleLbl="sibTrans2D1" presStyleIdx="0" presStyleCnt="4" custAng="10975625" custScaleX="105899"/>
      <dgm:spPr/>
    </dgm:pt>
    <dgm:pt modelId="{98542BEF-02B0-4618-842A-2E016883DBD0}" type="pres">
      <dgm:prSet presAssocID="{A44183C7-D567-4C32-80E8-D325D0EF5766}" presName="connectorText" presStyleLbl="sibTrans2D1" presStyleIdx="0" presStyleCnt="4"/>
      <dgm:spPr/>
    </dgm:pt>
    <dgm:pt modelId="{F32DC264-CF88-4940-877C-9FAA588A2FFC}" type="pres">
      <dgm:prSet presAssocID="{C97DE281-18B6-4D34-868D-7F6EBDC32D6F}" presName="node" presStyleLbl="node1" presStyleIdx="0" presStyleCnt="4" custScaleX="199931" custScaleY="106181" custRadScaleRad="103924" custRadScaleInc="-6267">
        <dgm:presLayoutVars>
          <dgm:bulletEnabled val="1"/>
        </dgm:presLayoutVars>
      </dgm:prSet>
      <dgm:spPr/>
    </dgm:pt>
    <dgm:pt modelId="{535BEE34-A7B2-4DAA-A65C-D254B332A2EC}" type="pres">
      <dgm:prSet presAssocID="{B49F5517-E514-4A0A-98FA-0C0C9D137BB7}" presName="parTrans" presStyleLbl="sibTrans2D1" presStyleIdx="1" presStyleCnt="4" custAng="10800000" custScaleX="105899"/>
      <dgm:spPr/>
    </dgm:pt>
    <dgm:pt modelId="{4AB22466-BD05-464C-B746-96B0407492C5}" type="pres">
      <dgm:prSet presAssocID="{B49F5517-E514-4A0A-98FA-0C0C9D137BB7}" presName="connectorText" presStyleLbl="sibTrans2D1" presStyleIdx="1" presStyleCnt="4"/>
      <dgm:spPr/>
    </dgm:pt>
    <dgm:pt modelId="{CC1281F3-D0B3-4387-AD88-ECBAC7BCDF0E}" type="pres">
      <dgm:prSet presAssocID="{6B447474-7117-4DA6-A43A-872678692A71}" presName="node" presStyleLbl="node1" presStyleIdx="1" presStyleCnt="4" custScaleX="199931" custScaleY="106181" custRadScaleRad="180047" custRadScaleInc="-138">
        <dgm:presLayoutVars>
          <dgm:bulletEnabled val="1"/>
        </dgm:presLayoutVars>
      </dgm:prSet>
      <dgm:spPr/>
    </dgm:pt>
    <dgm:pt modelId="{FA6D97A4-F0EE-4C77-83B1-572052ED6931}" type="pres">
      <dgm:prSet presAssocID="{AC4DBDCE-87A8-4079-AB45-669CA025E44E}" presName="parTrans" presStyleLbl="sibTrans2D1" presStyleIdx="2" presStyleCnt="4" custAng="10845186" custScaleX="105899"/>
      <dgm:spPr/>
    </dgm:pt>
    <dgm:pt modelId="{697DA79D-B274-4869-9189-2F588FCF5E5D}" type="pres">
      <dgm:prSet presAssocID="{AC4DBDCE-87A8-4079-AB45-669CA025E44E}" presName="connectorText" presStyleLbl="sibTrans2D1" presStyleIdx="2" presStyleCnt="4"/>
      <dgm:spPr/>
    </dgm:pt>
    <dgm:pt modelId="{4DB10DE6-207B-4839-8242-C0421AA88BF8}" type="pres">
      <dgm:prSet presAssocID="{51D4274A-088D-408D-A3BE-8457F7542FA7}" presName="node" presStyleLbl="node1" presStyleIdx="2" presStyleCnt="4" custScaleX="199931" custScaleY="106181" custRadScaleRad="101869" custRadScaleInc="-1643">
        <dgm:presLayoutVars>
          <dgm:bulletEnabled val="1"/>
        </dgm:presLayoutVars>
      </dgm:prSet>
      <dgm:spPr/>
    </dgm:pt>
    <dgm:pt modelId="{3FE1EFE5-2AFA-4232-AC42-C08A77270945}" type="pres">
      <dgm:prSet presAssocID="{CF85ED9E-BF2E-494D-A5E7-39444E3B5C1E}" presName="parTrans" presStyleLbl="sibTrans2D1" presStyleIdx="3" presStyleCnt="4" custAng="10800000" custScaleX="105899"/>
      <dgm:spPr/>
    </dgm:pt>
    <dgm:pt modelId="{B9CDD9FB-1654-4CAD-94DC-6A3C1DE38277}" type="pres">
      <dgm:prSet presAssocID="{CF85ED9E-BF2E-494D-A5E7-39444E3B5C1E}" presName="connectorText" presStyleLbl="sibTrans2D1" presStyleIdx="3" presStyleCnt="4"/>
      <dgm:spPr/>
    </dgm:pt>
    <dgm:pt modelId="{0DB87BE4-372B-4218-BB4E-F1E1AAEAEE2D}" type="pres">
      <dgm:prSet presAssocID="{3E83E64E-C6D2-40B0-A811-235141895465}" presName="node" presStyleLbl="node1" presStyleIdx="3" presStyleCnt="4" custScaleX="199931" custScaleY="106181" custRadScaleRad="188741" custRadScaleInc="-2690">
        <dgm:presLayoutVars>
          <dgm:bulletEnabled val="1"/>
        </dgm:presLayoutVars>
      </dgm:prSet>
      <dgm:spPr/>
    </dgm:pt>
  </dgm:ptLst>
  <dgm:cxnLst>
    <dgm:cxn modelId="{54B47C05-EDA7-44B3-8E30-98468129A5C6}" type="presOf" srcId="{B49F5517-E514-4A0A-98FA-0C0C9D137BB7}" destId="{535BEE34-A7B2-4DAA-A65C-D254B332A2EC}" srcOrd="0" destOrd="0" presId="urn:microsoft.com/office/officeart/2005/8/layout/radial5"/>
    <dgm:cxn modelId="{B7C0421A-636C-4932-93BE-73466338C61C}" srcId="{100FAE76-4FE5-4F6B-95B6-BD4C1E19C363}" destId="{C97DE281-18B6-4D34-868D-7F6EBDC32D6F}" srcOrd="0" destOrd="0" parTransId="{A44183C7-D567-4C32-80E8-D325D0EF5766}" sibTransId="{41FA3D3B-5289-45B8-98EB-45D8174DB378}"/>
    <dgm:cxn modelId="{CC491C1F-E323-4612-86A5-B97836664482}" srcId="{100FAE76-4FE5-4F6B-95B6-BD4C1E19C363}" destId="{3E83E64E-C6D2-40B0-A811-235141895465}" srcOrd="3" destOrd="0" parTransId="{CF85ED9E-BF2E-494D-A5E7-39444E3B5C1E}" sibTransId="{BE0AA91B-1088-4959-9400-40923E964792}"/>
    <dgm:cxn modelId="{420B3320-791B-4B73-8373-53831736A301}" type="presOf" srcId="{B49F5517-E514-4A0A-98FA-0C0C9D137BB7}" destId="{4AB22466-BD05-464C-B746-96B0407492C5}" srcOrd="1" destOrd="0" presId="urn:microsoft.com/office/officeart/2005/8/layout/radial5"/>
    <dgm:cxn modelId="{D8750041-6810-4926-94BE-299D933A5E4B}" type="presOf" srcId="{AC4DBDCE-87A8-4079-AB45-669CA025E44E}" destId="{FA6D97A4-F0EE-4C77-83B1-572052ED6931}" srcOrd="0" destOrd="0" presId="urn:microsoft.com/office/officeart/2005/8/layout/radial5"/>
    <dgm:cxn modelId="{B42FAA4D-641E-4D10-9D7A-9CE69C3F3612}" srcId="{100FAE76-4FE5-4F6B-95B6-BD4C1E19C363}" destId="{6B447474-7117-4DA6-A43A-872678692A71}" srcOrd="1" destOrd="0" parTransId="{B49F5517-E514-4A0A-98FA-0C0C9D137BB7}" sibTransId="{64294A1C-E23F-46B3-BD41-ABDF6EC47EE8}"/>
    <dgm:cxn modelId="{C9A0E456-C962-4E44-A490-970356752402}" type="presOf" srcId="{3E83E64E-C6D2-40B0-A811-235141895465}" destId="{0DB87BE4-372B-4218-BB4E-F1E1AAEAEE2D}" srcOrd="0" destOrd="0" presId="urn:microsoft.com/office/officeart/2005/8/layout/radial5"/>
    <dgm:cxn modelId="{69DACC7B-96CE-4F47-AC01-DF3424C2BF21}" srcId="{100FAE76-4FE5-4F6B-95B6-BD4C1E19C363}" destId="{51D4274A-088D-408D-A3BE-8457F7542FA7}" srcOrd="2" destOrd="0" parTransId="{AC4DBDCE-87A8-4079-AB45-669CA025E44E}" sibTransId="{F1BA3E15-D4FE-4C43-8BA5-5E6A0184BB7E}"/>
    <dgm:cxn modelId="{5F570E94-5FC7-41EB-A1CD-700688C61415}" type="presOf" srcId="{100FAE76-4FE5-4F6B-95B6-BD4C1E19C363}" destId="{3463233D-2397-450B-85C6-470D41AA2974}" srcOrd="0" destOrd="0" presId="urn:microsoft.com/office/officeart/2005/8/layout/radial5"/>
    <dgm:cxn modelId="{9521F89C-AA4E-40A1-B131-D4028D46A23C}" srcId="{02E588D1-203E-4E65-9D34-089D2AEAFF11}" destId="{100FAE76-4FE5-4F6B-95B6-BD4C1E19C363}" srcOrd="0" destOrd="0" parTransId="{592CE38F-7834-4982-84AB-C7313795400B}" sibTransId="{F9791EED-5778-489B-804C-35569DA9F806}"/>
    <dgm:cxn modelId="{81813A9D-BC8D-4EC5-BD22-8B2059FED3A2}" type="presOf" srcId="{AC4DBDCE-87A8-4079-AB45-669CA025E44E}" destId="{697DA79D-B274-4869-9189-2F588FCF5E5D}" srcOrd="1" destOrd="0" presId="urn:microsoft.com/office/officeart/2005/8/layout/radial5"/>
    <dgm:cxn modelId="{32A5FF9F-954D-4AB3-9D95-F48F7F10F9B6}" type="presOf" srcId="{C97DE281-18B6-4D34-868D-7F6EBDC32D6F}" destId="{F32DC264-CF88-4940-877C-9FAA588A2FFC}" srcOrd="0" destOrd="0" presId="urn:microsoft.com/office/officeart/2005/8/layout/radial5"/>
    <dgm:cxn modelId="{875B7AAF-95C9-4BC8-89E3-2E34CE40E262}" type="presOf" srcId="{A44183C7-D567-4C32-80E8-D325D0EF5766}" destId="{45951B0D-0863-4E58-BB56-9E295C89DA50}" srcOrd="0" destOrd="0" presId="urn:microsoft.com/office/officeart/2005/8/layout/radial5"/>
    <dgm:cxn modelId="{4D2EBEB6-2B14-493C-9F66-D13BDD363768}" type="presOf" srcId="{A44183C7-D567-4C32-80E8-D325D0EF5766}" destId="{98542BEF-02B0-4618-842A-2E016883DBD0}" srcOrd="1" destOrd="0" presId="urn:microsoft.com/office/officeart/2005/8/layout/radial5"/>
    <dgm:cxn modelId="{24AD0AB7-C8FF-4C4D-8172-F762BACD9738}" type="presOf" srcId="{51D4274A-088D-408D-A3BE-8457F7542FA7}" destId="{4DB10DE6-207B-4839-8242-C0421AA88BF8}" srcOrd="0" destOrd="0" presId="urn:microsoft.com/office/officeart/2005/8/layout/radial5"/>
    <dgm:cxn modelId="{D613ADC1-424A-433C-86BA-5899CBE5CE44}" type="presOf" srcId="{CF85ED9E-BF2E-494D-A5E7-39444E3B5C1E}" destId="{B9CDD9FB-1654-4CAD-94DC-6A3C1DE38277}" srcOrd="1" destOrd="0" presId="urn:microsoft.com/office/officeart/2005/8/layout/radial5"/>
    <dgm:cxn modelId="{BE540DCE-EAB3-4BB0-98CC-0EFD42513E78}" type="presOf" srcId="{6B447474-7117-4DA6-A43A-872678692A71}" destId="{CC1281F3-D0B3-4387-AD88-ECBAC7BCDF0E}" srcOrd="0" destOrd="0" presId="urn:microsoft.com/office/officeart/2005/8/layout/radial5"/>
    <dgm:cxn modelId="{D60A49E1-BE70-4AF5-B281-A56F29328CF8}" type="presOf" srcId="{02E588D1-203E-4E65-9D34-089D2AEAFF11}" destId="{767CEEEE-97BD-4E7E-BC9F-D85600544835}" srcOrd="0" destOrd="0" presId="urn:microsoft.com/office/officeart/2005/8/layout/radial5"/>
    <dgm:cxn modelId="{32BC28FA-8A42-4748-97EF-13256DEF28C6}" type="presOf" srcId="{CF85ED9E-BF2E-494D-A5E7-39444E3B5C1E}" destId="{3FE1EFE5-2AFA-4232-AC42-C08A77270945}" srcOrd="0" destOrd="0" presId="urn:microsoft.com/office/officeart/2005/8/layout/radial5"/>
    <dgm:cxn modelId="{A54DFB06-1B26-4375-9E31-D6C97D3BD98D}" type="presParOf" srcId="{767CEEEE-97BD-4E7E-BC9F-D85600544835}" destId="{3463233D-2397-450B-85C6-470D41AA2974}" srcOrd="0" destOrd="0" presId="urn:microsoft.com/office/officeart/2005/8/layout/radial5"/>
    <dgm:cxn modelId="{B31A565C-CA55-4D75-BE0A-7A39D22DB0DB}" type="presParOf" srcId="{767CEEEE-97BD-4E7E-BC9F-D85600544835}" destId="{45951B0D-0863-4E58-BB56-9E295C89DA50}" srcOrd="1" destOrd="0" presId="urn:microsoft.com/office/officeart/2005/8/layout/radial5"/>
    <dgm:cxn modelId="{50A75FAA-5DB7-4A3B-BC6E-A5D89CA91AE9}" type="presParOf" srcId="{45951B0D-0863-4E58-BB56-9E295C89DA50}" destId="{98542BEF-02B0-4618-842A-2E016883DBD0}" srcOrd="0" destOrd="0" presId="urn:microsoft.com/office/officeart/2005/8/layout/radial5"/>
    <dgm:cxn modelId="{D11FE886-4AAC-44D5-A700-F73FDAC5177B}" type="presParOf" srcId="{767CEEEE-97BD-4E7E-BC9F-D85600544835}" destId="{F32DC264-CF88-4940-877C-9FAA588A2FFC}" srcOrd="2" destOrd="0" presId="urn:microsoft.com/office/officeart/2005/8/layout/radial5"/>
    <dgm:cxn modelId="{1976E86C-9A9A-4981-AB0E-5B76B6BE9672}" type="presParOf" srcId="{767CEEEE-97BD-4E7E-BC9F-D85600544835}" destId="{535BEE34-A7B2-4DAA-A65C-D254B332A2EC}" srcOrd="3" destOrd="0" presId="urn:microsoft.com/office/officeart/2005/8/layout/radial5"/>
    <dgm:cxn modelId="{0852F3F8-F1CE-4E18-B4CD-234F339E6BB9}" type="presParOf" srcId="{535BEE34-A7B2-4DAA-A65C-D254B332A2EC}" destId="{4AB22466-BD05-464C-B746-96B0407492C5}" srcOrd="0" destOrd="0" presId="urn:microsoft.com/office/officeart/2005/8/layout/radial5"/>
    <dgm:cxn modelId="{4ADEF94F-6142-41E7-B42E-83C05F385BBD}" type="presParOf" srcId="{767CEEEE-97BD-4E7E-BC9F-D85600544835}" destId="{CC1281F3-D0B3-4387-AD88-ECBAC7BCDF0E}" srcOrd="4" destOrd="0" presId="urn:microsoft.com/office/officeart/2005/8/layout/radial5"/>
    <dgm:cxn modelId="{F20170FE-48E8-430A-A234-54B12809D48F}" type="presParOf" srcId="{767CEEEE-97BD-4E7E-BC9F-D85600544835}" destId="{FA6D97A4-F0EE-4C77-83B1-572052ED6931}" srcOrd="5" destOrd="0" presId="urn:microsoft.com/office/officeart/2005/8/layout/radial5"/>
    <dgm:cxn modelId="{07A81816-744A-4CEE-A2DB-DBE816666FCD}" type="presParOf" srcId="{FA6D97A4-F0EE-4C77-83B1-572052ED6931}" destId="{697DA79D-B274-4869-9189-2F588FCF5E5D}" srcOrd="0" destOrd="0" presId="urn:microsoft.com/office/officeart/2005/8/layout/radial5"/>
    <dgm:cxn modelId="{DC8236D4-6454-46FE-A60D-2B9BCEECCBC3}" type="presParOf" srcId="{767CEEEE-97BD-4E7E-BC9F-D85600544835}" destId="{4DB10DE6-207B-4839-8242-C0421AA88BF8}" srcOrd="6" destOrd="0" presId="urn:microsoft.com/office/officeart/2005/8/layout/radial5"/>
    <dgm:cxn modelId="{D3253237-F45C-448B-B5CF-0948A1104184}" type="presParOf" srcId="{767CEEEE-97BD-4E7E-BC9F-D85600544835}" destId="{3FE1EFE5-2AFA-4232-AC42-C08A77270945}" srcOrd="7" destOrd="0" presId="urn:microsoft.com/office/officeart/2005/8/layout/radial5"/>
    <dgm:cxn modelId="{E0396201-56CC-4333-A550-FCDC7192FDC2}" type="presParOf" srcId="{3FE1EFE5-2AFA-4232-AC42-C08A77270945}" destId="{B9CDD9FB-1654-4CAD-94DC-6A3C1DE38277}" srcOrd="0" destOrd="0" presId="urn:microsoft.com/office/officeart/2005/8/layout/radial5"/>
    <dgm:cxn modelId="{BB5DACA4-E227-4498-8541-2CF0829AD775}" type="presParOf" srcId="{767CEEEE-97BD-4E7E-BC9F-D85600544835}" destId="{0DB87BE4-372B-4218-BB4E-F1E1AAEAEE2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F86A0D-9E82-491A-8C53-2CA163DCBA01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EFE0116-6DE2-4945-BE76-20748076F767}">
      <dgm:prSet custT="1"/>
      <dgm:spPr/>
      <dgm:t>
        <a:bodyPr/>
        <a:lstStyle/>
        <a:p>
          <a:r>
            <a:rPr lang="el-GR" sz="1800" dirty="0"/>
            <a:t>Πλεονέκτημα πρώτης κίνησης (</a:t>
          </a:r>
          <a:r>
            <a:rPr lang="en-US" sz="1800" i="1" dirty="0"/>
            <a:t>first-mover advantage</a:t>
          </a:r>
          <a:r>
            <a:rPr lang="en-US" sz="1800" dirty="0"/>
            <a:t>)</a:t>
          </a:r>
        </a:p>
      </dgm:t>
    </dgm:pt>
    <dgm:pt modelId="{BD5268A4-2042-4515-BF66-494A7D90DDF7}" type="parTrans" cxnId="{D1144E6D-82B2-449C-9DA9-9EAB009A9339}">
      <dgm:prSet/>
      <dgm:spPr/>
      <dgm:t>
        <a:bodyPr/>
        <a:lstStyle/>
        <a:p>
          <a:endParaRPr lang="en-US" sz="1600"/>
        </a:p>
      </dgm:t>
    </dgm:pt>
    <dgm:pt modelId="{9EF76EF1-4173-4ED8-8800-2BB62EDF77BC}" type="sibTrans" cxnId="{D1144E6D-82B2-449C-9DA9-9EAB009A9339}">
      <dgm:prSet/>
      <dgm:spPr/>
      <dgm:t>
        <a:bodyPr/>
        <a:lstStyle/>
        <a:p>
          <a:endParaRPr lang="en-US" sz="1600" dirty="0"/>
        </a:p>
      </dgm:t>
    </dgm:pt>
    <dgm:pt modelId="{576876F7-C5B9-4219-AE5D-8A9341D093DE}">
      <dgm:prSet custT="1"/>
      <dgm:spPr/>
      <dgm:t>
        <a:bodyPr/>
        <a:lstStyle/>
        <a:p>
          <a:r>
            <a:rPr lang="el-GR" sz="1800" dirty="0"/>
            <a:t>Εξάρτηση από το παρελθόν (</a:t>
          </a:r>
          <a:r>
            <a:rPr lang="en-US" sz="1800" i="1" dirty="0"/>
            <a:t>path-dependency</a:t>
          </a:r>
          <a:r>
            <a:rPr lang="en-US" sz="1800" dirty="0"/>
            <a:t>)</a:t>
          </a:r>
        </a:p>
      </dgm:t>
    </dgm:pt>
    <dgm:pt modelId="{0A1E15DC-6A65-45A8-AA21-5DF6B52545B6}" type="parTrans" cxnId="{1A8CE59E-1E98-4DB0-B8AA-3E85D515DDAF}">
      <dgm:prSet/>
      <dgm:spPr/>
      <dgm:t>
        <a:bodyPr/>
        <a:lstStyle/>
        <a:p>
          <a:endParaRPr lang="en-US" sz="1600"/>
        </a:p>
      </dgm:t>
    </dgm:pt>
    <dgm:pt modelId="{44173952-485A-4CF6-BB60-2FF7F66012F3}" type="sibTrans" cxnId="{1A8CE59E-1E98-4DB0-B8AA-3E85D515DDAF}">
      <dgm:prSet/>
      <dgm:spPr/>
      <dgm:t>
        <a:bodyPr/>
        <a:lstStyle/>
        <a:p>
          <a:endParaRPr lang="en-US" sz="1600" dirty="0"/>
        </a:p>
      </dgm:t>
    </dgm:pt>
    <dgm:pt modelId="{B9748CB0-9BF5-4B97-9BA9-2B97EE03933A}">
      <dgm:prSet custT="1"/>
      <dgm:spPr/>
      <dgm:t>
        <a:bodyPr/>
        <a:lstStyle/>
        <a:p>
          <a:r>
            <a:rPr lang="el-GR" sz="1800" dirty="0"/>
            <a:t>Πλεονεκτήματα καθιερωμένης επιχείρησης (</a:t>
          </a:r>
          <a:r>
            <a:rPr lang="en-US" sz="1800" i="1" dirty="0"/>
            <a:t>incumbency advantages</a:t>
          </a:r>
          <a:r>
            <a:rPr lang="en-US" sz="1800" dirty="0"/>
            <a:t>)</a:t>
          </a:r>
        </a:p>
      </dgm:t>
    </dgm:pt>
    <dgm:pt modelId="{EE04F3F4-7F0D-449E-9F64-E9E1F4255B93}" type="parTrans" cxnId="{E2D79887-2AC9-425A-921B-95CF4950DA5B}">
      <dgm:prSet/>
      <dgm:spPr/>
      <dgm:t>
        <a:bodyPr/>
        <a:lstStyle/>
        <a:p>
          <a:endParaRPr lang="en-US" sz="1600"/>
        </a:p>
      </dgm:t>
    </dgm:pt>
    <dgm:pt modelId="{8C666470-51A0-46EB-8F29-47CD0A56E0A7}" type="sibTrans" cxnId="{E2D79887-2AC9-425A-921B-95CF4950DA5B}">
      <dgm:prSet/>
      <dgm:spPr/>
      <dgm:t>
        <a:bodyPr/>
        <a:lstStyle/>
        <a:p>
          <a:endParaRPr lang="en-US" sz="1600" dirty="0"/>
        </a:p>
      </dgm:t>
    </dgm:pt>
    <dgm:pt modelId="{EFC9CFD8-4BCB-4FF6-8A2F-F26316DC2F74}">
      <dgm:prSet custT="1"/>
      <dgm:spPr/>
      <dgm:t>
        <a:bodyPr/>
        <a:lstStyle/>
        <a:p>
          <a:r>
            <a:rPr lang="el-GR" sz="1800" dirty="0"/>
            <a:t>Αποτέλεσμα εγκλωβισμού (</a:t>
          </a:r>
          <a:r>
            <a:rPr lang="en-US" sz="1800" i="1" dirty="0"/>
            <a:t>locked-in effects</a:t>
          </a:r>
          <a:r>
            <a:rPr lang="en-US" sz="1800" dirty="0"/>
            <a:t>)</a:t>
          </a:r>
        </a:p>
      </dgm:t>
    </dgm:pt>
    <dgm:pt modelId="{92DCCE17-7ADE-41C4-B31D-1F77B9318E51}" type="parTrans" cxnId="{052417C4-9A3E-489D-81B0-F8D2C7A11BA8}">
      <dgm:prSet/>
      <dgm:spPr/>
      <dgm:t>
        <a:bodyPr/>
        <a:lstStyle/>
        <a:p>
          <a:endParaRPr lang="en-US" sz="1600"/>
        </a:p>
      </dgm:t>
    </dgm:pt>
    <dgm:pt modelId="{98387DDF-C602-448A-842A-3C170951B515}" type="sibTrans" cxnId="{052417C4-9A3E-489D-81B0-F8D2C7A11BA8}">
      <dgm:prSet/>
      <dgm:spPr/>
      <dgm:t>
        <a:bodyPr/>
        <a:lstStyle/>
        <a:p>
          <a:endParaRPr lang="en-US" sz="1600" dirty="0"/>
        </a:p>
      </dgm:t>
    </dgm:pt>
    <dgm:pt modelId="{BB76157D-6532-4317-8246-8A96B906284F}">
      <dgm:prSet custT="1"/>
      <dgm:spPr/>
      <dgm:t>
        <a:bodyPr/>
        <a:lstStyle/>
        <a:p>
          <a:r>
            <a:rPr lang="el-GR" sz="1800" dirty="0"/>
            <a:t>Οριστική στροφή αγοράς σε μια επιχείρηση </a:t>
          </a:r>
          <a:r>
            <a:rPr lang="en-US" sz="1800" dirty="0"/>
            <a:t>/ </a:t>
          </a:r>
          <a:r>
            <a:rPr lang="el-GR" sz="1800" dirty="0"/>
            <a:t>τεχνολογία (</a:t>
          </a:r>
          <a:r>
            <a:rPr lang="en-US" sz="1800" i="1" dirty="0"/>
            <a:t>market tipping</a:t>
          </a:r>
          <a:r>
            <a:rPr lang="en-US" sz="1800" dirty="0"/>
            <a:t>) </a:t>
          </a:r>
          <a:r>
            <a:rPr lang="en-US" sz="1800" dirty="0">
              <a:sym typeface="Wingdings" panose="05000000000000000000" pitchFamily="2" charset="2"/>
            </a:rPr>
            <a:t></a:t>
          </a:r>
          <a:r>
            <a:rPr lang="en-US" sz="1800" dirty="0"/>
            <a:t> </a:t>
          </a:r>
          <a:r>
            <a:rPr lang="en-US" sz="1800" i="1" dirty="0"/>
            <a:t>winners-take-all or almost all</a:t>
          </a:r>
          <a:endParaRPr lang="en-US" sz="1800" dirty="0"/>
        </a:p>
      </dgm:t>
    </dgm:pt>
    <dgm:pt modelId="{FDEF73CC-45FA-43F6-AAEA-B094A4E54DA0}" type="parTrans" cxnId="{24671B76-D5BC-4965-974C-83DB92D460DE}">
      <dgm:prSet/>
      <dgm:spPr/>
      <dgm:t>
        <a:bodyPr/>
        <a:lstStyle/>
        <a:p>
          <a:endParaRPr lang="en-US" sz="1600"/>
        </a:p>
      </dgm:t>
    </dgm:pt>
    <dgm:pt modelId="{AF52089B-CA21-466A-AC23-B7A7F9D5F4A3}" type="sibTrans" cxnId="{24671B76-D5BC-4965-974C-83DB92D460DE}">
      <dgm:prSet/>
      <dgm:spPr/>
      <dgm:t>
        <a:bodyPr/>
        <a:lstStyle/>
        <a:p>
          <a:endParaRPr lang="en-US" sz="1600"/>
        </a:p>
      </dgm:t>
    </dgm:pt>
    <dgm:pt modelId="{ACF49612-5E00-4A26-B172-1C896E35A6C7}" type="pres">
      <dgm:prSet presAssocID="{ADF86A0D-9E82-491A-8C53-2CA163DCBA01}" presName="outerComposite" presStyleCnt="0">
        <dgm:presLayoutVars>
          <dgm:chMax val="5"/>
          <dgm:dir/>
          <dgm:resizeHandles val="exact"/>
        </dgm:presLayoutVars>
      </dgm:prSet>
      <dgm:spPr/>
    </dgm:pt>
    <dgm:pt modelId="{0F16395B-6485-4F20-8874-387A4D4ABC84}" type="pres">
      <dgm:prSet presAssocID="{ADF86A0D-9E82-491A-8C53-2CA163DCBA01}" presName="dummyMaxCanvas" presStyleCnt="0">
        <dgm:presLayoutVars/>
      </dgm:prSet>
      <dgm:spPr/>
    </dgm:pt>
    <dgm:pt modelId="{0F51A2EC-4B8F-4D45-97CF-1EA7C6DCD322}" type="pres">
      <dgm:prSet presAssocID="{ADF86A0D-9E82-491A-8C53-2CA163DCBA01}" presName="FiveNodes_1" presStyleLbl="node1" presStyleIdx="0" presStyleCnt="5">
        <dgm:presLayoutVars>
          <dgm:bulletEnabled val="1"/>
        </dgm:presLayoutVars>
      </dgm:prSet>
      <dgm:spPr/>
    </dgm:pt>
    <dgm:pt modelId="{EB86C016-DEB9-49CC-8C4E-024D81AB43AC}" type="pres">
      <dgm:prSet presAssocID="{ADF86A0D-9E82-491A-8C53-2CA163DCBA01}" presName="FiveNodes_2" presStyleLbl="node1" presStyleIdx="1" presStyleCnt="5">
        <dgm:presLayoutVars>
          <dgm:bulletEnabled val="1"/>
        </dgm:presLayoutVars>
      </dgm:prSet>
      <dgm:spPr/>
    </dgm:pt>
    <dgm:pt modelId="{9A917C3A-1106-4711-9298-34D874296909}" type="pres">
      <dgm:prSet presAssocID="{ADF86A0D-9E82-491A-8C53-2CA163DCBA01}" presName="FiveNodes_3" presStyleLbl="node1" presStyleIdx="2" presStyleCnt="5">
        <dgm:presLayoutVars>
          <dgm:bulletEnabled val="1"/>
        </dgm:presLayoutVars>
      </dgm:prSet>
      <dgm:spPr/>
    </dgm:pt>
    <dgm:pt modelId="{EEDB9BEE-FE1E-437A-A4E4-A98302E564FF}" type="pres">
      <dgm:prSet presAssocID="{ADF86A0D-9E82-491A-8C53-2CA163DCBA01}" presName="FiveNodes_4" presStyleLbl="node1" presStyleIdx="3" presStyleCnt="5">
        <dgm:presLayoutVars>
          <dgm:bulletEnabled val="1"/>
        </dgm:presLayoutVars>
      </dgm:prSet>
      <dgm:spPr/>
    </dgm:pt>
    <dgm:pt modelId="{2101619E-B553-48BB-90FA-A1D90976D413}" type="pres">
      <dgm:prSet presAssocID="{ADF86A0D-9E82-491A-8C53-2CA163DCBA01}" presName="FiveNodes_5" presStyleLbl="node1" presStyleIdx="4" presStyleCnt="5">
        <dgm:presLayoutVars>
          <dgm:bulletEnabled val="1"/>
        </dgm:presLayoutVars>
      </dgm:prSet>
      <dgm:spPr/>
    </dgm:pt>
    <dgm:pt modelId="{D754A6A2-A1FA-4383-B437-60725FFBB027}" type="pres">
      <dgm:prSet presAssocID="{ADF86A0D-9E82-491A-8C53-2CA163DCBA01}" presName="FiveConn_1-2" presStyleLbl="fgAccFollowNode1" presStyleIdx="0" presStyleCnt="4">
        <dgm:presLayoutVars>
          <dgm:bulletEnabled val="1"/>
        </dgm:presLayoutVars>
      </dgm:prSet>
      <dgm:spPr/>
    </dgm:pt>
    <dgm:pt modelId="{8EFF9FB3-D81F-488D-86D9-2A68C13142B1}" type="pres">
      <dgm:prSet presAssocID="{ADF86A0D-9E82-491A-8C53-2CA163DCBA01}" presName="FiveConn_2-3" presStyleLbl="fgAccFollowNode1" presStyleIdx="1" presStyleCnt="4">
        <dgm:presLayoutVars>
          <dgm:bulletEnabled val="1"/>
        </dgm:presLayoutVars>
      </dgm:prSet>
      <dgm:spPr/>
    </dgm:pt>
    <dgm:pt modelId="{B6B279A3-F482-4B3A-9865-4325B16DF77D}" type="pres">
      <dgm:prSet presAssocID="{ADF86A0D-9E82-491A-8C53-2CA163DCBA01}" presName="FiveConn_3-4" presStyleLbl="fgAccFollowNode1" presStyleIdx="2" presStyleCnt="4">
        <dgm:presLayoutVars>
          <dgm:bulletEnabled val="1"/>
        </dgm:presLayoutVars>
      </dgm:prSet>
      <dgm:spPr/>
    </dgm:pt>
    <dgm:pt modelId="{49B5D949-2A22-4230-BF5A-D2531D58870C}" type="pres">
      <dgm:prSet presAssocID="{ADF86A0D-9E82-491A-8C53-2CA163DCBA01}" presName="FiveConn_4-5" presStyleLbl="fgAccFollowNode1" presStyleIdx="3" presStyleCnt="4">
        <dgm:presLayoutVars>
          <dgm:bulletEnabled val="1"/>
        </dgm:presLayoutVars>
      </dgm:prSet>
      <dgm:spPr/>
    </dgm:pt>
    <dgm:pt modelId="{1D2FA67B-703E-4477-80C8-55AAF901C519}" type="pres">
      <dgm:prSet presAssocID="{ADF86A0D-9E82-491A-8C53-2CA163DCBA01}" presName="FiveNodes_1_text" presStyleLbl="node1" presStyleIdx="4" presStyleCnt="5">
        <dgm:presLayoutVars>
          <dgm:bulletEnabled val="1"/>
        </dgm:presLayoutVars>
      </dgm:prSet>
      <dgm:spPr/>
    </dgm:pt>
    <dgm:pt modelId="{F8828927-9AB7-48FF-969D-61C4C4E47B91}" type="pres">
      <dgm:prSet presAssocID="{ADF86A0D-9E82-491A-8C53-2CA163DCBA01}" presName="FiveNodes_2_text" presStyleLbl="node1" presStyleIdx="4" presStyleCnt="5">
        <dgm:presLayoutVars>
          <dgm:bulletEnabled val="1"/>
        </dgm:presLayoutVars>
      </dgm:prSet>
      <dgm:spPr/>
    </dgm:pt>
    <dgm:pt modelId="{978D7EEE-6C2F-483D-BE63-1F5921D46F93}" type="pres">
      <dgm:prSet presAssocID="{ADF86A0D-9E82-491A-8C53-2CA163DCBA01}" presName="FiveNodes_3_text" presStyleLbl="node1" presStyleIdx="4" presStyleCnt="5">
        <dgm:presLayoutVars>
          <dgm:bulletEnabled val="1"/>
        </dgm:presLayoutVars>
      </dgm:prSet>
      <dgm:spPr/>
    </dgm:pt>
    <dgm:pt modelId="{06E1FDD9-B056-4438-BD18-2E830DC90D52}" type="pres">
      <dgm:prSet presAssocID="{ADF86A0D-9E82-491A-8C53-2CA163DCBA01}" presName="FiveNodes_4_text" presStyleLbl="node1" presStyleIdx="4" presStyleCnt="5">
        <dgm:presLayoutVars>
          <dgm:bulletEnabled val="1"/>
        </dgm:presLayoutVars>
      </dgm:prSet>
      <dgm:spPr/>
    </dgm:pt>
    <dgm:pt modelId="{156A0010-B2C1-4252-9749-0597DB3CB056}" type="pres">
      <dgm:prSet presAssocID="{ADF86A0D-9E82-491A-8C53-2CA163DCBA0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10E0705-4184-4F54-9EE7-0592137DD5F9}" type="presOf" srcId="{8C666470-51A0-46EB-8F29-47CD0A56E0A7}" destId="{B6B279A3-F482-4B3A-9865-4325B16DF77D}" srcOrd="0" destOrd="0" presId="urn:microsoft.com/office/officeart/2005/8/layout/vProcess5"/>
    <dgm:cxn modelId="{32008A1C-2A10-43CE-A2A9-6D662512B0E0}" type="presOf" srcId="{98387DDF-C602-448A-842A-3C170951B515}" destId="{49B5D949-2A22-4230-BF5A-D2531D58870C}" srcOrd="0" destOrd="0" presId="urn:microsoft.com/office/officeart/2005/8/layout/vProcess5"/>
    <dgm:cxn modelId="{D93ABA25-C535-400F-914F-86F6AB90D4F1}" type="presOf" srcId="{9EF76EF1-4173-4ED8-8800-2BB62EDF77BC}" destId="{D754A6A2-A1FA-4383-B437-60725FFBB027}" srcOrd="0" destOrd="0" presId="urn:microsoft.com/office/officeart/2005/8/layout/vProcess5"/>
    <dgm:cxn modelId="{692E6443-D0E2-4F1F-A1BE-AB4137CA6CFA}" type="presOf" srcId="{576876F7-C5B9-4219-AE5D-8A9341D093DE}" destId="{EB86C016-DEB9-49CC-8C4E-024D81AB43AC}" srcOrd="0" destOrd="0" presId="urn:microsoft.com/office/officeart/2005/8/layout/vProcess5"/>
    <dgm:cxn modelId="{D9F6DC45-B7BF-4299-854D-6643E8498F55}" type="presOf" srcId="{8EFE0116-6DE2-4945-BE76-20748076F767}" destId="{0F51A2EC-4B8F-4D45-97CF-1EA7C6DCD322}" srcOrd="0" destOrd="0" presId="urn:microsoft.com/office/officeart/2005/8/layout/vProcess5"/>
    <dgm:cxn modelId="{E788D468-3977-49A0-A404-02AC95DB200B}" type="presOf" srcId="{B9748CB0-9BF5-4B97-9BA9-2B97EE03933A}" destId="{978D7EEE-6C2F-483D-BE63-1F5921D46F93}" srcOrd="1" destOrd="0" presId="urn:microsoft.com/office/officeart/2005/8/layout/vProcess5"/>
    <dgm:cxn modelId="{FE5B1E6C-5644-471E-AC50-06C7B0E7A2AA}" type="presOf" srcId="{44173952-485A-4CF6-BB60-2FF7F66012F3}" destId="{8EFF9FB3-D81F-488D-86D9-2A68C13142B1}" srcOrd="0" destOrd="0" presId="urn:microsoft.com/office/officeart/2005/8/layout/vProcess5"/>
    <dgm:cxn modelId="{D1144E6D-82B2-449C-9DA9-9EAB009A9339}" srcId="{ADF86A0D-9E82-491A-8C53-2CA163DCBA01}" destId="{8EFE0116-6DE2-4945-BE76-20748076F767}" srcOrd="0" destOrd="0" parTransId="{BD5268A4-2042-4515-BF66-494A7D90DDF7}" sibTransId="{9EF76EF1-4173-4ED8-8800-2BB62EDF77BC}"/>
    <dgm:cxn modelId="{24671B76-D5BC-4965-974C-83DB92D460DE}" srcId="{ADF86A0D-9E82-491A-8C53-2CA163DCBA01}" destId="{BB76157D-6532-4317-8246-8A96B906284F}" srcOrd="4" destOrd="0" parTransId="{FDEF73CC-45FA-43F6-AAEA-B094A4E54DA0}" sibTransId="{AF52089B-CA21-466A-AC23-B7A7F9D5F4A3}"/>
    <dgm:cxn modelId="{1627CE5A-D80C-4956-9AEB-D5ED3155ACAA}" type="presOf" srcId="{ADF86A0D-9E82-491A-8C53-2CA163DCBA01}" destId="{ACF49612-5E00-4A26-B172-1C896E35A6C7}" srcOrd="0" destOrd="0" presId="urn:microsoft.com/office/officeart/2005/8/layout/vProcess5"/>
    <dgm:cxn modelId="{E2D79887-2AC9-425A-921B-95CF4950DA5B}" srcId="{ADF86A0D-9E82-491A-8C53-2CA163DCBA01}" destId="{B9748CB0-9BF5-4B97-9BA9-2B97EE03933A}" srcOrd="2" destOrd="0" parTransId="{EE04F3F4-7F0D-449E-9F64-E9E1F4255B93}" sibTransId="{8C666470-51A0-46EB-8F29-47CD0A56E0A7}"/>
    <dgm:cxn modelId="{CBD29988-F8E0-4519-ACDF-66D755D2C01B}" type="presOf" srcId="{BB76157D-6532-4317-8246-8A96B906284F}" destId="{156A0010-B2C1-4252-9749-0597DB3CB056}" srcOrd="1" destOrd="0" presId="urn:microsoft.com/office/officeart/2005/8/layout/vProcess5"/>
    <dgm:cxn modelId="{6618C997-6EAD-4353-B991-7AB34065F640}" type="presOf" srcId="{576876F7-C5B9-4219-AE5D-8A9341D093DE}" destId="{F8828927-9AB7-48FF-969D-61C4C4E47B91}" srcOrd="1" destOrd="0" presId="urn:microsoft.com/office/officeart/2005/8/layout/vProcess5"/>
    <dgm:cxn modelId="{1A8CE59E-1E98-4DB0-B8AA-3E85D515DDAF}" srcId="{ADF86A0D-9E82-491A-8C53-2CA163DCBA01}" destId="{576876F7-C5B9-4219-AE5D-8A9341D093DE}" srcOrd="1" destOrd="0" parTransId="{0A1E15DC-6A65-45A8-AA21-5DF6B52545B6}" sibTransId="{44173952-485A-4CF6-BB60-2FF7F66012F3}"/>
    <dgm:cxn modelId="{0EC74BAB-BE4F-4BDE-BFB8-DAA160A2DDFB}" type="presOf" srcId="{EFC9CFD8-4BCB-4FF6-8A2F-F26316DC2F74}" destId="{06E1FDD9-B056-4438-BD18-2E830DC90D52}" srcOrd="1" destOrd="0" presId="urn:microsoft.com/office/officeart/2005/8/layout/vProcess5"/>
    <dgm:cxn modelId="{052417C4-9A3E-489D-81B0-F8D2C7A11BA8}" srcId="{ADF86A0D-9E82-491A-8C53-2CA163DCBA01}" destId="{EFC9CFD8-4BCB-4FF6-8A2F-F26316DC2F74}" srcOrd="3" destOrd="0" parTransId="{92DCCE17-7ADE-41C4-B31D-1F77B9318E51}" sibTransId="{98387DDF-C602-448A-842A-3C170951B515}"/>
    <dgm:cxn modelId="{DFB270CB-A155-4376-805F-1A3D4881F418}" type="presOf" srcId="{BB76157D-6532-4317-8246-8A96B906284F}" destId="{2101619E-B553-48BB-90FA-A1D90976D413}" srcOrd="0" destOrd="0" presId="urn:microsoft.com/office/officeart/2005/8/layout/vProcess5"/>
    <dgm:cxn modelId="{F5101FCE-A43E-48D2-9A63-D970C6133E34}" type="presOf" srcId="{8EFE0116-6DE2-4945-BE76-20748076F767}" destId="{1D2FA67B-703E-4477-80C8-55AAF901C519}" srcOrd="1" destOrd="0" presId="urn:microsoft.com/office/officeart/2005/8/layout/vProcess5"/>
    <dgm:cxn modelId="{081BA8DF-C661-4EB0-90A8-3A3E7FAF6DC7}" type="presOf" srcId="{EFC9CFD8-4BCB-4FF6-8A2F-F26316DC2F74}" destId="{EEDB9BEE-FE1E-437A-A4E4-A98302E564FF}" srcOrd="0" destOrd="0" presId="urn:microsoft.com/office/officeart/2005/8/layout/vProcess5"/>
    <dgm:cxn modelId="{3429A1E4-1856-4F4A-B5CE-D7C089D001FB}" type="presOf" srcId="{B9748CB0-9BF5-4B97-9BA9-2B97EE03933A}" destId="{9A917C3A-1106-4711-9298-34D874296909}" srcOrd="0" destOrd="0" presId="urn:microsoft.com/office/officeart/2005/8/layout/vProcess5"/>
    <dgm:cxn modelId="{8CDFAE6C-423A-4F1F-A6C5-9C3FA4C6868F}" type="presParOf" srcId="{ACF49612-5E00-4A26-B172-1C896E35A6C7}" destId="{0F16395B-6485-4F20-8874-387A4D4ABC84}" srcOrd="0" destOrd="0" presId="urn:microsoft.com/office/officeart/2005/8/layout/vProcess5"/>
    <dgm:cxn modelId="{A22539C3-FA5E-4CD8-9349-94F6610FB0B6}" type="presParOf" srcId="{ACF49612-5E00-4A26-B172-1C896E35A6C7}" destId="{0F51A2EC-4B8F-4D45-97CF-1EA7C6DCD322}" srcOrd="1" destOrd="0" presId="urn:microsoft.com/office/officeart/2005/8/layout/vProcess5"/>
    <dgm:cxn modelId="{73473F4D-20E6-4773-B893-24E6726FFDE8}" type="presParOf" srcId="{ACF49612-5E00-4A26-B172-1C896E35A6C7}" destId="{EB86C016-DEB9-49CC-8C4E-024D81AB43AC}" srcOrd="2" destOrd="0" presId="urn:microsoft.com/office/officeart/2005/8/layout/vProcess5"/>
    <dgm:cxn modelId="{08F6B534-170F-4F3B-BE18-D6CD4A215269}" type="presParOf" srcId="{ACF49612-5E00-4A26-B172-1C896E35A6C7}" destId="{9A917C3A-1106-4711-9298-34D874296909}" srcOrd="3" destOrd="0" presId="urn:microsoft.com/office/officeart/2005/8/layout/vProcess5"/>
    <dgm:cxn modelId="{2FF29505-E3D7-42A2-8D25-F12433CB6566}" type="presParOf" srcId="{ACF49612-5E00-4A26-B172-1C896E35A6C7}" destId="{EEDB9BEE-FE1E-437A-A4E4-A98302E564FF}" srcOrd="4" destOrd="0" presId="urn:microsoft.com/office/officeart/2005/8/layout/vProcess5"/>
    <dgm:cxn modelId="{4792CAC5-8674-41E4-891C-946BACCD1322}" type="presParOf" srcId="{ACF49612-5E00-4A26-B172-1C896E35A6C7}" destId="{2101619E-B553-48BB-90FA-A1D90976D413}" srcOrd="5" destOrd="0" presId="urn:microsoft.com/office/officeart/2005/8/layout/vProcess5"/>
    <dgm:cxn modelId="{DEEB2848-0BCA-4CD4-9163-56047900AE2D}" type="presParOf" srcId="{ACF49612-5E00-4A26-B172-1C896E35A6C7}" destId="{D754A6A2-A1FA-4383-B437-60725FFBB027}" srcOrd="6" destOrd="0" presId="urn:microsoft.com/office/officeart/2005/8/layout/vProcess5"/>
    <dgm:cxn modelId="{BFDAE0E6-1966-4994-AE03-CC70D44E5140}" type="presParOf" srcId="{ACF49612-5E00-4A26-B172-1C896E35A6C7}" destId="{8EFF9FB3-D81F-488D-86D9-2A68C13142B1}" srcOrd="7" destOrd="0" presId="urn:microsoft.com/office/officeart/2005/8/layout/vProcess5"/>
    <dgm:cxn modelId="{91465D98-5B7A-4F60-BC7E-AC437E0DFA13}" type="presParOf" srcId="{ACF49612-5E00-4A26-B172-1C896E35A6C7}" destId="{B6B279A3-F482-4B3A-9865-4325B16DF77D}" srcOrd="8" destOrd="0" presId="urn:microsoft.com/office/officeart/2005/8/layout/vProcess5"/>
    <dgm:cxn modelId="{A68F5782-91D3-413D-8066-F3CAEFA54292}" type="presParOf" srcId="{ACF49612-5E00-4A26-B172-1C896E35A6C7}" destId="{49B5D949-2A22-4230-BF5A-D2531D58870C}" srcOrd="9" destOrd="0" presId="urn:microsoft.com/office/officeart/2005/8/layout/vProcess5"/>
    <dgm:cxn modelId="{6DDB2370-7873-4A2F-8F4D-8BC7E2AD3E26}" type="presParOf" srcId="{ACF49612-5E00-4A26-B172-1C896E35A6C7}" destId="{1D2FA67B-703E-4477-80C8-55AAF901C519}" srcOrd="10" destOrd="0" presId="urn:microsoft.com/office/officeart/2005/8/layout/vProcess5"/>
    <dgm:cxn modelId="{056D2C63-5F89-44F5-B8CB-3539A76EB5CB}" type="presParOf" srcId="{ACF49612-5E00-4A26-B172-1C896E35A6C7}" destId="{F8828927-9AB7-48FF-969D-61C4C4E47B91}" srcOrd="11" destOrd="0" presId="urn:microsoft.com/office/officeart/2005/8/layout/vProcess5"/>
    <dgm:cxn modelId="{5D09A561-3FB4-447E-B635-E54A01A67EB9}" type="presParOf" srcId="{ACF49612-5E00-4A26-B172-1C896E35A6C7}" destId="{978D7EEE-6C2F-483D-BE63-1F5921D46F93}" srcOrd="12" destOrd="0" presId="urn:microsoft.com/office/officeart/2005/8/layout/vProcess5"/>
    <dgm:cxn modelId="{57274B42-FF39-4883-976D-FD75BC00F867}" type="presParOf" srcId="{ACF49612-5E00-4A26-B172-1C896E35A6C7}" destId="{06E1FDD9-B056-4438-BD18-2E830DC90D52}" srcOrd="13" destOrd="0" presId="urn:microsoft.com/office/officeart/2005/8/layout/vProcess5"/>
    <dgm:cxn modelId="{31B7D083-7CB2-4273-AB16-1DFC20AFFAFF}" type="presParOf" srcId="{ACF49612-5E00-4A26-B172-1C896E35A6C7}" destId="{156A0010-B2C1-4252-9749-0597DB3CB05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3233D-2397-450B-85C6-470D41AA2974}">
      <dsp:nvSpPr>
        <dsp:cNvPr id="0" name=""/>
        <dsp:cNvSpPr/>
      </dsp:nvSpPr>
      <dsp:spPr>
        <a:xfrm>
          <a:off x="3090512" y="1858065"/>
          <a:ext cx="2707194" cy="14377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kern="1200" baseline="0" dirty="0"/>
            <a:t>Ανταγωνισμός υφιστάμενων επιχειρήσεων</a:t>
          </a:r>
          <a:endParaRPr lang="en-US" sz="1600" kern="1200" dirty="0"/>
        </a:p>
      </dsp:txBody>
      <dsp:txXfrm>
        <a:off x="3486971" y="2068620"/>
        <a:ext cx="1914276" cy="1016649"/>
      </dsp:txXfrm>
    </dsp:sp>
    <dsp:sp modelId="{45951B0D-0863-4E58-BB56-9E295C89DA50}">
      <dsp:nvSpPr>
        <dsp:cNvPr id="0" name=""/>
        <dsp:cNvSpPr/>
      </dsp:nvSpPr>
      <dsp:spPr>
        <a:xfrm rot="5400000">
          <a:off x="4266825" y="1405240"/>
          <a:ext cx="258286" cy="460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10800000">
        <a:off x="4305568" y="1458573"/>
        <a:ext cx="180800" cy="276229"/>
      </dsp:txXfrm>
    </dsp:sp>
    <dsp:sp modelId="{F32DC264-CF88-4940-877C-9FAA588A2FFC}">
      <dsp:nvSpPr>
        <dsp:cNvPr id="0" name=""/>
        <dsp:cNvSpPr/>
      </dsp:nvSpPr>
      <dsp:spPr>
        <a:xfrm>
          <a:off x="2993524" y="-38749"/>
          <a:ext cx="2707194" cy="14377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kern="1200" baseline="0" dirty="0"/>
            <a:t>Είσοδος νέων ανταγωνιστών</a:t>
          </a:r>
          <a:endParaRPr lang="en-US" sz="1600" kern="1200" dirty="0"/>
        </a:p>
      </dsp:txBody>
      <dsp:txXfrm>
        <a:off x="3389983" y="171806"/>
        <a:ext cx="1914276" cy="1016649"/>
      </dsp:txXfrm>
    </dsp:sp>
    <dsp:sp modelId="{535BEE34-A7B2-4DAA-A65C-D254B332A2EC}">
      <dsp:nvSpPr>
        <dsp:cNvPr id="0" name=""/>
        <dsp:cNvSpPr/>
      </dsp:nvSpPr>
      <dsp:spPr>
        <a:xfrm rot="10795883">
          <a:off x="5876042" y="2344910"/>
          <a:ext cx="215146" cy="460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5940586" y="2436947"/>
        <a:ext cx="150602" cy="276229"/>
      </dsp:txXfrm>
    </dsp:sp>
    <dsp:sp modelId="{CC1281F3-D0B3-4387-AD88-ECBAC7BCDF0E}">
      <dsp:nvSpPr>
        <dsp:cNvPr id="0" name=""/>
        <dsp:cNvSpPr/>
      </dsp:nvSpPr>
      <dsp:spPr>
        <a:xfrm>
          <a:off x="6181024" y="1854364"/>
          <a:ext cx="2707194" cy="1437759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kern="1200" baseline="0" dirty="0"/>
            <a:t>Διαπραγματευτική ισχύς προμηθευτών</a:t>
          </a:r>
          <a:endParaRPr lang="en-US" sz="1600" kern="1200" dirty="0"/>
        </a:p>
      </dsp:txBody>
      <dsp:txXfrm>
        <a:off x="6577483" y="2064919"/>
        <a:ext cx="1914276" cy="1016649"/>
      </dsp:txXfrm>
    </dsp:sp>
    <dsp:sp modelId="{FA6D97A4-F0EE-4C77-83B1-572052ED6931}">
      <dsp:nvSpPr>
        <dsp:cNvPr id="0" name=""/>
        <dsp:cNvSpPr/>
      </dsp:nvSpPr>
      <dsp:spPr>
        <a:xfrm rot="16200000">
          <a:off x="4327638" y="3288275"/>
          <a:ext cx="257693" cy="460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4366292" y="3419005"/>
        <a:ext cx="180385" cy="276229"/>
      </dsp:txXfrm>
    </dsp:sp>
    <dsp:sp modelId="{4DB10DE6-207B-4839-8242-C0421AA88BF8}">
      <dsp:nvSpPr>
        <dsp:cNvPr id="0" name=""/>
        <dsp:cNvSpPr/>
      </dsp:nvSpPr>
      <dsp:spPr>
        <a:xfrm>
          <a:off x="3115445" y="3754881"/>
          <a:ext cx="2707194" cy="1437759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kern="1200" baseline="0" dirty="0"/>
            <a:t>Διαπραγματευτική ισχύς αγοραστών</a:t>
          </a:r>
          <a:endParaRPr lang="en-US" sz="1600" kern="1200" dirty="0"/>
        </a:p>
      </dsp:txBody>
      <dsp:txXfrm>
        <a:off x="3511904" y="3965436"/>
        <a:ext cx="1914276" cy="1016649"/>
      </dsp:txXfrm>
    </dsp:sp>
    <dsp:sp modelId="{3FE1EFE5-2AFA-4232-AC42-C08A77270945}">
      <dsp:nvSpPr>
        <dsp:cNvPr id="0" name=""/>
        <dsp:cNvSpPr/>
      </dsp:nvSpPr>
      <dsp:spPr>
        <a:xfrm rot="21515888">
          <a:off x="2796237" y="2384428"/>
          <a:ext cx="216817" cy="460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10800000">
        <a:off x="2796247" y="2477300"/>
        <a:ext cx="151772" cy="276229"/>
      </dsp:txXfrm>
    </dsp:sp>
    <dsp:sp modelId="{0DB87BE4-372B-4218-BB4E-F1E1AAEAEE2D}">
      <dsp:nvSpPr>
        <dsp:cNvPr id="0" name=""/>
        <dsp:cNvSpPr/>
      </dsp:nvSpPr>
      <dsp:spPr>
        <a:xfrm>
          <a:off x="0" y="1933697"/>
          <a:ext cx="2707194" cy="1437759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kern="1200" baseline="0" dirty="0"/>
            <a:t>Υποκατάστατα προϊόντων / υπηρεσίες</a:t>
          </a:r>
          <a:endParaRPr lang="en-US" sz="1600" kern="1200" dirty="0"/>
        </a:p>
      </dsp:txBody>
      <dsp:txXfrm>
        <a:off x="396459" y="2144252"/>
        <a:ext cx="1914276" cy="1016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1A2EC-4B8F-4D45-97CF-1EA7C6DCD322}">
      <dsp:nvSpPr>
        <dsp:cNvPr id="0" name=""/>
        <dsp:cNvSpPr/>
      </dsp:nvSpPr>
      <dsp:spPr>
        <a:xfrm>
          <a:off x="0" y="0"/>
          <a:ext cx="6390952" cy="8002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Πλεονέκτημα πρώτης κίνησης (</a:t>
          </a:r>
          <a:r>
            <a:rPr lang="en-US" sz="1800" i="1" kern="1200" dirty="0"/>
            <a:t>first-mover advantage</a:t>
          </a:r>
          <a:r>
            <a:rPr lang="en-US" sz="1800" kern="1200" dirty="0"/>
            <a:t>)</a:t>
          </a:r>
        </a:p>
      </dsp:txBody>
      <dsp:txXfrm>
        <a:off x="23438" y="23438"/>
        <a:ext cx="5433818" cy="753350"/>
      </dsp:txXfrm>
    </dsp:sp>
    <dsp:sp modelId="{EB86C016-DEB9-49CC-8C4E-024D81AB43AC}">
      <dsp:nvSpPr>
        <dsp:cNvPr id="0" name=""/>
        <dsp:cNvSpPr/>
      </dsp:nvSpPr>
      <dsp:spPr>
        <a:xfrm>
          <a:off x="477246" y="911368"/>
          <a:ext cx="6390952" cy="800226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Εξάρτηση από το παρελθόν (</a:t>
          </a:r>
          <a:r>
            <a:rPr lang="en-US" sz="1800" i="1" kern="1200" dirty="0"/>
            <a:t>path-dependency</a:t>
          </a:r>
          <a:r>
            <a:rPr lang="en-US" sz="1800" kern="1200" dirty="0"/>
            <a:t>)</a:t>
          </a:r>
        </a:p>
      </dsp:txBody>
      <dsp:txXfrm>
        <a:off x="500684" y="934806"/>
        <a:ext cx="5346682" cy="753350"/>
      </dsp:txXfrm>
    </dsp:sp>
    <dsp:sp modelId="{9A917C3A-1106-4711-9298-34D874296909}">
      <dsp:nvSpPr>
        <dsp:cNvPr id="0" name=""/>
        <dsp:cNvSpPr/>
      </dsp:nvSpPr>
      <dsp:spPr>
        <a:xfrm>
          <a:off x="954492" y="1822737"/>
          <a:ext cx="6390952" cy="800226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Πλεονεκτήματα καθιερωμένης επιχείρησης (</a:t>
          </a:r>
          <a:r>
            <a:rPr lang="en-US" sz="1800" i="1" kern="1200" dirty="0"/>
            <a:t>incumbency advantages</a:t>
          </a:r>
          <a:r>
            <a:rPr lang="en-US" sz="1800" kern="1200" dirty="0"/>
            <a:t>)</a:t>
          </a:r>
        </a:p>
      </dsp:txBody>
      <dsp:txXfrm>
        <a:off x="977930" y="1846175"/>
        <a:ext cx="5346682" cy="753350"/>
      </dsp:txXfrm>
    </dsp:sp>
    <dsp:sp modelId="{EEDB9BEE-FE1E-437A-A4E4-A98302E564FF}">
      <dsp:nvSpPr>
        <dsp:cNvPr id="0" name=""/>
        <dsp:cNvSpPr/>
      </dsp:nvSpPr>
      <dsp:spPr>
        <a:xfrm>
          <a:off x="1431739" y="2734106"/>
          <a:ext cx="6390952" cy="800226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Αποτέλεσμα εγκλωβισμού (</a:t>
          </a:r>
          <a:r>
            <a:rPr lang="en-US" sz="1800" i="1" kern="1200" dirty="0"/>
            <a:t>locked-in effects</a:t>
          </a:r>
          <a:r>
            <a:rPr lang="en-US" sz="1800" kern="1200" dirty="0"/>
            <a:t>)</a:t>
          </a:r>
        </a:p>
      </dsp:txBody>
      <dsp:txXfrm>
        <a:off x="1455177" y="2757544"/>
        <a:ext cx="5346682" cy="753350"/>
      </dsp:txXfrm>
    </dsp:sp>
    <dsp:sp modelId="{2101619E-B553-48BB-90FA-A1D90976D413}">
      <dsp:nvSpPr>
        <dsp:cNvPr id="0" name=""/>
        <dsp:cNvSpPr/>
      </dsp:nvSpPr>
      <dsp:spPr>
        <a:xfrm>
          <a:off x="1908985" y="3645475"/>
          <a:ext cx="6390952" cy="800226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Οριστική στροφή αγοράς σε μια επιχείρηση </a:t>
          </a:r>
          <a:r>
            <a:rPr lang="en-US" sz="1800" kern="1200" dirty="0"/>
            <a:t>/ </a:t>
          </a:r>
          <a:r>
            <a:rPr lang="el-GR" sz="1800" kern="1200" dirty="0"/>
            <a:t>τεχνολογία (</a:t>
          </a:r>
          <a:r>
            <a:rPr lang="en-US" sz="1800" i="1" kern="1200" dirty="0"/>
            <a:t>market tipping</a:t>
          </a:r>
          <a:r>
            <a:rPr lang="en-US" sz="1800" kern="1200" dirty="0"/>
            <a:t>) </a:t>
          </a:r>
          <a:r>
            <a:rPr lang="en-US" sz="1800" kern="1200" dirty="0">
              <a:sym typeface="Wingdings" panose="05000000000000000000" pitchFamily="2" charset="2"/>
            </a:rPr>
            <a:t></a:t>
          </a:r>
          <a:r>
            <a:rPr lang="en-US" sz="1800" kern="1200" dirty="0"/>
            <a:t> </a:t>
          </a:r>
          <a:r>
            <a:rPr lang="en-US" sz="1800" i="1" kern="1200" dirty="0"/>
            <a:t>winners-take-all or almost all</a:t>
          </a:r>
          <a:endParaRPr lang="en-US" sz="1800" kern="1200" dirty="0"/>
        </a:p>
      </dsp:txBody>
      <dsp:txXfrm>
        <a:off x="1932423" y="3668913"/>
        <a:ext cx="5346682" cy="753350"/>
      </dsp:txXfrm>
    </dsp:sp>
    <dsp:sp modelId="{D754A6A2-A1FA-4383-B437-60725FFBB027}">
      <dsp:nvSpPr>
        <dsp:cNvPr id="0" name=""/>
        <dsp:cNvSpPr/>
      </dsp:nvSpPr>
      <dsp:spPr>
        <a:xfrm>
          <a:off x="5870805" y="584609"/>
          <a:ext cx="520147" cy="52014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5987838" y="584609"/>
        <a:ext cx="286081" cy="391411"/>
      </dsp:txXfrm>
    </dsp:sp>
    <dsp:sp modelId="{8EFF9FB3-D81F-488D-86D9-2A68C13142B1}">
      <dsp:nvSpPr>
        <dsp:cNvPr id="0" name=""/>
        <dsp:cNvSpPr/>
      </dsp:nvSpPr>
      <dsp:spPr>
        <a:xfrm>
          <a:off x="6348051" y="1495978"/>
          <a:ext cx="520147" cy="52014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676380"/>
            <a:satOff val="33333"/>
            <a:lumOff val="59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6465084" y="1495978"/>
        <a:ext cx="286081" cy="391411"/>
      </dsp:txXfrm>
    </dsp:sp>
    <dsp:sp modelId="{B6B279A3-F482-4B3A-9865-4325B16DF77D}">
      <dsp:nvSpPr>
        <dsp:cNvPr id="0" name=""/>
        <dsp:cNvSpPr/>
      </dsp:nvSpPr>
      <dsp:spPr>
        <a:xfrm>
          <a:off x="6825297" y="2394010"/>
          <a:ext cx="520147" cy="52014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352761"/>
            <a:satOff val="66667"/>
            <a:lumOff val="118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6942330" y="2394010"/>
        <a:ext cx="286081" cy="391411"/>
      </dsp:txXfrm>
    </dsp:sp>
    <dsp:sp modelId="{49B5D949-2A22-4230-BF5A-D2531D58870C}">
      <dsp:nvSpPr>
        <dsp:cNvPr id="0" name=""/>
        <dsp:cNvSpPr/>
      </dsp:nvSpPr>
      <dsp:spPr>
        <a:xfrm>
          <a:off x="7302544" y="3314270"/>
          <a:ext cx="520147" cy="52014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7419577" y="3314270"/>
        <a:ext cx="286081" cy="391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3E208D-FC74-4B04-B544-0C2D6A06247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2"/>
            <a:ext cx="2945659" cy="498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514B4B-B9B1-442B-AE04-5AA6A890C8C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50438" y="2"/>
            <a:ext cx="2945659" cy="498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F0234E2-068C-4C14-84DE-A7EF12698EBD}" type="datetime1">
              <a:rPr lang="en-US" sz="1200" b="0" i="0" u="none" strike="noStrike" kern="1200" cap="none" spc="0" baseline="0" smtClean="0">
                <a:solidFill>
                  <a:srgbClr val="000000"/>
                </a:solidFill>
                <a:uFillTx/>
                <a:latin typeface="Calibri"/>
              </a:rPr>
              <a:t>7/14/2021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FE393-B3ED-4A3A-A8AB-5A3E50AEFD6F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428578"/>
            <a:ext cx="2945659" cy="498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9B620-C743-4B88-8412-4549EAAFC388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50438" y="9428578"/>
            <a:ext cx="2945659" cy="498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C2B7598-A777-4515-9DA4-1833AA0D82EB}" type="slidenum"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71730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05E29D-A0BF-429F-A06E-D1B05D251DE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2"/>
            <a:ext cx="2945659" cy="498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4A3CBB-AF94-43E0-898B-1407E91AD19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50438" y="2"/>
            <a:ext cx="2945659" cy="498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8359B9B-B1C6-4422-A5CF-7FCD98D73B9F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77AFB98-D7F3-4EF9-AE5D-71D185D97B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EC1DA14-FE3E-4AB8-B8FB-7E3C6E809F9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4DACB-48EA-4BC7-8942-CD772E957DC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28578"/>
            <a:ext cx="2945659" cy="498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3E5FC-39D5-4FBE-9048-9118D0459E1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50438" y="9428578"/>
            <a:ext cx="2945659" cy="498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D90AF3F-78B3-414A-8AFC-B615762C6E32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45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84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17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58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48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64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64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21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40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2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22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2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50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17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02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01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10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655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7903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2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8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324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8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5899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025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687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1092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492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48079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369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942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125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110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65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22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53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14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85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0428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l-GR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9064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9AA8C-52B1-46FE-9771-AC212CEEB9A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0612F-0C8F-403C-B2C9-DFF1CA3B343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8F856-C297-4B3C-940F-0F912C211DD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36CE3-5A5F-44DA-8C7D-06DE07AE83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2DFE0-DBC1-454C-8B73-3299E0ACBF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7C0117-32E3-4FF8-A3FC-88860F53D52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8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728D0-C581-44DF-A5B8-743D31BA97D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0EE6F-9E2D-478F-BE21-04143175377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7F36F-BE03-4056-9F6B-966F9BC739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FF173-9292-479F-8525-D743FBDC68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C99A9-4436-4EAC-AED8-C416B8DED2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1A0988-31B8-47D9-AAB2-26F3774B588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8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1B115F-AFFD-473F-AE6C-5567BB05DDE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5" y="365129"/>
            <a:ext cx="1971674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93107E-582B-4A81-9D99-A8759D409ED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0" y="365129"/>
            <a:ext cx="5800725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6E1FC-A6A7-4078-84E2-D8929B575E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70AD0-F7C7-45DC-AC9D-D7E44A971E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585F-F967-483D-ACEF-1D9558E276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EF45FE-86C9-4FC7-A96F-77833009D292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64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64C2F-3C56-4413-9386-9EDB4B871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C37BAE-1BDC-43CC-AC7D-B7E3F49A3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9D412-C030-4C15-BCC3-08097252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58AC2-E78F-40BB-B437-246642895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9643F-5186-48E0-B714-463EE59AD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57F5-ED87-4D7B-B971-DCE328812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32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760B7-1308-4F3B-9770-EED32936F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E8EE9-2B5F-4AE9-B1BA-1734EA249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B37F4-D39C-477F-8821-AC9B48153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239F9-6C98-4B47-A277-824015F2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79FAF-4B89-42E4-9AF4-1496FC0B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57F5-ED87-4D7B-B971-DCE328812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39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DDD23-1CEA-49DF-B050-1C44B1E48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60AA5-40FC-4823-B0EC-9ECAD2527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D129F-0BFB-4529-8416-F0571A66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9B8B0-BA58-4CCE-A578-9FB2CE252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3D53F-811C-4D9F-804A-2F1F54B70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57F5-ED87-4D7B-B971-DCE328812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96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18BE7-398F-4E19-9BCE-20BA1008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60BDB-F776-418E-A53D-EB24C050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68507-28E4-412F-BAFF-7D9742F0A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C82A3-B20D-45C7-87C3-4BC20186D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F26AF-E23E-4DCE-BB3D-7CB66261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DB8DF-4937-4A2A-B653-71083FF2D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57F5-ED87-4D7B-B971-DCE328812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59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EC830-3BE3-47E5-886A-F075EEB0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AA59C-49B6-4CBE-8BF1-CC0FA89DA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B5601-A993-4E94-B451-5E5F9B634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9AD48F-6CFC-4863-9E62-87BB657DCC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CC99CE-7319-452F-842E-8D5FB5CEC7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1A2AA4-E446-416F-9CAB-A05B7118B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A15C7-19BB-498F-A950-9653B8C28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28B6FA-DD32-4D31-A931-9B38F725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57F5-ED87-4D7B-B971-DCE328812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77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DB630-15A7-4989-A74C-19DCDF5BA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51CE67-0FB1-4252-8043-E03BF642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959E7-9E26-4F38-AB96-1203F571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C7CA3-E05D-483C-B8EA-6D4C25EBE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57F5-ED87-4D7B-B971-DCE328812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79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4B6943-F23C-45D1-A23A-BB58ACD6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DCFC0D-0304-4C3A-ADC4-3EA79495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E9098-C7A0-420B-81DF-7F9CC8DD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57F5-ED87-4D7B-B971-DCE328812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86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6357C-CF27-4540-B3E9-F26DF836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F5A30-8615-4913-B0E9-E0FB63D73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31BF9-13BD-46F4-B829-D1B3CDC30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B082D-F543-4604-BA33-B72DA7190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4B963-D086-4423-AC49-82E498D56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9A3DA-ED9C-49EF-AFC8-163F4A628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57F5-ED87-4D7B-B971-DCE328812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4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28FB4-98B0-404F-9C7B-6A0CB814BA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9549" y="115163"/>
            <a:ext cx="7886700" cy="991625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9B1B5-5F96-4E4F-B3E2-895FEA6E89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9250" y="1402269"/>
            <a:ext cx="7886700" cy="4534832"/>
          </a:xfrm>
        </p:spPr>
        <p:txBody>
          <a:bodyPr/>
          <a:lstStyle>
            <a:lvl1pPr marL="266703" indent="-266703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§"/>
              <a:defRPr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Ø"/>
              <a:defRPr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ü"/>
              <a:defRPr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Ø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66563-5684-4E05-B3EE-C5D6165144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7590416" y="6226080"/>
            <a:ext cx="945534" cy="365129"/>
          </a:xfrm>
        </p:spPr>
        <p:txBody>
          <a:bodyPr/>
          <a:lstStyle>
            <a:lvl1pPr algn="l">
              <a:defRPr/>
            </a:lvl1pPr>
          </a:lstStyle>
          <a:p>
            <a:fld id="{B7E55333-3BA8-42D3-A948-5A0DE687AFC6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D96753-BC79-4292-B7EA-6DE9B61C27F8}"/>
              </a:ext>
            </a:extLst>
          </p:cNvPr>
          <p:cNvCxnSpPr>
            <a:cxnSpLocks/>
          </p:cNvCxnSpPr>
          <p:nvPr userDrawn="1"/>
        </p:nvCxnSpPr>
        <p:spPr>
          <a:xfrm>
            <a:off x="649249" y="1193981"/>
            <a:ext cx="7907301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C2593A32-3028-4DD0-9EB1-F1C38D6125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0" y="6028704"/>
            <a:ext cx="2018082" cy="66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724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27AD6-BA15-4A6B-9181-391DF23CE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E01C45-7462-4B3D-9F3A-7F096D053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2C4FB-1523-4585-9AEB-60852273A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A595C-331D-4371-A2B1-79B3046DE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12BAA-5591-4DBD-97A2-EC87B63D6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754E7-D068-4097-80C1-1EE7182A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57F5-ED87-4D7B-B971-DCE328812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01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8890-B851-48D0-8610-AC4576465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433F15-8495-45C7-8C31-902322804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427A8-0A85-46D2-81CF-1AB52A9AD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2DEA4-F620-4E29-8FF0-133F76307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59783-98D5-405D-AA1B-CDE586DE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57F5-ED87-4D7B-B971-DCE328812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990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7036E-56F7-432F-B8FA-90F51C0A9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3231D2-061B-48F4-B15A-1F7309805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EF9DB-2D8A-45FC-9D3D-62301F487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4A5FA-6D5A-4385-B2AD-6F540DE3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BA953-F5C3-4A81-B95A-EFCEEC2F5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57F5-ED87-4D7B-B971-DCE328812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9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C00B3-A746-4A5B-9E84-522CEDBA05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30809-A7CC-470E-A6F6-70C2449A0E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76CFB-A530-49C2-9ADE-B7D37C7CE0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0D3D2-07A2-4B54-A1AE-63D85EBB92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1A954B-C12D-45AC-A23D-092B46B482A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8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AACD-2226-46D1-ADAE-7D92ACA4CDF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CB83C-D183-44C3-ABF3-ACE65B797C1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349A0-2704-4E13-9698-1F7690D07DA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29149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C0C9C-A1F2-4598-92FD-89FA1A0D7FA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D4AF5-5C3A-4E2F-AF50-C4291B6318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5DCB6C-1636-4ECE-80FE-98CEE388F6E4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4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50E2-AA18-4BD9-B5CA-E96B87C2BB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E56B6-9F62-40C1-B7AA-BD2569F5EB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9838" y="1681160"/>
            <a:ext cx="3868341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75555-CDB3-4EDF-AB45-4ACCDB58D4A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9838" y="2505071"/>
            <a:ext cx="386834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239F3B-B98E-48DB-80C5-C9039E52D97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388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B63AF7-97F2-46AE-85C7-95851361435B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388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4C1F2C-389A-47B0-BECC-1844273487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A45A9B-E541-44EC-A4B7-9E7563D501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78EEA9-8196-409B-8E13-C901A5454785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3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8328-AE99-44F8-96CA-D3139955535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0F96BE-C63F-4AC2-9CB9-95EFAB1F0C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B940B-CFE7-4842-9A70-4DC385EEC3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31737-E3AF-4EF0-A386-78A30CC5A7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C4E826-8D85-4C90-B426-8C4E93FAC669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1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03A750-F9F6-451F-A1CB-C1F127BCC8A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C7CFD-83EC-45EA-B741-5A1524AF6B8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DA5B0-DDAC-4529-BD1C-4DC05EDDA0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CBD4B2-8E1E-465F-8BBA-45844F9F39DD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7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8C12E-81B5-4755-BF5B-5B2CCD62AA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B0FB2-B2EA-4B6A-A3EF-1DE8F9F05B0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BF0B4-E530-450C-87CE-04D137E91BB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98169-E519-4F1B-94FE-757ABF4F6C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B863F-29E7-427C-BFE2-BE6755DC35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D8424-7A4E-4EE1-BAC5-F122DE9569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F752D7-AE1C-460C-8551-358C7B3E38E0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78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D85C3-460F-40A7-A63A-8F8BD83334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5C89FF-7206-45D3-AF50-756C26AF1FD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26AF0-6F9D-472C-99A3-95D133AB656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3E8C7-DF90-465F-8844-5E86ED22389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D760A-B65E-4391-91C6-941AB13130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641CA-8348-4D69-A268-AAF31BE508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AF21DD-E6DB-4A08-BA4D-1ED2A9D9360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74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0597E4-9F2C-4544-8334-46F82478E5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20670"/>
            <a:ext cx="7886700" cy="11281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EF622-E9FE-45D2-A9DD-DE827C75DB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680694"/>
            <a:ext cx="7886700" cy="44962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CB85E-ADAA-45F2-9CA8-F7AE4E9100E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A1B4B-A0AD-45C4-A34F-9D1A3ADAB6E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E4439-7EBA-4890-AC37-A94BD3F50CF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8DEFF7B-AC3A-4314-85E4-F9DA25C5C833}" type="slidenum"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200" b="1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360365" marR="0" lvl="0" indent="-360365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Clr>
          <a:srgbClr val="C00000"/>
        </a:buClr>
        <a:buSzPct val="100000"/>
        <a:buFont typeface="Wingdings" pitchFamily="2"/>
        <a:buChar char="q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C00000"/>
        </a:buClr>
        <a:buSzPct val="100000"/>
        <a:buFont typeface="Wingdings" pitchFamily="2"/>
        <a:buChar char="Ø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C00000"/>
        </a:buClr>
        <a:buSzPct val="100000"/>
        <a:buFont typeface="Wingdings" pitchFamily="2"/>
        <a:buChar char="v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3F89D1-D62F-4851-AD4E-9B3B528D1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A38F2-F57B-4619-91D6-4F3456345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56335-273F-49C1-8F6C-E09CB7BEB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AFF23-988D-45EE-8340-851F981D6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8F521-F31A-4249-84DA-B79CD3D18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357F5-ED87-4D7B-B971-DCE328812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0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虚無」の意味や使い方は？例文や類語を文学部卒の校正者兼ライターが解説！ - ページ 3 / 4 - Study-Z ドラゴン桜と学ぶWebマガジン">
            <a:extLst>
              <a:ext uri="{FF2B5EF4-FFF2-40B4-BE49-F238E27FC236}">
                <a16:creationId xmlns:a16="http://schemas.microsoft.com/office/drawing/2014/main" id="{2EBCD216-B5AC-42A7-8F75-013CD1D0B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2567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8262707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1A0AAEB9-485B-420E-8B32-B09D7E3D2A3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30936" y="4199861"/>
            <a:ext cx="6642044" cy="1904974"/>
          </a:xfrm>
        </p:spPr>
        <p:txBody>
          <a:bodyPr>
            <a:normAutofit fontScale="90000"/>
          </a:bodyPr>
          <a:lstStyle/>
          <a:p>
            <a:pPr algn="l"/>
            <a:br>
              <a:rPr lang="el-GR" sz="1200" spc="15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</a:br>
            <a:br>
              <a:rPr lang="el-GR" sz="1200" spc="15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</a:br>
            <a:r>
              <a:rPr lang="el-GR" sz="1800" spc="15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ΘΕΜΕΛΙΩΣΗ ΔΕΣΠΟΖΟΥΣΑΣ ΘΕΣΗΣ ΣΕ ΨΗΦΙΑΚΕΣ ΑΓΟΡΕΣ</a:t>
            </a:r>
            <a:br>
              <a:rPr lang="en-CY" sz="1200" spc="15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</a:br>
            <a:br>
              <a:rPr lang="el-GR" sz="1200" spc="15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</a:br>
            <a:r>
              <a:rPr lang="en-CY" sz="1600" b="0" spc="15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Trojan Economics Academy</a:t>
            </a:r>
            <a:br>
              <a:rPr lang="en-CY" sz="1600" b="0" spc="15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</a:br>
            <a:r>
              <a:rPr lang="en-CY" sz="1600" b="0" spc="15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 </a:t>
            </a:r>
            <a:r>
              <a:rPr lang="el-GR" sz="1600" b="0" spc="15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Ιουλίου 2021</a:t>
            </a:r>
            <a:br>
              <a:rPr lang="en-US" sz="1600" b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</a:br>
            <a:br>
              <a:rPr lang="el-GR" sz="1600" b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</a:br>
            <a:br>
              <a:rPr lang="en-US" sz="1600" b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</a:br>
            <a:r>
              <a:rPr lang="el-GR" sz="1600" b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Δρ. Παναγιώτης Αγησιλάου</a:t>
            </a:r>
            <a:br>
              <a:rPr lang="en-US" sz="1600" b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600" b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E: p.agisilaou@trojaneconomics.com</a:t>
            </a:r>
            <a:br>
              <a:rPr lang="el-GR" sz="1200" b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</a:br>
            <a:endParaRPr lang="en-US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4BCDD2D0-F2F9-435A-B98D-D72C783594A0}"/>
              </a:ext>
            </a:extLst>
          </p:cNvPr>
          <p:cNvSpPr txBox="1">
            <a:spLocks/>
          </p:cNvSpPr>
          <p:nvPr/>
        </p:nvSpPr>
        <p:spPr>
          <a:xfrm>
            <a:off x="5926777" y="5184896"/>
            <a:ext cx="3111952" cy="11824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000" b="1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>
              <a:spcAft>
                <a:spcPts val="600"/>
              </a:spcAft>
            </a:pPr>
            <a:endParaRPr lang="el-GR" sz="1800" b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l-GR" sz="1800" b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800" b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2F004-1A9E-417A-A692-1E44A51C1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+mn-lt"/>
              </a:rPr>
              <a:t>Θεμελίωση δεσπόζουσας θέσης</a:t>
            </a:r>
            <a:br>
              <a:rPr lang="el-GR" dirty="0">
                <a:latin typeface="+mn-lt"/>
              </a:rPr>
            </a:b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Παραδοσιακοί παράγοντες</a:t>
            </a:r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</a:t>
            </a: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Μερίδια αγοράς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2B2AD-E1ED-4526-B174-571713EF625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10</a:t>
            </a:fld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534EE243-3E44-4098-970D-00051DD5D7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455496"/>
              </p:ext>
            </p:extLst>
          </p:nvPr>
        </p:nvGraphicFramePr>
        <p:xfrm>
          <a:off x="571201" y="1493078"/>
          <a:ext cx="3922712" cy="4280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ACB40812-69FF-4F22-8843-B325CF30F0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242582"/>
              </p:ext>
            </p:extLst>
          </p:nvPr>
        </p:nvGraphicFramePr>
        <p:xfrm>
          <a:off x="4784036" y="1493078"/>
          <a:ext cx="3922712" cy="4280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3200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083F3-A658-4211-8D14-60005739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+mn-lt"/>
              </a:rPr>
              <a:t>Θεμελίωση δεσπόζουσας θέσης</a:t>
            </a:r>
            <a:br>
              <a:rPr lang="el-GR" dirty="0">
                <a:latin typeface="+mn-lt"/>
              </a:rPr>
            </a:b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Παραδοσιακοί παράγοντες</a:t>
            </a:r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</a:t>
            </a: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Μερίδια αγοράς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55C78-3656-4C07-B5FD-DC56009190C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11</a:t>
            </a:fld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28B5B6-0C58-47D6-BAE4-702F6265B3E6}"/>
              </a:ext>
            </a:extLst>
          </p:cNvPr>
          <p:cNvGrpSpPr/>
          <p:nvPr/>
        </p:nvGrpSpPr>
        <p:grpSpPr>
          <a:xfrm>
            <a:off x="951192" y="1623986"/>
            <a:ext cx="7395511" cy="4399302"/>
            <a:chOff x="891773" y="1058038"/>
            <a:chExt cx="7763043" cy="483366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3BD660A-B8FA-45BA-B918-791DB0647FAB}"/>
                </a:ext>
              </a:extLst>
            </p:cNvPr>
            <p:cNvCxnSpPr/>
            <p:nvPr/>
          </p:nvCxnSpPr>
          <p:spPr>
            <a:xfrm>
              <a:off x="2060405" y="3717186"/>
              <a:ext cx="5875866" cy="0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C51818D-772E-42AB-8FAE-3A05135485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8295" y="3328433"/>
              <a:ext cx="845966" cy="80502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600" dirty="0"/>
                <a:t>40%</a:t>
              </a:r>
              <a:endParaRPr lang="en-US" sz="1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8CA920-619B-4525-B03A-62133A99D395}"/>
                </a:ext>
              </a:extLst>
            </p:cNvPr>
            <p:cNvSpPr txBox="1"/>
            <p:nvPr/>
          </p:nvSpPr>
          <p:spPr>
            <a:xfrm>
              <a:off x="1978702" y="5183812"/>
              <a:ext cx="25625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Απίθανη η ύπαρξη δεσπόζουσας θέσης</a:t>
              </a:r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1293AF-AE96-48CC-8F2E-144618E54173}"/>
                </a:ext>
              </a:extLst>
            </p:cNvPr>
            <p:cNvSpPr txBox="1"/>
            <p:nvPr/>
          </p:nvSpPr>
          <p:spPr>
            <a:xfrm>
              <a:off x="5262387" y="1583649"/>
              <a:ext cx="25625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Πιθανή η ύπαρξη δεσπόζουσας θέσης</a:t>
              </a:r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4302079-1EA6-4B09-B497-0FFE7B423D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9024" y="3249689"/>
              <a:ext cx="995792" cy="972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600" dirty="0"/>
                <a:t>100%</a:t>
              </a:r>
              <a:endParaRPr lang="en-US" sz="16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4CD1A3D-E884-418C-8F35-C795299A2F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16740" y="3270358"/>
              <a:ext cx="1021430" cy="972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600" dirty="0"/>
                <a:t>0%</a:t>
              </a:r>
              <a:endParaRPr lang="en-US" sz="1600" dirty="0"/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76C376C6-1F40-4DE3-8912-A4DC8626F58A}"/>
                </a:ext>
              </a:extLst>
            </p:cNvPr>
            <p:cNvSpPr/>
            <p:nvPr/>
          </p:nvSpPr>
          <p:spPr>
            <a:xfrm rot="5400000">
              <a:off x="2879729" y="3267904"/>
              <a:ext cx="648639" cy="2781467"/>
            </a:xfrm>
            <a:prstGeom prst="rightBrac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08E9675D-11D3-4470-AB87-C31A329BB297}"/>
                </a:ext>
              </a:extLst>
            </p:cNvPr>
            <p:cNvSpPr/>
            <p:nvPr/>
          </p:nvSpPr>
          <p:spPr>
            <a:xfrm rot="16200000">
              <a:off x="6042461" y="1088410"/>
              <a:ext cx="648639" cy="3543997"/>
            </a:xfrm>
            <a:prstGeom prst="rightBrac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55024E0E-4363-48BA-97F1-8CDCA71AF93D}"/>
                </a:ext>
              </a:extLst>
            </p:cNvPr>
            <p:cNvSpPr/>
            <p:nvPr/>
          </p:nvSpPr>
          <p:spPr>
            <a:xfrm>
              <a:off x="5494268" y="4494751"/>
              <a:ext cx="1966445" cy="342335"/>
            </a:xfrm>
            <a:prstGeom prst="rightArrow">
              <a:avLst/>
            </a:prstGeom>
            <a:solidFill>
              <a:srgbClr val="C00000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34558894-E255-4570-896E-35C251C9D136}"/>
                </a:ext>
              </a:extLst>
            </p:cNvPr>
            <p:cNvSpPr/>
            <p:nvPr/>
          </p:nvSpPr>
          <p:spPr>
            <a:xfrm>
              <a:off x="891773" y="1058038"/>
              <a:ext cx="3369386" cy="1948813"/>
            </a:xfrm>
            <a:prstGeom prst="wedgeEllipseCallout">
              <a:avLst>
                <a:gd name="adj1" fmla="val 45373"/>
                <a:gd name="adj2" fmla="val 5766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600" dirty="0"/>
                <a:t>Αύξηση μεριδίου αγοράς </a:t>
              </a:r>
              <a:r>
                <a:rPr lang="el-GR" sz="1600" dirty="0">
                  <a:sym typeface="Wingdings" panose="05000000000000000000" pitchFamily="2" charset="2"/>
                </a:rPr>
                <a:t> αύξηση πιθανότητας δεσπόζουσας θέσης</a:t>
              </a:r>
              <a:endParaRPr lang="en-US" sz="16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862F1D8-90B6-4ED4-A27A-86DD58EC47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9956" y="3328433"/>
              <a:ext cx="845966" cy="80502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600" dirty="0"/>
                <a:t>70%</a:t>
              </a:r>
              <a:endParaRPr lang="en-US" sz="1600" dirty="0"/>
            </a:p>
          </p:txBody>
        </p:sp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F91498F8-4832-4B02-AF89-B169E50B386F}"/>
                </a:ext>
              </a:extLst>
            </p:cNvPr>
            <p:cNvSpPr/>
            <p:nvPr/>
          </p:nvSpPr>
          <p:spPr>
            <a:xfrm rot="5400000">
              <a:off x="7293572" y="3477430"/>
              <a:ext cx="316254" cy="1397520"/>
            </a:xfrm>
            <a:prstGeom prst="rightBrac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92700F8-DDAD-4FB1-87D9-DD9184EF2107}"/>
              </a:ext>
            </a:extLst>
          </p:cNvPr>
          <p:cNvSpPr txBox="1"/>
          <p:nvPr/>
        </p:nvSpPr>
        <p:spPr>
          <a:xfrm>
            <a:off x="6272460" y="5067166"/>
            <a:ext cx="21319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l-GR" sz="1800" dirty="0"/>
              <a:t>Ύπαρξη δεσπόζουσας θέσης πλην εξαιρετικών περιστάσεων</a:t>
            </a:r>
          </a:p>
        </p:txBody>
      </p:sp>
    </p:spTree>
    <p:extLst>
      <p:ext uri="{BB962C8B-B14F-4D97-AF65-F5344CB8AC3E}">
        <p14:creationId xmlns:p14="http://schemas.microsoft.com/office/powerpoint/2010/main" val="323957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A6984-D779-45BC-821B-CCF134D2D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+mn-lt"/>
              </a:rPr>
              <a:t>Θεμελίωση δεσπόζουσας θέσης</a:t>
            </a:r>
            <a:br>
              <a:rPr lang="el-GR" dirty="0">
                <a:latin typeface="+mn-lt"/>
              </a:rPr>
            </a:b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Παραδοσιακοί παράγοντες</a:t>
            </a:r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</a:t>
            </a: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Εμπόδια εισόδου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6850F-AFA2-4DB8-8F66-DA701C7A8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50" y="1402269"/>
            <a:ext cx="4379950" cy="4534832"/>
          </a:xfrm>
        </p:spPr>
        <p:txBody>
          <a:bodyPr>
            <a:normAutofit/>
          </a:bodyPr>
          <a:lstStyle/>
          <a:p>
            <a:r>
              <a:rPr lang="el-GR" b="1" u="sng" dirty="0"/>
              <a:t>Νομικά</a:t>
            </a:r>
          </a:p>
          <a:p>
            <a:pPr lvl="1"/>
            <a:r>
              <a:rPr lang="el-GR" dirty="0"/>
              <a:t>Μονοπωλιακά / αποκλειστικά δικαιώματα </a:t>
            </a:r>
            <a:endParaRPr lang="en-US" dirty="0"/>
          </a:p>
          <a:p>
            <a:pPr lvl="1"/>
            <a:r>
              <a:rPr lang="el-GR" dirty="0"/>
              <a:t>Άδειες λειτουργίας / εγκατάστασης (π.χ. ταξί)</a:t>
            </a:r>
            <a:endParaRPr lang="en-US" dirty="0"/>
          </a:p>
          <a:p>
            <a:pPr lvl="1"/>
            <a:r>
              <a:rPr lang="el-GR" dirty="0"/>
              <a:t>Χωροταξικές ρυθμίσεις</a:t>
            </a:r>
            <a:endParaRPr lang="en-US" dirty="0"/>
          </a:p>
          <a:p>
            <a:pPr lvl="1"/>
            <a:r>
              <a:rPr lang="el-GR" dirty="0"/>
              <a:t>Δικαιώματα πνευματικής ιδιοκτησίας / πατέντες / ευρεσιτεχνίες</a:t>
            </a:r>
            <a:endParaRPr lang="en-US" dirty="0"/>
          </a:p>
          <a:p>
            <a:pPr lvl="1"/>
            <a:r>
              <a:rPr lang="el-GR" dirty="0"/>
              <a:t>Ποσοστώσεις παραγωγής  (π.χ. αγελαδινό γάλα)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8103A-A60A-4EE6-8B02-ACD44629008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12</a:t>
            </a:fld>
            <a:endParaRPr lang="en-US" dirty="0"/>
          </a:p>
          <a:p>
            <a:endParaRPr lang="en-US" dirty="0"/>
          </a:p>
        </p:txBody>
      </p:sp>
      <p:pic>
        <p:nvPicPr>
          <p:cNvPr id="6146" name="Picture 2" descr="Brick wall blocking the office doorway for a businessman concept - Jim  Palmer">
            <a:extLst>
              <a:ext uri="{FF2B5EF4-FFF2-40B4-BE49-F238E27FC236}">
                <a16:creationId xmlns:a16="http://schemas.microsoft.com/office/drawing/2014/main" id="{B69E7721-A28F-4359-9F16-0C9F09E6E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47" y="2061517"/>
            <a:ext cx="4133946" cy="364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55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7A9A3-1F08-43ED-A85B-4FCA8BB1B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+mn-lt"/>
              </a:rPr>
              <a:t>Θεμελίωση δεσπόζουσας θέσης</a:t>
            </a:r>
            <a:br>
              <a:rPr lang="el-GR" dirty="0">
                <a:latin typeface="+mn-lt"/>
              </a:rPr>
            </a:b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Παραδοσιακοί παράγοντες</a:t>
            </a:r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</a:t>
            </a: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Εμπόδια εισόδου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FEB89-4587-49D7-A7DF-0B51CC47E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u="sng" dirty="0"/>
              <a:t>Οικονομικά</a:t>
            </a:r>
          </a:p>
          <a:p>
            <a:pPr lvl="1"/>
            <a:r>
              <a:rPr lang="el-GR" dirty="0"/>
              <a:t>Οικονομίες κλίμακας και φάσματος</a:t>
            </a:r>
            <a:endParaRPr lang="en-US" dirty="0"/>
          </a:p>
          <a:p>
            <a:pPr lvl="1"/>
            <a:r>
              <a:rPr lang="el-GR" dirty="0"/>
              <a:t>Προνομιακή πρόσβαση σε πρώτες ύλες / τεχνολογία</a:t>
            </a:r>
            <a:endParaRPr lang="en-US" dirty="0"/>
          </a:p>
          <a:p>
            <a:pPr lvl="1"/>
            <a:r>
              <a:rPr lang="el-GR" dirty="0"/>
              <a:t>Εγκατεστημένο σύστημα διανομής / πωλήσεων</a:t>
            </a:r>
            <a:endParaRPr lang="en-US" dirty="0"/>
          </a:p>
          <a:p>
            <a:pPr lvl="1"/>
            <a:r>
              <a:rPr lang="el-GR" dirty="0"/>
              <a:t>Μη ανακτήσιμο κόστος (</a:t>
            </a:r>
            <a:r>
              <a:rPr lang="en-US" i="1" dirty="0"/>
              <a:t>sunk cost</a:t>
            </a:r>
            <a:r>
              <a:rPr lang="en-US" dirty="0"/>
              <a:t>)</a:t>
            </a:r>
            <a:endParaRPr lang="el-GR" dirty="0"/>
          </a:p>
          <a:p>
            <a:pPr lvl="1"/>
            <a:r>
              <a:rPr lang="el-GR" dirty="0"/>
              <a:t>Επιδράσεις δικτύου </a:t>
            </a:r>
            <a:r>
              <a:rPr lang="en-US" dirty="0"/>
              <a:t>(</a:t>
            </a:r>
            <a:r>
              <a:rPr lang="en-US" i="1" dirty="0"/>
              <a:t>network externalities</a:t>
            </a:r>
            <a:r>
              <a:rPr lang="en-US" dirty="0"/>
              <a:t>)</a:t>
            </a:r>
          </a:p>
          <a:p>
            <a:r>
              <a:rPr lang="el-GR" b="1" u="sng" dirty="0"/>
              <a:t>Στρατηγικά</a:t>
            </a:r>
          </a:p>
          <a:p>
            <a:pPr lvl="1"/>
            <a:r>
              <a:rPr lang="el-GR" dirty="0"/>
              <a:t>Μεγάλες διαφημιστικές δαπάνες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l-GR" dirty="0"/>
              <a:t>μη ανακτήσιμο κόστος</a:t>
            </a:r>
            <a:endParaRPr lang="en-US" dirty="0"/>
          </a:p>
          <a:p>
            <a:pPr lvl="1"/>
            <a:r>
              <a:rPr lang="el-GR" dirty="0"/>
              <a:t>Μακροπρόθεσμες συμβάσεις με πελάτες</a:t>
            </a:r>
            <a:r>
              <a:rPr lang="en-US" dirty="0"/>
              <a:t>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dirty="0"/>
              <a:t> επιδράσεις εγκλωβισμού (</a:t>
            </a:r>
            <a:r>
              <a:rPr lang="en-US" i="1" dirty="0"/>
              <a:t>locked-in effects</a:t>
            </a:r>
            <a:r>
              <a:rPr lang="en-US" dirty="0"/>
              <a:t>)</a:t>
            </a:r>
          </a:p>
          <a:p>
            <a:pPr lvl="1"/>
            <a:r>
              <a:rPr lang="el-GR" dirty="0"/>
              <a:t>Αύξηση κόστους μεταστροφής (</a:t>
            </a:r>
            <a:r>
              <a:rPr lang="en-US" i="1" dirty="0"/>
              <a:t>switching cost</a:t>
            </a:r>
            <a:r>
              <a:rPr lang="en-US" dirty="0"/>
              <a:t>)</a:t>
            </a:r>
          </a:p>
          <a:p>
            <a:pPr lvl="1"/>
            <a:r>
              <a:rPr lang="el-GR" dirty="0"/>
              <a:t>Υπερπολλαπλασιασμός προϊόντων (</a:t>
            </a:r>
            <a:r>
              <a:rPr lang="en-US" i="1" dirty="0"/>
              <a:t>brand proliferation</a:t>
            </a:r>
            <a:r>
              <a:rPr lang="en-US" dirty="0"/>
              <a:t>)</a:t>
            </a:r>
          </a:p>
          <a:p>
            <a:pPr lvl="1"/>
            <a:r>
              <a:rPr lang="el-GR" dirty="0"/>
              <a:t>Δίκτυο αποκλειστικής αντιπροσώπευσης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2510D-70E4-46C8-82D2-54BEA725F15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13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158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70EDB-AF80-479B-ACEC-B6C1C174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+mn-lt"/>
              </a:rPr>
              <a:t>Θεμελίωση δεσπόζουσας θέσης</a:t>
            </a:r>
            <a:br>
              <a:rPr lang="el-GR" dirty="0">
                <a:latin typeface="+mn-lt"/>
              </a:rPr>
            </a:b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Παραδοσιακοί παράγοντες</a:t>
            </a:r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</a:t>
            </a: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Ισχύς αγοραστών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3E744-3B33-4EB1-BF68-05CC9BD4D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50" y="1402269"/>
            <a:ext cx="5049801" cy="4534832"/>
          </a:xfrm>
        </p:spPr>
        <p:txBody>
          <a:bodyPr>
            <a:normAutofit fontScale="47500" lnSpcReduction="20000"/>
          </a:bodyPr>
          <a:lstStyle/>
          <a:p>
            <a:r>
              <a:rPr lang="el-GR" sz="4400" dirty="0"/>
              <a:t>Η ισχύς των αγοραστών μπορεί να επιβάλλει ανταγωνιστικό περιορισμό στη συμπεριφορά μιας επιχείρησης</a:t>
            </a:r>
            <a:endParaRPr lang="en-US" sz="4400" dirty="0"/>
          </a:p>
          <a:p>
            <a:r>
              <a:rPr lang="el-GR" sz="4400" b="1" u="sng" dirty="0"/>
              <a:t>Πηγές ισχύος </a:t>
            </a:r>
          </a:p>
          <a:p>
            <a:pPr lvl="1"/>
            <a:r>
              <a:rPr lang="el-GR" sz="4400" b="1" dirty="0"/>
              <a:t>Διαπραγματευτική ισχύς αγοραστή</a:t>
            </a:r>
          </a:p>
          <a:p>
            <a:pPr lvl="2"/>
            <a:r>
              <a:rPr lang="el-GR" sz="4400" dirty="0"/>
              <a:t>Μέγεθος</a:t>
            </a:r>
          </a:p>
          <a:p>
            <a:pPr lvl="2"/>
            <a:r>
              <a:rPr lang="el-GR" sz="4400" dirty="0"/>
              <a:t>Στροφή σε εναλλακτικό προμηθευτή</a:t>
            </a:r>
          </a:p>
          <a:p>
            <a:pPr lvl="2"/>
            <a:r>
              <a:rPr lang="el-GR" sz="4400" dirty="0"/>
              <a:t>Κάθετη ολοκλήρωση</a:t>
            </a:r>
          </a:p>
          <a:p>
            <a:pPr lvl="2"/>
            <a:r>
              <a:rPr lang="el-GR" sz="4400" dirty="0"/>
              <a:t>Προώθηση νέας εισόδου στην αγορά</a:t>
            </a:r>
          </a:p>
          <a:p>
            <a:pPr lvl="1"/>
            <a:r>
              <a:rPr lang="el-GR" sz="4400" b="1" dirty="0"/>
              <a:t>Σημασία εμπορικής συνεργασίας με αγοραστή</a:t>
            </a:r>
          </a:p>
          <a:p>
            <a:pPr lvl="2"/>
            <a:endParaRPr lang="el-GR" sz="4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4FD3-03F2-43D0-872F-BDF7ED1D65C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14</a:t>
            </a:fld>
            <a:endParaRPr lang="en-US" dirty="0"/>
          </a:p>
          <a:p>
            <a:endParaRPr lang="en-US" dirty="0"/>
          </a:p>
        </p:txBody>
      </p:sp>
      <p:pic>
        <p:nvPicPr>
          <p:cNvPr id="9218" name="Picture 2" descr="Shopping trolley. Shopping cart. Shopping trolley full of euro m">
            <a:extLst>
              <a:ext uri="{FF2B5EF4-FFF2-40B4-BE49-F238E27FC236}">
                <a16:creationId xmlns:a16="http://schemas.microsoft.com/office/drawing/2014/main" id="{B414CAF8-9DBA-489C-A2A8-DECAC7D2F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287"/>
          <a:stretch/>
        </p:blipFill>
        <p:spPr bwMode="auto">
          <a:xfrm>
            <a:off x="5684396" y="1784217"/>
            <a:ext cx="3131883" cy="389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41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19AE5-7E03-485C-B994-70E89375F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+mn-lt"/>
              </a:rPr>
              <a:t>Θεμελίωση δεσπόζουσας θέσης</a:t>
            </a:r>
            <a:br>
              <a:rPr lang="el-GR" dirty="0">
                <a:latin typeface="+mn-lt"/>
              </a:rPr>
            </a:b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Παραδοσιακοί παράγοντες</a:t>
            </a:r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</a:t>
            </a: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Ισχύς αγοραστών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1092411-F190-4C71-9065-611E79A3F6A0}"/>
              </a:ext>
            </a:extLst>
          </p:cNvPr>
          <p:cNvSpPr/>
          <p:nvPr/>
        </p:nvSpPr>
        <p:spPr>
          <a:xfrm>
            <a:off x="2950529" y="3979666"/>
            <a:ext cx="4689117" cy="5025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7072"/>
                </a:lnTo>
                <a:lnTo>
                  <a:pt x="4689117" y="367072"/>
                </a:lnTo>
                <a:lnTo>
                  <a:pt x="4689117" y="502564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F5F67B1-B83D-40A6-B5A5-1B061A531CDB}"/>
              </a:ext>
            </a:extLst>
          </p:cNvPr>
          <p:cNvSpPr/>
          <p:nvPr/>
        </p:nvSpPr>
        <p:spPr>
          <a:xfrm>
            <a:off x="2950529" y="3979666"/>
            <a:ext cx="2901516" cy="5025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7072"/>
                </a:lnTo>
                <a:lnTo>
                  <a:pt x="2901516" y="367072"/>
                </a:lnTo>
                <a:lnTo>
                  <a:pt x="2901516" y="502564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E6D19D5-39F9-498C-A33B-78832621B153}"/>
              </a:ext>
            </a:extLst>
          </p:cNvPr>
          <p:cNvSpPr/>
          <p:nvPr/>
        </p:nvSpPr>
        <p:spPr>
          <a:xfrm>
            <a:off x="2950529" y="3979666"/>
            <a:ext cx="1113915" cy="5025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7072"/>
                </a:lnTo>
                <a:lnTo>
                  <a:pt x="1113915" y="367072"/>
                </a:lnTo>
                <a:lnTo>
                  <a:pt x="1113915" y="502564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C8BB31B-D951-4161-AB0A-C8103D883818}"/>
              </a:ext>
            </a:extLst>
          </p:cNvPr>
          <p:cNvSpPr/>
          <p:nvPr/>
        </p:nvSpPr>
        <p:spPr>
          <a:xfrm>
            <a:off x="2276844" y="3979666"/>
            <a:ext cx="673684" cy="5025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673684" y="0"/>
                </a:moveTo>
                <a:lnTo>
                  <a:pt x="673684" y="367072"/>
                </a:lnTo>
                <a:lnTo>
                  <a:pt x="0" y="367072"/>
                </a:lnTo>
                <a:lnTo>
                  <a:pt x="0" y="502564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5902686-544D-4010-9314-A7A98A6B3627}"/>
              </a:ext>
            </a:extLst>
          </p:cNvPr>
          <p:cNvSpPr/>
          <p:nvPr/>
        </p:nvSpPr>
        <p:spPr>
          <a:xfrm>
            <a:off x="2950529" y="2702755"/>
            <a:ext cx="2007716" cy="34817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007716" y="0"/>
                </a:moveTo>
                <a:lnTo>
                  <a:pt x="2007716" y="212678"/>
                </a:lnTo>
                <a:lnTo>
                  <a:pt x="0" y="212678"/>
                </a:lnTo>
                <a:lnTo>
                  <a:pt x="0" y="34817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A2F538D-57CA-4927-8EF3-3379257FF049}"/>
              </a:ext>
            </a:extLst>
          </p:cNvPr>
          <p:cNvSpPr/>
          <p:nvPr/>
        </p:nvSpPr>
        <p:spPr>
          <a:xfrm>
            <a:off x="651753" y="1774015"/>
            <a:ext cx="1462582" cy="928739"/>
          </a:xfrm>
          <a:prstGeom prst="roundRect">
            <a:avLst>
              <a:gd name="adj" fmla="val 10000"/>
            </a:avLst>
          </a:prstGeom>
          <a:solidFill>
            <a:srgbClr val="C000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AE1C4C4-E0A1-48C0-8B3E-8B3CAB814574}"/>
              </a:ext>
            </a:extLst>
          </p:cNvPr>
          <p:cNvSpPr/>
          <p:nvPr/>
        </p:nvSpPr>
        <p:spPr>
          <a:xfrm>
            <a:off x="814262" y="1928399"/>
            <a:ext cx="1462582" cy="928739"/>
          </a:xfrm>
          <a:custGeom>
            <a:avLst/>
            <a:gdLst>
              <a:gd name="connsiteX0" fmla="*/ 0 w 1462582"/>
              <a:gd name="connsiteY0" fmla="*/ 92874 h 928739"/>
              <a:gd name="connsiteX1" fmla="*/ 92874 w 1462582"/>
              <a:gd name="connsiteY1" fmla="*/ 0 h 928739"/>
              <a:gd name="connsiteX2" fmla="*/ 1369708 w 1462582"/>
              <a:gd name="connsiteY2" fmla="*/ 0 h 928739"/>
              <a:gd name="connsiteX3" fmla="*/ 1462582 w 1462582"/>
              <a:gd name="connsiteY3" fmla="*/ 92874 h 928739"/>
              <a:gd name="connsiteX4" fmla="*/ 1462582 w 1462582"/>
              <a:gd name="connsiteY4" fmla="*/ 835865 h 928739"/>
              <a:gd name="connsiteX5" fmla="*/ 1369708 w 1462582"/>
              <a:gd name="connsiteY5" fmla="*/ 928739 h 928739"/>
              <a:gd name="connsiteX6" fmla="*/ 92874 w 1462582"/>
              <a:gd name="connsiteY6" fmla="*/ 928739 h 928739"/>
              <a:gd name="connsiteX7" fmla="*/ 0 w 1462582"/>
              <a:gd name="connsiteY7" fmla="*/ 835865 h 928739"/>
              <a:gd name="connsiteX8" fmla="*/ 0 w 1462582"/>
              <a:gd name="connsiteY8" fmla="*/ 92874 h 92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2582" h="928739">
                <a:moveTo>
                  <a:pt x="0" y="92874"/>
                </a:moveTo>
                <a:cubicBezTo>
                  <a:pt x="0" y="41581"/>
                  <a:pt x="41581" y="0"/>
                  <a:pt x="92874" y="0"/>
                </a:cubicBezTo>
                <a:lnTo>
                  <a:pt x="1369708" y="0"/>
                </a:lnTo>
                <a:cubicBezTo>
                  <a:pt x="1421001" y="0"/>
                  <a:pt x="1462582" y="41581"/>
                  <a:pt x="1462582" y="92874"/>
                </a:cubicBezTo>
                <a:lnTo>
                  <a:pt x="1462582" y="835865"/>
                </a:lnTo>
                <a:cubicBezTo>
                  <a:pt x="1462582" y="887158"/>
                  <a:pt x="1421001" y="928739"/>
                  <a:pt x="1369708" y="928739"/>
                </a:cubicBezTo>
                <a:lnTo>
                  <a:pt x="92874" y="928739"/>
                </a:lnTo>
                <a:cubicBezTo>
                  <a:pt x="41581" y="928739"/>
                  <a:pt x="0" y="887158"/>
                  <a:pt x="0" y="835865"/>
                </a:cubicBezTo>
                <a:lnTo>
                  <a:pt x="0" y="92874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542" tIns="80542" rIns="80542" bIns="8054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400" b="1" i="0" kern="1200" baseline="0" dirty="0"/>
              <a:t>Προμηθευτής 1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400" b="0" i="0" kern="1200" baseline="0" dirty="0"/>
              <a:t>72%</a:t>
            </a:r>
            <a:endParaRPr lang="en-US" sz="1400" kern="12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EDDCB3C-6504-400A-819C-F1F2BA5F351B}"/>
              </a:ext>
            </a:extLst>
          </p:cNvPr>
          <p:cNvSpPr/>
          <p:nvPr/>
        </p:nvSpPr>
        <p:spPr>
          <a:xfrm>
            <a:off x="2439353" y="1774015"/>
            <a:ext cx="1462582" cy="928739"/>
          </a:xfrm>
          <a:prstGeom prst="roundRect">
            <a:avLst>
              <a:gd name="adj" fmla="val 10000"/>
            </a:avLst>
          </a:prstGeom>
          <a:solidFill>
            <a:srgbClr val="C000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D0890BE-0D01-440F-9F5B-7410C5A0D3AD}"/>
              </a:ext>
            </a:extLst>
          </p:cNvPr>
          <p:cNvSpPr/>
          <p:nvPr/>
        </p:nvSpPr>
        <p:spPr>
          <a:xfrm>
            <a:off x="2601862" y="1928399"/>
            <a:ext cx="1462582" cy="928739"/>
          </a:xfrm>
          <a:custGeom>
            <a:avLst/>
            <a:gdLst>
              <a:gd name="connsiteX0" fmla="*/ 0 w 1462582"/>
              <a:gd name="connsiteY0" fmla="*/ 92874 h 928739"/>
              <a:gd name="connsiteX1" fmla="*/ 92874 w 1462582"/>
              <a:gd name="connsiteY1" fmla="*/ 0 h 928739"/>
              <a:gd name="connsiteX2" fmla="*/ 1369708 w 1462582"/>
              <a:gd name="connsiteY2" fmla="*/ 0 h 928739"/>
              <a:gd name="connsiteX3" fmla="*/ 1462582 w 1462582"/>
              <a:gd name="connsiteY3" fmla="*/ 92874 h 928739"/>
              <a:gd name="connsiteX4" fmla="*/ 1462582 w 1462582"/>
              <a:gd name="connsiteY4" fmla="*/ 835865 h 928739"/>
              <a:gd name="connsiteX5" fmla="*/ 1369708 w 1462582"/>
              <a:gd name="connsiteY5" fmla="*/ 928739 h 928739"/>
              <a:gd name="connsiteX6" fmla="*/ 92874 w 1462582"/>
              <a:gd name="connsiteY6" fmla="*/ 928739 h 928739"/>
              <a:gd name="connsiteX7" fmla="*/ 0 w 1462582"/>
              <a:gd name="connsiteY7" fmla="*/ 835865 h 928739"/>
              <a:gd name="connsiteX8" fmla="*/ 0 w 1462582"/>
              <a:gd name="connsiteY8" fmla="*/ 92874 h 92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2582" h="928739">
                <a:moveTo>
                  <a:pt x="0" y="92874"/>
                </a:moveTo>
                <a:cubicBezTo>
                  <a:pt x="0" y="41581"/>
                  <a:pt x="41581" y="0"/>
                  <a:pt x="92874" y="0"/>
                </a:cubicBezTo>
                <a:lnTo>
                  <a:pt x="1369708" y="0"/>
                </a:lnTo>
                <a:cubicBezTo>
                  <a:pt x="1421001" y="0"/>
                  <a:pt x="1462582" y="41581"/>
                  <a:pt x="1462582" y="92874"/>
                </a:cubicBezTo>
                <a:lnTo>
                  <a:pt x="1462582" y="835865"/>
                </a:lnTo>
                <a:cubicBezTo>
                  <a:pt x="1462582" y="887158"/>
                  <a:pt x="1421001" y="928739"/>
                  <a:pt x="1369708" y="928739"/>
                </a:cubicBezTo>
                <a:lnTo>
                  <a:pt x="92874" y="928739"/>
                </a:lnTo>
                <a:cubicBezTo>
                  <a:pt x="41581" y="928739"/>
                  <a:pt x="0" y="887158"/>
                  <a:pt x="0" y="835865"/>
                </a:cubicBezTo>
                <a:lnTo>
                  <a:pt x="0" y="92874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542" tIns="80542" rIns="80542" bIns="8054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400" b="1" i="0" kern="1200" baseline="0" dirty="0"/>
              <a:t>Προμηθευτής 2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400" b="0" i="0" kern="1200" baseline="0" dirty="0"/>
              <a:t>16%</a:t>
            </a:r>
            <a:endParaRPr lang="en-US" sz="1400" kern="12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79AC3B6-38BF-4CCE-BE9E-569339195250}"/>
              </a:ext>
            </a:extLst>
          </p:cNvPr>
          <p:cNvSpPr/>
          <p:nvPr/>
        </p:nvSpPr>
        <p:spPr>
          <a:xfrm>
            <a:off x="4226954" y="1774015"/>
            <a:ext cx="1462582" cy="928739"/>
          </a:xfrm>
          <a:prstGeom prst="roundRect">
            <a:avLst>
              <a:gd name="adj" fmla="val 10000"/>
            </a:avLst>
          </a:prstGeom>
          <a:solidFill>
            <a:srgbClr val="C000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BD3ADD-E2A5-4EFF-90B1-78CB28B971C8}"/>
              </a:ext>
            </a:extLst>
          </p:cNvPr>
          <p:cNvSpPr/>
          <p:nvPr/>
        </p:nvSpPr>
        <p:spPr>
          <a:xfrm>
            <a:off x="4389463" y="1928399"/>
            <a:ext cx="1462582" cy="928739"/>
          </a:xfrm>
          <a:custGeom>
            <a:avLst/>
            <a:gdLst>
              <a:gd name="connsiteX0" fmla="*/ 0 w 1462582"/>
              <a:gd name="connsiteY0" fmla="*/ 92874 h 928739"/>
              <a:gd name="connsiteX1" fmla="*/ 92874 w 1462582"/>
              <a:gd name="connsiteY1" fmla="*/ 0 h 928739"/>
              <a:gd name="connsiteX2" fmla="*/ 1369708 w 1462582"/>
              <a:gd name="connsiteY2" fmla="*/ 0 h 928739"/>
              <a:gd name="connsiteX3" fmla="*/ 1462582 w 1462582"/>
              <a:gd name="connsiteY3" fmla="*/ 92874 h 928739"/>
              <a:gd name="connsiteX4" fmla="*/ 1462582 w 1462582"/>
              <a:gd name="connsiteY4" fmla="*/ 835865 h 928739"/>
              <a:gd name="connsiteX5" fmla="*/ 1369708 w 1462582"/>
              <a:gd name="connsiteY5" fmla="*/ 928739 h 928739"/>
              <a:gd name="connsiteX6" fmla="*/ 92874 w 1462582"/>
              <a:gd name="connsiteY6" fmla="*/ 928739 h 928739"/>
              <a:gd name="connsiteX7" fmla="*/ 0 w 1462582"/>
              <a:gd name="connsiteY7" fmla="*/ 835865 h 928739"/>
              <a:gd name="connsiteX8" fmla="*/ 0 w 1462582"/>
              <a:gd name="connsiteY8" fmla="*/ 92874 h 92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2582" h="928739">
                <a:moveTo>
                  <a:pt x="0" y="92874"/>
                </a:moveTo>
                <a:cubicBezTo>
                  <a:pt x="0" y="41581"/>
                  <a:pt x="41581" y="0"/>
                  <a:pt x="92874" y="0"/>
                </a:cubicBezTo>
                <a:lnTo>
                  <a:pt x="1369708" y="0"/>
                </a:lnTo>
                <a:cubicBezTo>
                  <a:pt x="1421001" y="0"/>
                  <a:pt x="1462582" y="41581"/>
                  <a:pt x="1462582" y="92874"/>
                </a:cubicBezTo>
                <a:lnTo>
                  <a:pt x="1462582" y="835865"/>
                </a:lnTo>
                <a:cubicBezTo>
                  <a:pt x="1462582" y="887158"/>
                  <a:pt x="1421001" y="928739"/>
                  <a:pt x="1369708" y="928739"/>
                </a:cubicBezTo>
                <a:lnTo>
                  <a:pt x="92874" y="928739"/>
                </a:lnTo>
                <a:cubicBezTo>
                  <a:pt x="41581" y="928739"/>
                  <a:pt x="0" y="887158"/>
                  <a:pt x="0" y="835865"/>
                </a:cubicBezTo>
                <a:lnTo>
                  <a:pt x="0" y="92874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542" tIns="80542" rIns="80542" bIns="8054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400" b="1" i="0" kern="1200" baseline="0" dirty="0"/>
              <a:t>Προμηθευτής 3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400" b="0" i="0" kern="1200" baseline="0" dirty="0"/>
              <a:t>12%</a:t>
            </a:r>
            <a:endParaRPr lang="en-US" sz="1400" kern="12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7D7524A-0900-4F48-8CC2-09C7A82948DC}"/>
              </a:ext>
            </a:extLst>
          </p:cNvPr>
          <p:cNvSpPr/>
          <p:nvPr/>
        </p:nvSpPr>
        <p:spPr>
          <a:xfrm>
            <a:off x="2219238" y="3050926"/>
            <a:ext cx="1462582" cy="928739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F8739AE-6735-409D-9DCB-967E24E287C3}"/>
              </a:ext>
            </a:extLst>
          </p:cNvPr>
          <p:cNvSpPr/>
          <p:nvPr/>
        </p:nvSpPr>
        <p:spPr>
          <a:xfrm>
            <a:off x="2381747" y="3205310"/>
            <a:ext cx="1462582" cy="928739"/>
          </a:xfrm>
          <a:custGeom>
            <a:avLst/>
            <a:gdLst>
              <a:gd name="connsiteX0" fmla="*/ 0 w 1462582"/>
              <a:gd name="connsiteY0" fmla="*/ 92874 h 928739"/>
              <a:gd name="connsiteX1" fmla="*/ 92874 w 1462582"/>
              <a:gd name="connsiteY1" fmla="*/ 0 h 928739"/>
              <a:gd name="connsiteX2" fmla="*/ 1369708 w 1462582"/>
              <a:gd name="connsiteY2" fmla="*/ 0 h 928739"/>
              <a:gd name="connsiteX3" fmla="*/ 1462582 w 1462582"/>
              <a:gd name="connsiteY3" fmla="*/ 92874 h 928739"/>
              <a:gd name="connsiteX4" fmla="*/ 1462582 w 1462582"/>
              <a:gd name="connsiteY4" fmla="*/ 835865 h 928739"/>
              <a:gd name="connsiteX5" fmla="*/ 1369708 w 1462582"/>
              <a:gd name="connsiteY5" fmla="*/ 928739 h 928739"/>
              <a:gd name="connsiteX6" fmla="*/ 92874 w 1462582"/>
              <a:gd name="connsiteY6" fmla="*/ 928739 h 928739"/>
              <a:gd name="connsiteX7" fmla="*/ 0 w 1462582"/>
              <a:gd name="connsiteY7" fmla="*/ 835865 h 928739"/>
              <a:gd name="connsiteX8" fmla="*/ 0 w 1462582"/>
              <a:gd name="connsiteY8" fmla="*/ 92874 h 92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2582" h="928739">
                <a:moveTo>
                  <a:pt x="0" y="92874"/>
                </a:moveTo>
                <a:cubicBezTo>
                  <a:pt x="0" y="41581"/>
                  <a:pt x="41581" y="0"/>
                  <a:pt x="92874" y="0"/>
                </a:cubicBezTo>
                <a:lnTo>
                  <a:pt x="1369708" y="0"/>
                </a:lnTo>
                <a:cubicBezTo>
                  <a:pt x="1421001" y="0"/>
                  <a:pt x="1462582" y="41581"/>
                  <a:pt x="1462582" y="92874"/>
                </a:cubicBezTo>
                <a:lnTo>
                  <a:pt x="1462582" y="835865"/>
                </a:lnTo>
                <a:cubicBezTo>
                  <a:pt x="1462582" y="887158"/>
                  <a:pt x="1421001" y="928739"/>
                  <a:pt x="1369708" y="928739"/>
                </a:cubicBezTo>
                <a:lnTo>
                  <a:pt x="92874" y="928739"/>
                </a:lnTo>
                <a:cubicBezTo>
                  <a:pt x="41581" y="928739"/>
                  <a:pt x="0" y="887158"/>
                  <a:pt x="0" y="835865"/>
                </a:cubicBezTo>
                <a:lnTo>
                  <a:pt x="0" y="92874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542" tIns="80542" rIns="80542" bIns="8054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400" b="1" kern="1200" dirty="0"/>
              <a:t>Λιανοπωλητής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400" kern="1200" dirty="0"/>
              <a:t>100%</a:t>
            </a:r>
            <a:endParaRPr lang="en-US" sz="1400" kern="12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99C7A2D-550B-42DC-B4AF-D09F55BF70D8}"/>
              </a:ext>
            </a:extLst>
          </p:cNvPr>
          <p:cNvSpPr/>
          <p:nvPr/>
        </p:nvSpPr>
        <p:spPr>
          <a:xfrm>
            <a:off x="1545553" y="4482230"/>
            <a:ext cx="1462582" cy="928739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311F85F-9C95-448C-B60B-0A9D33DAC7E2}"/>
              </a:ext>
            </a:extLst>
          </p:cNvPr>
          <p:cNvSpPr/>
          <p:nvPr/>
        </p:nvSpPr>
        <p:spPr>
          <a:xfrm>
            <a:off x="1708062" y="4636614"/>
            <a:ext cx="1462582" cy="928739"/>
          </a:xfrm>
          <a:custGeom>
            <a:avLst/>
            <a:gdLst>
              <a:gd name="connsiteX0" fmla="*/ 0 w 1462582"/>
              <a:gd name="connsiteY0" fmla="*/ 92874 h 928739"/>
              <a:gd name="connsiteX1" fmla="*/ 92874 w 1462582"/>
              <a:gd name="connsiteY1" fmla="*/ 0 h 928739"/>
              <a:gd name="connsiteX2" fmla="*/ 1369708 w 1462582"/>
              <a:gd name="connsiteY2" fmla="*/ 0 h 928739"/>
              <a:gd name="connsiteX3" fmla="*/ 1462582 w 1462582"/>
              <a:gd name="connsiteY3" fmla="*/ 92874 h 928739"/>
              <a:gd name="connsiteX4" fmla="*/ 1462582 w 1462582"/>
              <a:gd name="connsiteY4" fmla="*/ 835865 h 928739"/>
              <a:gd name="connsiteX5" fmla="*/ 1369708 w 1462582"/>
              <a:gd name="connsiteY5" fmla="*/ 928739 h 928739"/>
              <a:gd name="connsiteX6" fmla="*/ 92874 w 1462582"/>
              <a:gd name="connsiteY6" fmla="*/ 928739 h 928739"/>
              <a:gd name="connsiteX7" fmla="*/ 0 w 1462582"/>
              <a:gd name="connsiteY7" fmla="*/ 835865 h 928739"/>
              <a:gd name="connsiteX8" fmla="*/ 0 w 1462582"/>
              <a:gd name="connsiteY8" fmla="*/ 92874 h 92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2582" h="928739">
                <a:moveTo>
                  <a:pt x="0" y="92874"/>
                </a:moveTo>
                <a:cubicBezTo>
                  <a:pt x="0" y="41581"/>
                  <a:pt x="41581" y="0"/>
                  <a:pt x="92874" y="0"/>
                </a:cubicBezTo>
                <a:lnTo>
                  <a:pt x="1369708" y="0"/>
                </a:lnTo>
                <a:cubicBezTo>
                  <a:pt x="1421001" y="0"/>
                  <a:pt x="1462582" y="41581"/>
                  <a:pt x="1462582" y="92874"/>
                </a:cubicBezTo>
                <a:lnTo>
                  <a:pt x="1462582" y="835865"/>
                </a:lnTo>
                <a:cubicBezTo>
                  <a:pt x="1462582" y="887158"/>
                  <a:pt x="1421001" y="928739"/>
                  <a:pt x="1369708" y="928739"/>
                </a:cubicBezTo>
                <a:lnTo>
                  <a:pt x="92874" y="928739"/>
                </a:lnTo>
                <a:cubicBezTo>
                  <a:pt x="41581" y="928739"/>
                  <a:pt x="0" y="887158"/>
                  <a:pt x="0" y="835865"/>
                </a:cubicBezTo>
                <a:lnTo>
                  <a:pt x="0" y="92874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542" tIns="80542" rIns="80542" bIns="8054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400" b="1" i="0" kern="1200" baseline="0" dirty="0"/>
              <a:t>Καταναλωτής 1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400" b="0" i="0" kern="1200" baseline="0" dirty="0"/>
              <a:t>20%</a:t>
            </a:r>
            <a:endParaRPr lang="en-US" sz="1400" kern="12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C080619-BA96-47B4-8A8F-CB5458F9325C}"/>
              </a:ext>
            </a:extLst>
          </p:cNvPr>
          <p:cNvSpPr/>
          <p:nvPr/>
        </p:nvSpPr>
        <p:spPr>
          <a:xfrm>
            <a:off x="3333154" y="4482230"/>
            <a:ext cx="1462582" cy="928739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D0FE284-B0BE-4645-8ACB-A089328F2FCC}"/>
              </a:ext>
            </a:extLst>
          </p:cNvPr>
          <p:cNvSpPr/>
          <p:nvPr/>
        </p:nvSpPr>
        <p:spPr>
          <a:xfrm>
            <a:off x="3495663" y="4636614"/>
            <a:ext cx="1462582" cy="928739"/>
          </a:xfrm>
          <a:custGeom>
            <a:avLst/>
            <a:gdLst>
              <a:gd name="connsiteX0" fmla="*/ 0 w 1462582"/>
              <a:gd name="connsiteY0" fmla="*/ 92874 h 928739"/>
              <a:gd name="connsiteX1" fmla="*/ 92874 w 1462582"/>
              <a:gd name="connsiteY1" fmla="*/ 0 h 928739"/>
              <a:gd name="connsiteX2" fmla="*/ 1369708 w 1462582"/>
              <a:gd name="connsiteY2" fmla="*/ 0 h 928739"/>
              <a:gd name="connsiteX3" fmla="*/ 1462582 w 1462582"/>
              <a:gd name="connsiteY3" fmla="*/ 92874 h 928739"/>
              <a:gd name="connsiteX4" fmla="*/ 1462582 w 1462582"/>
              <a:gd name="connsiteY4" fmla="*/ 835865 h 928739"/>
              <a:gd name="connsiteX5" fmla="*/ 1369708 w 1462582"/>
              <a:gd name="connsiteY5" fmla="*/ 928739 h 928739"/>
              <a:gd name="connsiteX6" fmla="*/ 92874 w 1462582"/>
              <a:gd name="connsiteY6" fmla="*/ 928739 h 928739"/>
              <a:gd name="connsiteX7" fmla="*/ 0 w 1462582"/>
              <a:gd name="connsiteY7" fmla="*/ 835865 h 928739"/>
              <a:gd name="connsiteX8" fmla="*/ 0 w 1462582"/>
              <a:gd name="connsiteY8" fmla="*/ 92874 h 92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2582" h="928739">
                <a:moveTo>
                  <a:pt x="0" y="92874"/>
                </a:moveTo>
                <a:cubicBezTo>
                  <a:pt x="0" y="41581"/>
                  <a:pt x="41581" y="0"/>
                  <a:pt x="92874" y="0"/>
                </a:cubicBezTo>
                <a:lnTo>
                  <a:pt x="1369708" y="0"/>
                </a:lnTo>
                <a:cubicBezTo>
                  <a:pt x="1421001" y="0"/>
                  <a:pt x="1462582" y="41581"/>
                  <a:pt x="1462582" y="92874"/>
                </a:cubicBezTo>
                <a:lnTo>
                  <a:pt x="1462582" y="835865"/>
                </a:lnTo>
                <a:cubicBezTo>
                  <a:pt x="1462582" y="887158"/>
                  <a:pt x="1421001" y="928739"/>
                  <a:pt x="1369708" y="928739"/>
                </a:cubicBezTo>
                <a:lnTo>
                  <a:pt x="92874" y="928739"/>
                </a:lnTo>
                <a:cubicBezTo>
                  <a:pt x="41581" y="928739"/>
                  <a:pt x="0" y="887158"/>
                  <a:pt x="0" y="835865"/>
                </a:cubicBezTo>
                <a:lnTo>
                  <a:pt x="0" y="92874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542" tIns="80542" rIns="80542" bIns="8054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400" b="1" i="0" kern="1200" baseline="0" dirty="0"/>
              <a:t>Καταναλωτής 2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400" b="0" i="0" kern="1200" baseline="0" dirty="0"/>
              <a:t>30%</a:t>
            </a:r>
            <a:endParaRPr lang="en-US" sz="1400" kern="12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47C6E66-3632-4ED3-B163-854E8667465B}"/>
              </a:ext>
            </a:extLst>
          </p:cNvPr>
          <p:cNvSpPr/>
          <p:nvPr/>
        </p:nvSpPr>
        <p:spPr>
          <a:xfrm>
            <a:off x="5120754" y="4482230"/>
            <a:ext cx="1462582" cy="928739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820BDF9-5D0A-43FB-AC4A-D8CEEE828E5C}"/>
              </a:ext>
            </a:extLst>
          </p:cNvPr>
          <p:cNvSpPr/>
          <p:nvPr/>
        </p:nvSpPr>
        <p:spPr>
          <a:xfrm>
            <a:off x="5283263" y="4636614"/>
            <a:ext cx="1462582" cy="928739"/>
          </a:xfrm>
          <a:custGeom>
            <a:avLst/>
            <a:gdLst>
              <a:gd name="connsiteX0" fmla="*/ 0 w 1462582"/>
              <a:gd name="connsiteY0" fmla="*/ 92874 h 928739"/>
              <a:gd name="connsiteX1" fmla="*/ 92874 w 1462582"/>
              <a:gd name="connsiteY1" fmla="*/ 0 h 928739"/>
              <a:gd name="connsiteX2" fmla="*/ 1369708 w 1462582"/>
              <a:gd name="connsiteY2" fmla="*/ 0 h 928739"/>
              <a:gd name="connsiteX3" fmla="*/ 1462582 w 1462582"/>
              <a:gd name="connsiteY3" fmla="*/ 92874 h 928739"/>
              <a:gd name="connsiteX4" fmla="*/ 1462582 w 1462582"/>
              <a:gd name="connsiteY4" fmla="*/ 835865 h 928739"/>
              <a:gd name="connsiteX5" fmla="*/ 1369708 w 1462582"/>
              <a:gd name="connsiteY5" fmla="*/ 928739 h 928739"/>
              <a:gd name="connsiteX6" fmla="*/ 92874 w 1462582"/>
              <a:gd name="connsiteY6" fmla="*/ 928739 h 928739"/>
              <a:gd name="connsiteX7" fmla="*/ 0 w 1462582"/>
              <a:gd name="connsiteY7" fmla="*/ 835865 h 928739"/>
              <a:gd name="connsiteX8" fmla="*/ 0 w 1462582"/>
              <a:gd name="connsiteY8" fmla="*/ 92874 h 92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2582" h="928739">
                <a:moveTo>
                  <a:pt x="0" y="92874"/>
                </a:moveTo>
                <a:cubicBezTo>
                  <a:pt x="0" y="41581"/>
                  <a:pt x="41581" y="0"/>
                  <a:pt x="92874" y="0"/>
                </a:cubicBezTo>
                <a:lnTo>
                  <a:pt x="1369708" y="0"/>
                </a:lnTo>
                <a:cubicBezTo>
                  <a:pt x="1421001" y="0"/>
                  <a:pt x="1462582" y="41581"/>
                  <a:pt x="1462582" y="92874"/>
                </a:cubicBezTo>
                <a:lnTo>
                  <a:pt x="1462582" y="835865"/>
                </a:lnTo>
                <a:cubicBezTo>
                  <a:pt x="1462582" y="887158"/>
                  <a:pt x="1421001" y="928739"/>
                  <a:pt x="1369708" y="928739"/>
                </a:cubicBezTo>
                <a:lnTo>
                  <a:pt x="92874" y="928739"/>
                </a:lnTo>
                <a:cubicBezTo>
                  <a:pt x="41581" y="928739"/>
                  <a:pt x="0" y="887158"/>
                  <a:pt x="0" y="835865"/>
                </a:cubicBezTo>
                <a:lnTo>
                  <a:pt x="0" y="92874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542" tIns="80542" rIns="80542" bIns="8054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400" b="1" i="0" kern="1200" baseline="0" dirty="0"/>
              <a:t>Καταναλωτής 3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400" b="0" i="0" kern="1200" baseline="0" dirty="0"/>
              <a:t>25%</a:t>
            </a:r>
            <a:endParaRPr lang="en-US" sz="1400" kern="120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1B04137-7A1E-41D5-BA25-945EFCC92CB1}"/>
              </a:ext>
            </a:extLst>
          </p:cNvPr>
          <p:cNvSpPr/>
          <p:nvPr/>
        </p:nvSpPr>
        <p:spPr>
          <a:xfrm>
            <a:off x="6908355" y="4482230"/>
            <a:ext cx="1462582" cy="928739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6AEDE10-A1C3-4D23-ACD3-418141DA2765}"/>
              </a:ext>
            </a:extLst>
          </p:cNvPr>
          <p:cNvSpPr/>
          <p:nvPr/>
        </p:nvSpPr>
        <p:spPr>
          <a:xfrm>
            <a:off x="7070864" y="4636614"/>
            <a:ext cx="1462582" cy="928739"/>
          </a:xfrm>
          <a:custGeom>
            <a:avLst/>
            <a:gdLst>
              <a:gd name="connsiteX0" fmla="*/ 0 w 1462582"/>
              <a:gd name="connsiteY0" fmla="*/ 92874 h 928739"/>
              <a:gd name="connsiteX1" fmla="*/ 92874 w 1462582"/>
              <a:gd name="connsiteY1" fmla="*/ 0 h 928739"/>
              <a:gd name="connsiteX2" fmla="*/ 1369708 w 1462582"/>
              <a:gd name="connsiteY2" fmla="*/ 0 h 928739"/>
              <a:gd name="connsiteX3" fmla="*/ 1462582 w 1462582"/>
              <a:gd name="connsiteY3" fmla="*/ 92874 h 928739"/>
              <a:gd name="connsiteX4" fmla="*/ 1462582 w 1462582"/>
              <a:gd name="connsiteY4" fmla="*/ 835865 h 928739"/>
              <a:gd name="connsiteX5" fmla="*/ 1369708 w 1462582"/>
              <a:gd name="connsiteY5" fmla="*/ 928739 h 928739"/>
              <a:gd name="connsiteX6" fmla="*/ 92874 w 1462582"/>
              <a:gd name="connsiteY6" fmla="*/ 928739 h 928739"/>
              <a:gd name="connsiteX7" fmla="*/ 0 w 1462582"/>
              <a:gd name="connsiteY7" fmla="*/ 835865 h 928739"/>
              <a:gd name="connsiteX8" fmla="*/ 0 w 1462582"/>
              <a:gd name="connsiteY8" fmla="*/ 92874 h 92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2582" h="928739">
                <a:moveTo>
                  <a:pt x="0" y="92874"/>
                </a:moveTo>
                <a:cubicBezTo>
                  <a:pt x="0" y="41581"/>
                  <a:pt x="41581" y="0"/>
                  <a:pt x="92874" y="0"/>
                </a:cubicBezTo>
                <a:lnTo>
                  <a:pt x="1369708" y="0"/>
                </a:lnTo>
                <a:cubicBezTo>
                  <a:pt x="1421001" y="0"/>
                  <a:pt x="1462582" y="41581"/>
                  <a:pt x="1462582" y="92874"/>
                </a:cubicBezTo>
                <a:lnTo>
                  <a:pt x="1462582" y="835865"/>
                </a:lnTo>
                <a:cubicBezTo>
                  <a:pt x="1462582" y="887158"/>
                  <a:pt x="1421001" y="928739"/>
                  <a:pt x="1369708" y="928739"/>
                </a:cubicBezTo>
                <a:lnTo>
                  <a:pt x="92874" y="928739"/>
                </a:lnTo>
                <a:cubicBezTo>
                  <a:pt x="41581" y="928739"/>
                  <a:pt x="0" y="887158"/>
                  <a:pt x="0" y="835865"/>
                </a:cubicBezTo>
                <a:lnTo>
                  <a:pt x="0" y="92874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542" tIns="80542" rIns="80542" bIns="8054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400" b="1" i="0" kern="1200" baseline="0" dirty="0"/>
              <a:t>Καταναλωτής 4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400" b="0" i="0" kern="1200" baseline="0" dirty="0"/>
              <a:t>25%</a:t>
            </a:r>
            <a:endParaRPr lang="en-US" sz="1400" kern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EF350-0C9B-43CE-A3E9-29865730464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15</a:t>
            </a:fld>
            <a:endParaRPr lang="en-US" dirty="0"/>
          </a:p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2088A4-BFBA-43AC-97A6-B2218451D833}"/>
              </a:ext>
            </a:extLst>
          </p:cNvPr>
          <p:cNvGrpSpPr/>
          <p:nvPr/>
        </p:nvGrpSpPr>
        <p:grpSpPr>
          <a:xfrm>
            <a:off x="1527470" y="2851150"/>
            <a:ext cx="3625702" cy="101600"/>
            <a:chOff x="1527470" y="2851150"/>
            <a:chExt cx="3625702" cy="101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80C133B-B2CE-450D-AD71-002CAC0E0C10}"/>
                </a:ext>
              </a:extLst>
            </p:cNvPr>
            <p:cNvCxnSpPr>
              <a:cxnSpLocks/>
            </p:cNvCxnSpPr>
            <p:nvPr/>
          </p:nvCxnSpPr>
          <p:spPr>
            <a:xfrm>
              <a:off x="1527470" y="2952750"/>
              <a:ext cx="3625702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4DEB204-72F1-4F1C-8F62-F3F625D37CA7}"/>
                </a:ext>
              </a:extLst>
            </p:cNvPr>
            <p:cNvCxnSpPr/>
            <p:nvPr/>
          </p:nvCxnSpPr>
          <p:spPr>
            <a:xfrm flipV="1">
              <a:off x="5146675" y="2851150"/>
              <a:ext cx="0" cy="1016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62FB575-978A-4384-9FDB-6FF45EA552FE}"/>
                </a:ext>
              </a:extLst>
            </p:cNvPr>
            <p:cNvCxnSpPr/>
            <p:nvPr/>
          </p:nvCxnSpPr>
          <p:spPr>
            <a:xfrm flipV="1">
              <a:off x="3338623" y="2851150"/>
              <a:ext cx="0" cy="1016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8BEC8D5-3C40-430C-883D-E9951918A8C7}"/>
                </a:ext>
              </a:extLst>
            </p:cNvPr>
            <p:cNvCxnSpPr/>
            <p:nvPr/>
          </p:nvCxnSpPr>
          <p:spPr>
            <a:xfrm flipV="1">
              <a:off x="1527470" y="2851150"/>
              <a:ext cx="0" cy="1016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85988015-2F87-4910-B33E-65D3BE0E3F2D}"/>
              </a:ext>
            </a:extLst>
          </p:cNvPr>
          <p:cNvSpPr/>
          <p:nvPr/>
        </p:nvSpPr>
        <p:spPr>
          <a:xfrm>
            <a:off x="5372530" y="3124190"/>
            <a:ext cx="2074570" cy="1090989"/>
          </a:xfrm>
          <a:prstGeom prst="wedgeEllipseCallout">
            <a:avLst>
              <a:gd name="adj1" fmla="val -116152"/>
              <a:gd name="adj2" fmla="val 2327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Μονοπωλιακή δύναμη</a:t>
            </a:r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FE608FF4-D93C-4BEC-8B41-F656C911EBC5}"/>
              </a:ext>
            </a:extLst>
          </p:cNvPr>
          <p:cNvSpPr/>
          <p:nvPr/>
        </p:nvSpPr>
        <p:spPr>
          <a:xfrm>
            <a:off x="6263116" y="1744222"/>
            <a:ext cx="2231627" cy="1241862"/>
          </a:xfrm>
          <a:prstGeom prst="wedgeEllipseCallout">
            <a:avLst>
              <a:gd name="adj1" fmla="val -157244"/>
              <a:gd name="adj2" fmla="val 11145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Αντισταθμιστική ισχύς αγοραστή</a:t>
            </a:r>
            <a:endParaRPr lang="en-US" sz="1600" dirty="0"/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546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  <p:bldP spid="31" grpId="0" animBg="1"/>
      <p:bldP spid="33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017-F79D-46AD-BAAC-7A4202D0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Ιδιαιτερότητες ψηφιακών αγορών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A3254-3957-4C17-8673-93374DBAB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b="0" dirty="0">
                <a:solidFill>
                  <a:srgbClr val="2B2B2B"/>
                </a:solidFill>
                <a:effectLst/>
                <a:latin typeface="Noto Sans"/>
              </a:rPr>
              <a:t>Δυναμικότητα με ταχείς κύκλους καινοτομιών / διασπαστικών καινοτομιών (</a:t>
            </a:r>
            <a:r>
              <a:rPr lang="en-US" b="0" dirty="0">
                <a:solidFill>
                  <a:srgbClr val="2B2B2B"/>
                </a:solidFill>
                <a:effectLst/>
                <a:latin typeface="Noto Sans"/>
              </a:rPr>
              <a:t>disruptive innovation)</a:t>
            </a:r>
          </a:p>
          <a:p>
            <a:r>
              <a:rPr lang="el-GR" dirty="0">
                <a:solidFill>
                  <a:srgbClr val="2B2B2B"/>
                </a:solidFill>
                <a:latin typeface="Noto Sans"/>
              </a:rPr>
              <a:t>Παγκόσμια διάθεση μέσω διαδικτύου </a:t>
            </a:r>
            <a:r>
              <a:rPr lang="en-US" dirty="0">
                <a:solidFill>
                  <a:srgbClr val="C00000"/>
                </a:solidFill>
                <a:latin typeface="Noto Sans"/>
                <a:sym typeface="Wingdings" panose="05000000000000000000" pitchFamily="2" charset="2"/>
              </a:rPr>
              <a:t></a:t>
            </a:r>
            <a:r>
              <a:rPr lang="el-GR" dirty="0">
                <a:solidFill>
                  <a:srgbClr val="2B2B2B"/>
                </a:solidFill>
                <a:latin typeface="Noto Sans"/>
              </a:rPr>
              <a:t> δεν υπάρχουν φυσικά όρια</a:t>
            </a:r>
          </a:p>
          <a:p>
            <a:r>
              <a:rPr lang="el-GR" b="0" dirty="0">
                <a:solidFill>
                  <a:srgbClr val="2B2B2B"/>
                </a:solidFill>
                <a:effectLst/>
                <a:latin typeface="Noto Sans"/>
              </a:rPr>
              <a:t>Πολύπλευρος χαρακτήρας</a:t>
            </a:r>
          </a:p>
          <a:p>
            <a:r>
              <a:rPr lang="el-GR" b="0" dirty="0">
                <a:solidFill>
                  <a:srgbClr val="2B2B2B"/>
                </a:solidFill>
                <a:effectLst/>
                <a:latin typeface="Noto Sans"/>
              </a:rPr>
              <a:t>Ισχυρές επιδράσεις δικτύου</a:t>
            </a:r>
            <a:r>
              <a:rPr lang="en-US" b="0" dirty="0">
                <a:solidFill>
                  <a:srgbClr val="2B2B2B"/>
                </a:solidFill>
                <a:effectLst/>
                <a:latin typeface="Noto Sans"/>
              </a:rPr>
              <a:t> (</a:t>
            </a:r>
            <a:r>
              <a:rPr lang="en-US" b="0" i="1" dirty="0">
                <a:solidFill>
                  <a:srgbClr val="2B2B2B"/>
                </a:solidFill>
                <a:effectLst/>
                <a:latin typeface="Noto Sans"/>
              </a:rPr>
              <a:t>network effects</a:t>
            </a:r>
            <a:r>
              <a:rPr lang="en-US" b="0" dirty="0">
                <a:solidFill>
                  <a:srgbClr val="2B2B2B"/>
                </a:solidFill>
                <a:effectLst/>
                <a:latin typeface="Noto Sans"/>
              </a:rPr>
              <a:t>)</a:t>
            </a:r>
            <a:endParaRPr lang="el-GR" b="0" dirty="0">
              <a:solidFill>
                <a:srgbClr val="2B2B2B"/>
              </a:solidFill>
              <a:effectLst/>
              <a:latin typeface="Noto Sans"/>
            </a:endParaRPr>
          </a:p>
          <a:p>
            <a:r>
              <a:rPr lang="el-GR" b="0" dirty="0">
                <a:solidFill>
                  <a:srgbClr val="2B2B2B"/>
                </a:solidFill>
                <a:effectLst/>
                <a:latin typeface="Noto Sans"/>
              </a:rPr>
              <a:t>Έντονες οικονομίες κλίμακας (υψηλό κόστος </a:t>
            </a:r>
            <a:r>
              <a:rPr lang="en-US" b="0" dirty="0">
                <a:solidFill>
                  <a:srgbClr val="2B2B2B"/>
                </a:solidFill>
                <a:effectLst/>
                <a:latin typeface="Noto Sans"/>
              </a:rPr>
              <a:t>R&amp;</a:t>
            </a:r>
            <a:r>
              <a:rPr lang="en-US" dirty="0">
                <a:solidFill>
                  <a:srgbClr val="2B2B2B"/>
                </a:solidFill>
                <a:latin typeface="Noto Sans"/>
              </a:rPr>
              <a:t>D</a:t>
            </a:r>
            <a:r>
              <a:rPr lang="el-GR" dirty="0">
                <a:solidFill>
                  <a:srgbClr val="2B2B2B"/>
                </a:solidFill>
                <a:latin typeface="Noto Sans"/>
              </a:rPr>
              <a:t> (μη ανακτήσιμο)</a:t>
            </a:r>
            <a:r>
              <a:rPr lang="en-US" b="0" dirty="0">
                <a:solidFill>
                  <a:srgbClr val="2B2B2B"/>
                </a:solidFill>
                <a:effectLst/>
                <a:latin typeface="Noto Sans"/>
              </a:rPr>
              <a:t> </a:t>
            </a:r>
            <a:r>
              <a:rPr lang="el-GR" dirty="0">
                <a:solidFill>
                  <a:srgbClr val="2B2B2B"/>
                </a:solidFill>
                <a:latin typeface="Noto Sans"/>
              </a:rPr>
              <a:t>και </a:t>
            </a:r>
            <a:r>
              <a:rPr lang="el-GR" b="0" dirty="0">
                <a:solidFill>
                  <a:srgbClr val="2B2B2B"/>
                </a:solidFill>
                <a:effectLst/>
                <a:latin typeface="Noto Sans"/>
              </a:rPr>
              <a:t>σχεδόν μηδενικό οριακό κόστος) </a:t>
            </a:r>
            <a:r>
              <a:rPr lang="el-GR" b="0" dirty="0">
                <a:solidFill>
                  <a:srgbClr val="C00000"/>
                </a:solidFill>
                <a:effectLst/>
                <a:latin typeface="Noto Sans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2B2B2B"/>
                </a:solidFill>
                <a:latin typeface="Noto Sans"/>
                <a:sym typeface="Wingdings" panose="05000000000000000000" pitchFamily="2" charset="2"/>
              </a:rPr>
              <a:t>ακαταλληλότητα </a:t>
            </a:r>
            <a:r>
              <a:rPr lang="en-US" b="0" dirty="0">
                <a:solidFill>
                  <a:srgbClr val="2B2B2B"/>
                </a:solidFill>
                <a:effectLst/>
                <a:latin typeface="Noto Sans"/>
                <a:sym typeface="Wingdings" panose="05000000000000000000" pitchFamily="2" charset="2"/>
              </a:rPr>
              <a:t>Lerner index </a:t>
            </a:r>
            <a:endParaRPr lang="el-GR" b="0" dirty="0">
              <a:solidFill>
                <a:srgbClr val="2B2B2B"/>
              </a:solidFill>
              <a:effectLst/>
              <a:latin typeface="Noto Sans"/>
              <a:sym typeface="Wingdings" panose="05000000000000000000" pitchFamily="2" charset="2"/>
            </a:endParaRPr>
          </a:p>
          <a:p>
            <a:r>
              <a:rPr lang="el-GR" dirty="0">
                <a:solidFill>
                  <a:srgbClr val="2B2B2B"/>
                </a:solidFill>
                <a:latin typeface="Noto Sans"/>
              </a:rPr>
              <a:t>Υψηλός βαθμός συγκέντρωσης αγοράς</a:t>
            </a:r>
            <a:r>
              <a:rPr lang="el-GR" dirty="0">
                <a:solidFill>
                  <a:srgbClr val="C00000"/>
                </a:solidFill>
                <a:latin typeface="Noto Sans"/>
              </a:rPr>
              <a:t> </a:t>
            </a:r>
            <a:r>
              <a:rPr lang="el-GR" dirty="0">
                <a:solidFill>
                  <a:srgbClr val="C00000"/>
                </a:solidFill>
                <a:latin typeface="Noto Sans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2B2B2B"/>
                </a:solidFill>
                <a:latin typeface="Noto Sans"/>
                <a:sym typeface="Wingdings" panose="05000000000000000000" pitchFamily="2" charset="2"/>
              </a:rPr>
              <a:t>ρ</a:t>
            </a:r>
            <a:r>
              <a:rPr lang="el-GR" b="0" dirty="0">
                <a:solidFill>
                  <a:srgbClr val="2B2B2B"/>
                </a:solidFill>
                <a:effectLst/>
                <a:latin typeface="Noto Sans"/>
              </a:rPr>
              <a:t>οπή για επικράτηση / έλεγχο αγοράς από μικρό αριθμό επιχειρήσεων (</a:t>
            </a:r>
            <a:r>
              <a:rPr lang="en-CY" b="0" i="1" dirty="0">
                <a:solidFill>
                  <a:srgbClr val="2B2B2B"/>
                </a:solidFill>
                <a:effectLst/>
                <a:latin typeface="Noto Sans"/>
              </a:rPr>
              <a:t>market tipping</a:t>
            </a:r>
            <a:r>
              <a:rPr lang="en-CY" b="0" dirty="0">
                <a:solidFill>
                  <a:srgbClr val="2B2B2B"/>
                </a:solidFill>
                <a:effectLst/>
                <a:latin typeface="Noto Sans"/>
              </a:rPr>
              <a:t>)</a:t>
            </a:r>
            <a:r>
              <a:rPr lang="en-US" b="0" dirty="0">
                <a:solidFill>
                  <a:srgbClr val="2B2B2B"/>
                </a:solidFill>
                <a:effectLst/>
                <a:latin typeface="Noto Sans"/>
              </a:rPr>
              <a:t> </a:t>
            </a:r>
            <a:endParaRPr lang="el-GR" b="0" dirty="0">
              <a:solidFill>
                <a:srgbClr val="2B2B2B"/>
              </a:solidFill>
              <a:effectLst/>
              <a:latin typeface="Noto Sans"/>
            </a:endParaRPr>
          </a:p>
          <a:p>
            <a:r>
              <a:rPr lang="el-GR" dirty="0">
                <a:solidFill>
                  <a:srgbClr val="2B2B2B"/>
                </a:solidFill>
                <a:latin typeface="Noto Sans"/>
              </a:rPr>
              <a:t>Πρόσβαση σε μεγάλα δεδομένα (</a:t>
            </a:r>
            <a:r>
              <a:rPr lang="en-US" i="1" dirty="0">
                <a:solidFill>
                  <a:srgbClr val="2B2B2B"/>
                </a:solidFill>
                <a:latin typeface="Noto Sans"/>
              </a:rPr>
              <a:t>big data</a:t>
            </a:r>
            <a:r>
              <a:rPr lang="en-US" dirty="0">
                <a:solidFill>
                  <a:srgbClr val="2B2B2B"/>
                </a:solidFill>
                <a:latin typeface="Noto Sans"/>
              </a:rPr>
              <a:t>)</a:t>
            </a:r>
            <a:endParaRPr lang="el-GR" dirty="0">
              <a:solidFill>
                <a:srgbClr val="2B2B2B"/>
              </a:solidFill>
              <a:latin typeface="Noto Sans"/>
            </a:endParaRPr>
          </a:p>
          <a:p>
            <a:r>
              <a:rPr lang="el-GR" b="0" dirty="0">
                <a:solidFill>
                  <a:srgbClr val="2B2B2B"/>
                </a:solidFill>
                <a:effectLst/>
                <a:latin typeface="Noto Sans"/>
              </a:rPr>
              <a:t>Ανάπτυξη ψηφιακών οικοσυστημάτων </a:t>
            </a:r>
            <a:r>
              <a:rPr lang="el-GR" b="0" dirty="0">
                <a:solidFill>
                  <a:srgbClr val="C00000"/>
                </a:solidFill>
                <a:effectLst/>
                <a:latin typeface="Noto Sans"/>
                <a:sym typeface="Wingdings" panose="05000000000000000000" pitchFamily="2" charset="2"/>
              </a:rPr>
              <a:t></a:t>
            </a:r>
            <a:r>
              <a:rPr lang="el-GR" b="0" dirty="0">
                <a:solidFill>
                  <a:srgbClr val="2B2B2B"/>
                </a:solidFill>
                <a:effectLst/>
                <a:latin typeface="Noto Sans"/>
                <a:sym typeface="Wingdings" panose="05000000000000000000" pitchFamily="2" charset="2"/>
              </a:rPr>
              <a:t> ενσωμάτωση συμπληρωματικών προϊόντων / υπηρεσιών στην ίδια πλατφόρμα</a:t>
            </a:r>
            <a:r>
              <a:rPr lang="el-GR" b="0" dirty="0">
                <a:solidFill>
                  <a:srgbClr val="C00000"/>
                </a:solidFill>
                <a:effectLst/>
                <a:latin typeface="Noto Sans"/>
                <a:sym typeface="Wingdings" panose="05000000000000000000" pitchFamily="2" charset="2"/>
              </a:rPr>
              <a:t>  </a:t>
            </a:r>
            <a:r>
              <a:rPr lang="el-GR" dirty="0">
                <a:solidFill>
                  <a:srgbClr val="2B2B2B"/>
                </a:solidFill>
                <a:latin typeface="Noto Sans"/>
                <a:sym typeface="Wingdings" panose="05000000000000000000" pitchFamily="2" charset="2"/>
              </a:rPr>
              <a:t>υψηλό κόστος μεταστροφής (</a:t>
            </a:r>
            <a:r>
              <a:rPr lang="en-US" dirty="0">
                <a:solidFill>
                  <a:srgbClr val="2B2B2B"/>
                </a:solidFill>
                <a:latin typeface="Noto Sans"/>
                <a:sym typeface="Wingdings" panose="05000000000000000000" pitchFamily="2" charset="2"/>
              </a:rPr>
              <a:t>switching cost) </a:t>
            </a:r>
            <a:r>
              <a:rPr lang="el-GR" dirty="0">
                <a:solidFill>
                  <a:srgbClr val="2B2B2B"/>
                </a:solidFill>
                <a:latin typeface="Noto Sans"/>
                <a:sym typeface="Wingdings" panose="05000000000000000000" pitchFamily="2" charset="2"/>
              </a:rPr>
              <a:t>και δ</a:t>
            </a:r>
            <a:r>
              <a:rPr lang="el-GR" b="0" dirty="0">
                <a:solidFill>
                  <a:srgbClr val="2B2B2B"/>
                </a:solidFill>
                <a:effectLst/>
                <a:latin typeface="Noto Sans"/>
                <a:sym typeface="Wingdings" panose="05000000000000000000" pitchFamily="2" charset="2"/>
              </a:rPr>
              <a:t>ημιουργία επιδράσεων εγκλωβισμού (</a:t>
            </a:r>
            <a:r>
              <a:rPr lang="en-US" b="0" i="1" dirty="0">
                <a:solidFill>
                  <a:srgbClr val="2B2B2B"/>
                </a:solidFill>
                <a:effectLst/>
                <a:latin typeface="Noto Sans"/>
                <a:sym typeface="Wingdings" panose="05000000000000000000" pitchFamily="2" charset="2"/>
              </a:rPr>
              <a:t>locked-in effects</a:t>
            </a:r>
            <a:r>
              <a:rPr lang="en-US" b="0" dirty="0">
                <a:solidFill>
                  <a:srgbClr val="2B2B2B"/>
                </a:solidFill>
                <a:effectLst/>
                <a:latin typeface="Noto Sans"/>
                <a:sym typeface="Wingdings" panose="05000000000000000000" pitchFamily="2" charset="2"/>
              </a:rPr>
              <a:t>)</a:t>
            </a:r>
            <a:endParaRPr lang="el-GR" b="0" dirty="0">
              <a:solidFill>
                <a:srgbClr val="2B2B2B"/>
              </a:solidFill>
              <a:effectLst/>
              <a:latin typeface="Noto Sans"/>
              <a:sym typeface="Wingdings" panose="05000000000000000000" pitchFamily="2" charset="2"/>
            </a:endParaRPr>
          </a:p>
          <a:p>
            <a:r>
              <a:rPr lang="el-GR" dirty="0">
                <a:solidFill>
                  <a:srgbClr val="2B2B2B"/>
                </a:solidFill>
                <a:latin typeface="Noto Sans"/>
                <a:sym typeface="Wingdings" panose="05000000000000000000" pitchFamily="2" charset="2"/>
              </a:rPr>
              <a:t>Μη τιμολογιακός ανταγωνισμός π.χ. ποιότητα / ποικιλία / λειτουργικότητα / καινοτομίες</a:t>
            </a:r>
            <a:endParaRPr lang="el-GR" b="0" dirty="0">
              <a:solidFill>
                <a:srgbClr val="2B2B2B"/>
              </a:solidFill>
              <a:effectLst/>
              <a:latin typeface="Noto Sans"/>
            </a:endParaRPr>
          </a:p>
          <a:p>
            <a:endParaRPr lang="el-GR" i="1" dirty="0">
              <a:solidFill>
                <a:srgbClr val="2B2B2B"/>
              </a:solidFill>
              <a:latin typeface="Noto San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2609E-0EFA-43C0-A9C9-D1968F817C3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16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13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DF2BC-6F84-43F4-8F0C-88F62ADC9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Ιδιαιτερότητες ψηφιακών αγορών</a:t>
            </a:r>
            <a:br>
              <a:rPr lang="en-US" dirty="0"/>
            </a:br>
            <a:r>
              <a:rPr lang="el-GR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Ψηφιακές πλατφόρμες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733B6-2B19-48FF-988B-A11810A92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39725" rtl="0" fontAlgn="base">
              <a:spcBef>
                <a:spcPts val="3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2000" i="0" u="none" strike="noStrike" dirty="0">
                <a:solidFill>
                  <a:srgbClr val="000000"/>
                </a:solidFill>
                <a:effectLst/>
              </a:rPr>
              <a:t>Εφαρμογή που 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</a:rPr>
              <a:t>φέρνει σε επαφή δύο / περισσότερες διακριτές ομάδες χρηστών</a:t>
            </a:r>
            <a:r>
              <a:rPr lang="el-GR" sz="2000" i="0" u="none" strike="noStrike" dirty="0">
                <a:solidFill>
                  <a:srgbClr val="000000"/>
                </a:solidFill>
                <a:effectLst/>
              </a:rPr>
              <a:t>,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l-GR" sz="2000" i="0" u="none" strike="noStrike" dirty="0">
                <a:solidFill>
                  <a:srgbClr val="000000"/>
                </a:solidFill>
                <a:effectLst/>
              </a:rPr>
              <a:t>η αλληλεπίδραση των οποίων δημιουργεί 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</a:rPr>
              <a:t>πρόσθετη αξία</a:t>
            </a:r>
            <a:endParaRPr lang="el-GR" sz="2000" b="1" i="0" u="none" strike="noStrike" dirty="0">
              <a:solidFill>
                <a:srgbClr val="C00000"/>
              </a:solidFill>
              <a:effectLst/>
            </a:endParaRPr>
          </a:p>
          <a:p>
            <a:pPr marL="758822" lvl="1" fontAlgn="base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l-GR" sz="1800" b="0" i="0" u="none" strike="noStrike" dirty="0">
                <a:solidFill>
                  <a:srgbClr val="000000"/>
                </a:solidFill>
                <a:effectLst/>
              </a:rPr>
              <a:t>Δύο ομάδες </a:t>
            </a:r>
            <a:r>
              <a:rPr lang="el-GR" sz="1800" b="0" i="0" u="none" strike="noStrike" dirty="0">
                <a:solidFill>
                  <a:srgbClr val="C00000"/>
                </a:solidFill>
                <a:effectLst/>
                <a:sym typeface="Wingdings" panose="05000000000000000000" pitchFamily="2" charset="2"/>
              </a:rPr>
              <a:t>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l-GR" sz="1800" b="0" i="1" u="none" strike="noStrike" dirty="0">
                <a:solidFill>
                  <a:srgbClr val="000000"/>
                </a:solidFill>
                <a:effectLst/>
              </a:rPr>
              <a:t>Δίπλευρες </a:t>
            </a:r>
            <a:endParaRPr lang="el-GR" sz="1800" b="0" i="1" u="none" strike="noStrike" dirty="0">
              <a:solidFill>
                <a:srgbClr val="C00000"/>
              </a:solidFill>
              <a:effectLst/>
            </a:endParaRPr>
          </a:p>
          <a:p>
            <a:pPr marL="758822" lvl="1" fontAlgn="base">
              <a:spcBef>
                <a:spcPts val="350"/>
              </a:spcBef>
              <a:buFont typeface="Arial" panose="020B0604020202020204" pitchFamily="34" charset="0"/>
              <a:buChar char="•"/>
            </a:pPr>
            <a:r>
              <a:rPr lang="el-GR" sz="1800" b="0" i="0" u="none" strike="noStrike" dirty="0">
                <a:solidFill>
                  <a:srgbClr val="000000"/>
                </a:solidFill>
                <a:effectLst/>
              </a:rPr>
              <a:t>Περισσότερες ομάδες </a:t>
            </a:r>
            <a:r>
              <a:rPr lang="el-GR" sz="1800" b="0" i="0" u="none" strike="noStrike" dirty="0">
                <a:solidFill>
                  <a:srgbClr val="C00000"/>
                </a:solidFill>
                <a:effectLst/>
                <a:sym typeface="Wingdings" panose="05000000000000000000" pitchFamily="2" charset="2"/>
              </a:rPr>
              <a:t>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l-GR" sz="1800" b="0" i="1" u="none" strike="noStrike" dirty="0">
                <a:solidFill>
                  <a:srgbClr val="000000"/>
                </a:solidFill>
                <a:effectLst/>
              </a:rPr>
              <a:t>Πολύπλευρες αγορές</a:t>
            </a:r>
          </a:p>
          <a:p>
            <a:pPr marL="339725" rtl="0" fontAlgn="base">
              <a:spcBef>
                <a:spcPts val="3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2000" u="sng" strike="noStrike" dirty="0">
                <a:solidFill>
                  <a:srgbClr val="C00000"/>
                </a:solidFill>
                <a:effectLst/>
              </a:rPr>
              <a:t>Παραδείγματα</a:t>
            </a:r>
          </a:p>
          <a:p>
            <a:pPr marL="719138" lvl="1" indent="-271463" fontAlgn="base">
              <a:spcBef>
                <a:spcPts val="350"/>
              </a:spcBef>
              <a:buFont typeface="Corbel" panose="020B0503020204020204" pitchFamily="34" charset="0"/>
              <a:buChar char="❶"/>
            </a:pPr>
            <a:r>
              <a:rPr lang="el-GR" sz="1800" b="1" i="0" u="none" strike="noStrike" dirty="0">
                <a:solidFill>
                  <a:schemeClr val="tx1"/>
                </a:solidFill>
                <a:effectLst/>
              </a:rPr>
              <a:t>Google Play Store</a:t>
            </a:r>
          </a:p>
          <a:p>
            <a:pPr marL="1143000" lvl="2" indent="-228600" rtl="0" fontAlgn="base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800" b="0" i="0" u="none" strike="noStrike" dirty="0">
                <a:solidFill>
                  <a:srgbClr val="000000"/>
                </a:solidFill>
                <a:effectLst/>
              </a:rPr>
              <a:t>Δημιουργοί εφαρμογών (apps) και περιεχομένου (content)</a:t>
            </a:r>
            <a:endParaRPr lang="el-GR" sz="1800" b="0" i="0" u="none" strike="noStrike" dirty="0">
              <a:solidFill>
                <a:srgbClr val="C00000"/>
              </a:solidFill>
              <a:effectLst/>
            </a:endParaRPr>
          </a:p>
          <a:p>
            <a:pPr marL="1143000" lvl="2" indent="-228600" rtl="0" fontAlgn="base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800" b="0" i="0" u="none" strike="noStrike" dirty="0">
                <a:solidFill>
                  <a:srgbClr val="000000"/>
                </a:solidFill>
                <a:effectLst/>
              </a:rPr>
              <a:t>Τελικοί χρήστες εφαρμογών</a:t>
            </a:r>
            <a:endParaRPr lang="el-GR" sz="1800" b="0" i="0" u="none" strike="noStrike" dirty="0">
              <a:solidFill>
                <a:srgbClr val="C00000"/>
              </a:solidFill>
              <a:effectLst/>
            </a:endParaRPr>
          </a:p>
          <a:p>
            <a:pPr lvl="1" rtl="0" fontAlgn="base">
              <a:spcBef>
                <a:spcPts val="350"/>
              </a:spcBef>
              <a:spcAft>
                <a:spcPts val="0"/>
              </a:spcAft>
              <a:buFont typeface="Corbel" panose="020B0503020204020204" pitchFamily="34" charset="0"/>
              <a:buChar char="❷"/>
            </a:pPr>
            <a:r>
              <a:rPr lang="el-GR" sz="1800" b="0" i="0" u="none" strike="noStrike" dirty="0">
                <a:solidFill>
                  <a:srgbClr val="C00000"/>
                </a:solidFill>
                <a:effectLst/>
              </a:rPr>
              <a:t> </a:t>
            </a:r>
            <a:r>
              <a:rPr lang="el-GR" sz="1800" b="1" i="0" u="none" strike="noStrike" dirty="0">
                <a:solidFill>
                  <a:schemeClr val="tx1"/>
                </a:solidFill>
                <a:effectLst/>
              </a:rPr>
              <a:t>Facebook</a:t>
            </a:r>
          </a:p>
          <a:p>
            <a:pPr marL="1143000" lvl="2" indent="-228600" rtl="0" fontAlgn="base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800" i="0" u="none" strike="noStrike" dirty="0">
                <a:solidFill>
                  <a:srgbClr val="000000"/>
                </a:solidFill>
                <a:effectLst/>
              </a:rPr>
              <a:t>Χρήστες υπηρεσιών κοινωνικής δικτύωσης</a:t>
            </a:r>
            <a:endParaRPr lang="el-GR" sz="1800" i="0" u="none" strike="noStrike" dirty="0">
              <a:solidFill>
                <a:srgbClr val="C00000"/>
              </a:solidFill>
              <a:effectLst/>
            </a:endParaRPr>
          </a:p>
          <a:p>
            <a:pPr marL="1143000" lvl="2" indent="-228600" rtl="0" fontAlgn="base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800" b="0" i="0" u="none" strike="noStrike" dirty="0">
                <a:solidFill>
                  <a:srgbClr val="000000"/>
                </a:solidFill>
                <a:effectLst/>
              </a:rPr>
              <a:t>Διαφημιστές</a:t>
            </a:r>
            <a:endParaRPr lang="el-GR" sz="1800" b="0" i="0" u="none" strike="noStrike" dirty="0">
              <a:solidFill>
                <a:srgbClr val="C00000"/>
              </a:solidFill>
              <a:effectLst/>
            </a:endParaRPr>
          </a:p>
          <a:p>
            <a:pPr lvl="1" rtl="0" fontAlgn="base">
              <a:spcBef>
                <a:spcPts val="350"/>
              </a:spcBef>
              <a:spcAft>
                <a:spcPts val="0"/>
              </a:spcAft>
              <a:buFont typeface="Corbel" panose="020B0503020204020204" pitchFamily="34" charset="0"/>
              <a:buChar char="❸"/>
            </a:pPr>
            <a:r>
              <a:rPr lang="el-GR" sz="1800" b="0" i="0" u="none" strike="noStrike" dirty="0">
                <a:solidFill>
                  <a:srgbClr val="C00000"/>
                </a:solidFill>
                <a:effectLst/>
              </a:rPr>
              <a:t> </a:t>
            </a:r>
            <a:r>
              <a:rPr lang="el-GR" sz="1800" b="1" i="0" u="none" strike="noStrike" dirty="0">
                <a:solidFill>
                  <a:schemeClr val="tx1"/>
                </a:solidFill>
                <a:effectLst/>
              </a:rPr>
              <a:t>Viber / Line / WeChat</a:t>
            </a:r>
          </a:p>
          <a:p>
            <a:pPr marL="1143000" lvl="2" indent="-228600" rtl="0" fontAlgn="base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800" b="0" i="0" u="none" strike="noStrike" dirty="0">
                <a:solidFill>
                  <a:srgbClr val="000000"/>
                </a:solidFill>
                <a:effectLst/>
              </a:rPr>
              <a:t>Χρήστες φωνητικών υπηρεσιών μέσω διαδικτυακού πρωτοκόλλου</a:t>
            </a:r>
            <a:endParaRPr lang="el-GR" sz="1800" b="0" i="0" u="none" strike="noStrike" dirty="0">
              <a:solidFill>
                <a:srgbClr val="C00000"/>
              </a:solidFill>
              <a:effectLst/>
            </a:endParaRPr>
          </a:p>
          <a:p>
            <a:pPr marL="1143000" lvl="2" indent="-228600" rtl="0" fontAlgn="base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800" b="0" i="0" u="none" strike="noStrike" dirty="0">
                <a:solidFill>
                  <a:srgbClr val="000000"/>
                </a:solidFill>
                <a:effectLst/>
              </a:rPr>
              <a:t>Δημιουργοί ψηφιακών προϊόντων </a:t>
            </a:r>
            <a:r>
              <a:rPr lang="el-GR" sz="1600" b="0" i="0" u="none" strike="noStrike" dirty="0">
                <a:solidFill>
                  <a:srgbClr val="000000"/>
                </a:solidFill>
                <a:effectLst/>
              </a:rPr>
              <a:t>(π.χ. stickers, smileys, emoji)</a:t>
            </a:r>
          </a:p>
          <a:p>
            <a:pPr marL="339725" fontAlgn="base">
              <a:spcBef>
                <a:spcPts val="350"/>
              </a:spcBef>
            </a:pPr>
            <a:r>
              <a:rPr lang="el-GR" sz="2000" dirty="0">
                <a:solidFill>
                  <a:schemeClr val="tx1"/>
                </a:solidFill>
              </a:rPr>
              <a:t>Στρατηγικές ασυμμετρικής τιμολόγησης </a:t>
            </a:r>
          </a:p>
          <a:p>
            <a:pPr marL="339725" fontAlgn="base">
              <a:spcBef>
                <a:spcPts val="350"/>
              </a:spcBef>
            </a:pPr>
            <a:r>
              <a:rPr lang="el-GR" sz="2000" dirty="0">
                <a:solidFill>
                  <a:schemeClr val="tx1"/>
                </a:solidFill>
              </a:rPr>
              <a:t>Μη τιμολογιακός ανταγωνισμός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54196-1798-4AE8-BDE1-F68B81024E8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17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A21A-0CF0-4DA3-B3C1-2C803A32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Ιδιαιτερότητες ψηφιακών αγορών</a:t>
            </a:r>
            <a:br>
              <a:rPr lang="en-US"/>
            </a:br>
            <a:r>
              <a:rPr lang="el-GR" sz="2400" b="0">
                <a:solidFill>
                  <a:schemeClr val="tx1">
                    <a:lumMod val="75000"/>
                    <a:lumOff val="25000"/>
                  </a:schemeClr>
                </a:solidFill>
              </a:rPr>
              <a:t>Ψηφιακές πλατφόρμες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45D81-9F7D-45D7-864C-9E400C233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l-GR" sz="3400" i="1"/>
              <a:t>Διάκριση βάσει</a:t>
            </a:r>
            <a:r>
              <a:rPr lang="en-US" sz="3400" i="1"/>
              <a:t>:</a:t>
            </a:r>
          </a:p>
          <a:p>
            <a:pPr marL="876297" lvl="1" indent="-457200">
              <a:spcBef>
                <a:spcPts val="0"/>
              </a:spcBef>
            </a:pPr>
            <a:r>
              <a:rPr lang="el-GR" sz="3000" b="1" u="sng"/>
              <a:t>Αλληλεπίδρασης</a:t>
            </a:r>
          </a:p>
          <a:p>
            <a:pPr marL="1333497" lvl="2" indent="-457200">
              <a:spcBef>
                <a:spcPts val="0"/>
              </a:spcBef>
            </a:pPr>
            <a:r>
              <a:rPr lang="el-GR" sz="2600" i="1"/>
              <a:t>Συναλλαγή (π.χ. </a:t>
            </a:r>
            <a:r>
              <a:rPr lang="en-US" sz="2600" i="1"/>
              <a:t>Uber, Airbnb, Amazon, Google Play, eBay, Booking.com)</a:t>
            </a:r>
            <a:endParaRPr lang="el-GR" sz="2600" i="1"/>
          </a:p>
          <a:p>
            <a:pPr marL="1333497" lvl="2" indent="-457200">
              <a:spcBef>
                <a:spcPts val="0"/>
              </a:spcBef>
            </a:pPr>
            <a:r>
              <a:rPr lang="el-GR" sz="2600" i="1"/>
              <a:t>Χωρίς Συναλλαγή</a:t>
            </a:r>
            <a:r>
              <a:rPr lang="en-US" sz="2600" i="1"/>
              <a:t> (</a:t>
            </a:r>
            <a:r>
              <a:rPr lang="el-GR" sz="2600" i="1"/>
              <a:t>π.χ. </a:t>
            </a:r>
            <a:r>
              <a:rPr lang="en-US" sz="2600" i="1"/>
              <a:t>Google Search, Facebook, YouTube)</a:t>
            </a:r>
            <a:endParaRPr lang="en-CY" sz="2600" i="1"/>
          </a:p>
          <a:p>
            <a:pPr marL="876297" lvl="1" indent="-457200">
              <a:spcBef>
                <a:spcPts val="0"/>
              </a:spcBef>
            </a:pPr>
            <a:r>
              <a:rPr lang="el-GR" sz="3000" b="1" u="sng"/>
              <a:t>Χρηματοδότησης</a:t>
            </a:r>
          </a:p>
          <a:p>
            <a:pPr marL="1333497" lvl="2" indent="-457200">
              <a:spcBef>
                <a:spcPts val="0"/>
              </a:spcBef>
            </a:pPr>
            <a:r>
              <a:rPr lang="el-GR" sz="2600" i="1"/>
              <a:t>Έσοδα από συναλλαγή (π.χ. </a:t>
            </a:r>
            <a:r>
              <a:rPr lang="en-US" sz="2600" i="1"/>
              <a:t>Google Play, Apple Store, </a:t>
            </a:r>
            <a:r>
              <a:rPr lang="en-CY" sz="2600" i="1"/>
              <a:t>Amazon, </a:t>
            </a:r>
            <a:r>
              <a:rPr lang="en-US" sz="2600" i="1"/>
              <a:t>Uber, Booking.com)</a:t>
            </a:r>
            <a:endParaRPr lang="el-GR" sz="2600" i="1"/>
          </a:p>
          <a:p>
            <a:pPr marL="1333497" lvl="2" indent="-457200">
              <a:spcBef>
                <a:spcPts val="0"/>
              </a:spcBef>
            </a:pPr>
            <a:r>
              <a:rPr lang="el-GR" sz="2600" i="1"/>
              <a:t>Έσοδα από διαφημίσεις</a:t>
            </a:r>
            <a:r>
              <a:rPr lang="en-US" sz="2600" i="1"/>
              <a:t> (</a:t>
            </a:r>
            <a:r>
              <a:rPr lang="el-GR" sz="2600" i="1"/>
              <a:t>π.χ. </a:t>
            </a:r>
            <a:r>
              <a:rPr lang="en-CY" sz="2600" i="1"/>
              <a:t>Facebook, Google Search, Instagram, YouTube, Strava)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859F0-BC35-4A56-8E56-268F058A93A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18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20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61DB-2639-45C3-AB1B-87D04A3C0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Ιδιαιτερότητες ψηφιακών αγορών</a:t>
            </a:r>
            <a:br>
              <a:rPr lang="en-US"/>
            </a:br>
            <a:r>
              <a:rPr lang="el-GR" sz="2400" b="0">
                <a:solidFill>
                  <a:schemeClr val="tx1">
                    <a:lumMod val="75000"/>
                    <a:lumOff val="25000"/>
                  </a:schemeClr>
                </a:solidFill>
              </a:rPr>
              <a:t>Πλατφόρμες μηδενικής τιμής (</a:t>
            </a:r>
            <a:r>
              <a:rPr lang="en-CY" sz="2400" b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sz="2400" b="0">
                <a:solidFill>
                  <a:schemeClr val="tx1">
                    <a:lumMod val="75000"/>
                    <a:lumOff val="25000"/>
                  </a:schemeClr>
                </a:solidFill>
              </a:rPr>
              <a:t>reemiums)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BAA2D-F6C2-4C26-8C27-F95BD0CD7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49" y="1402269"/>
            <a:ext cx="7896999" cy="4527044"/>
          </a:xfrm>
        </p:spPr>
        <p:txBody>
          <a:bodyPr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Char char="•"/>
            </a:pPr>
            <a:r>
              <a:rPr lang="el-GR" sz="2400"/>
              <a:t>Προσέλκυση χρηστών μέσω περιεχομένου / απόσπαση προσοχής (</a:t>
            </a:r>
            <a:r>
              <a:rPr lang="el-GR" sz="2400" i="1"/>
              <a:t>attention platforms</a:t>
            </a:r>
            <a:r>
              <a:rPr lang="el-GR" sz="2400"/>
              <a:t>) π.χ. αναρτήσεις, μηνύματα, βίντεο, φωτογραφίες</a:t>
            </a:r>
            <a:endParaRPr lang="el-GR"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rgbClr val="C00000"/>
              </a:buClr>
              <a:buSzPct val="100000"/>
              <a:buChar char="•"/>
            </a:pPr>
            <a:r>
              <a:rPr lang="el-GR" sz="2400" b="1"/>
              <a:t>Όφελος από χρήστες και διαφημιστές</a:t>
            </a:r>
            <a:endParaRPr lang="el-GR" b="1"/>
          </a:p>
          <a:p>
            <a:pPr lvl="1">
              <a:spcBef>
                <a:spcPts val="444"/>
              </a:spcBef>
            </a:pPr>
            <a:r>
              <a:rPr lang="el-GR" sz="2400"/>
              <a:t>Δεδομένα χρηστών </a:t>
            </a:r>
            <a:r>
              <a:rPr lang="en-CY" sz="240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sz="2400"/>
              <a:t> αξιοποίηση από πλατφόρμα (σκιώδης τιμή / </a:t>
            </a:r>
            <a:r>
              <a:rPr lang="el-GR" sz="2400" i="1"/>
              <a:t>shadow price</a:t>
            </a:r>
            <a:r>
              <a:rPr lang="el-GR" sz="2400"/>
              <a:t>)</a:t>
            </a:r>
          </a:p>
          <a:p>
            <a:pPr lvl="1">
              <a:spcBef>
                <a:spcPts val="444"/>
              </a:spcBef>
            </a:pPr>
            <a:r>
              <a:rPr lang="el-GR" sz="2400"/>
              <a:t>Έσοδα από διαφημιστές</a:t>
            </a:r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rgbClr val="C00000"/>
              </a:buClr>
              <a:buSzPct val="100000"/>
              <a:buChar char="•"/>
            </a:pPr>
            <a:r>
              <a:rPr lang="el-GR" sz="2400" b="1"/>
              <a:t>Μηδενική τιμή </a:t>
            </a:r>
            <a:endParaRPr lang="el-GR" b="1"/>
          </a:p>
          <a:p>
            <a:pPr lvl="1">
              <a:spcBef>
                <a:spcPts val="444"/>
              </a:spcBef>
            </a:pPr>
            <a:r>
              <a:rPr lang="el-GR" sz="2400"/>
              <a:t>Έμμεσες επιδράσεις δικτύου </a:t>
            </a:r>
            <a:endParaRPr lang="el-GR"/>
          </a:p>
          <a:p>
            <a:pPr lvl="1">
              <a:spcBef>
                <a:spcPts val="444"/>
              </a:spcBef>
            </a:pPr>
            <a:r>
              <a:rPr lang="el-GR" sz="2400"/>
              <a:t>Έντονος ανταγωνισμός πλατφόρμων για προσέλκυση / συγκράτηση χρηστών / στρατηγική εισόδου στην αγορά</a:t>
            </a:r>
            <a:endParaRPr lang="en-CY" sz="2400"/>
          </a:p>
          <a:p>
            <a:pPr marL="457200" lvl="1" indent="0">
              <a:spcBef>
                <a:spcPts val="444"/>
              </a:spcBef>
              <a:buNone/>
            </a:pPr>
            <a:r>
              <a:rPr lang="en-CY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CY">
                <a:sym typeface="Wingdings" panose="05000000000000000000" pitchFamily="2" charset="2"/>
              </a:rPr>
              <a:t> </a:t>
            </a:r>
            <a:r>
              <a:rPr lang="el-GR" sz="2400" i="1"/>
              <a:t>ανταγωνισμός ως προς άλλες παραμέτρους (π.χ. ποιότητα, αριθμός χρηστών στην άλλη πλευρά)</a:t>
            </a:r>
            <a:endParaRPr lang="el-GR" sz="1600" i="1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84D28-BB83-4BFA-872D-C3AA8A27DE9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19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6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8AD6-6B19-4166-B918-1C0B008B5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latin typeface="+mn-lt"/>
              </a:rPr>
              <a:t>ΣΥΝΟΨΗ ΠΑΡΟΥΣΙΑΣΗΣ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31D-1D79-475B-98D5-CDDBD3D7C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600" b="1" i="0" dirty="0">
                <a:solidFill>
                  <a:srgbClr val="2B2B2B"/>
                </a:solidFill>
                <a:effectLst/>
              </a:rPr>
              <a:t>Έννοια δεσπόζουσας θέσης</a:t>
            </a:r>
            <a:endParaRPr lang="en-CY" sz="2600" b="1" i="0" dirty="0">
              <a:solidFill>
                <a:srgbClr val="2B2B2B"/>
              </a:solidFill>
              <a:effectLst/>
            </a:endParaRPr>
          </a:p>
          <a:p>
            <a:pPr lvl="1"/>
            <a:r>
              <a:rPr lang="el-GR" sz="2200" dirty="0">
                <a:solidFill>
                  <a:srgbClr val="2B2B2B"/>
                </a:solidFill>
              </a:rPr>
              <a:t>Νομική προσέγγιση</a:t>
            </a:r>
          </a:p>
          <a:p>
            <a:pPr lvl="1"/>
            <a:r>
              <a:rPr lang="el-GR" sz="2200" b="0" dirty="0">
                <a:solidFill>
                  <a:srgbClr val="2B2B2B"/>
                </a:solidFill>
                <a:effectLst/>
              </a:rPr>
              <a:t>Οικονομική προσέγγιση</a:t>
            </a:r>
            <a:endParaRPr lang="en-CY" sz="2200" b="0" dirty="0">
              <a:solidFill>
                <a:srgbClr val="2B2B2B"/>
              </a:solidFill>
              <a:effectLst/>
            </a:endParaRPr>
          </a:p>
          <a:p>
            <a:r>
              <a:rPr lang="el-GR" sz="2600" b="1" i="0" dirty="0">
                <a:solidFill>
                  <a:srgbClr val="2B2B2B"/>
                </a:solidFill>
                <a:effectLst/>
              </a:rPr>
              <a:t>Θεμελίωση δεσπόζουσας θέσης – Ιδιαίτερα χαρακτηριστικά ψηφιακών αγορών</a:t>
            </a:r>
          </a:p>
          <a:p>
            <a:pPr lvl="1"/>
            <a:r>
              <a:rPr lang="el-GR" sz="2200" dirty="0">
                <a:solidFill>
                  <a:srgbClr val="2B2B2B"/>
                </a:solidFill>
              </a:rPr>
              <a:t>Παραδοσιακοί παράγοντες</a:t>
            </a:r>
            <a:r>
              <a:rPr lang="en-US" sz="2200" dirty="0">
                <a:solidFill>
                  <a:srgbClr val="2B2B2B"/>
                </a:solidFill>
              </a:rPr>
              <a:t>: </a:t>
            </a:r>
            <a:r>
              <a:rPr lang="el-GR" sz="2200" i="1" dirty="0">
                <a:solidFill>
                  <a:srgbClr val="2B2B2B"/>
                </a:solidFill>
              </a:rPr>
              <a:t>Μερίδια αγοράς</a:t>
            </a:r>
            <a:r>
              <a:rPr lang="en-US" sz="2200" i="1" dirty="0">
                <a:solidFill>
                  <a:srgbClr val="2B2B2B"/>
                </a:solidFill>
              </a:rPr>
              <a:t>, </a:t>
            </a:r>
            <a:r>
              <a:rPr lang="el-GR" sz="2200" i="1" dirty="0">
                <a:solidFill>
                  <a:srgbClr val="2B2B2B"/>
                </a:solidFill>
                <a:effectLst/>
              </a:rPr>
              <a:t>Εμπόδια εισόδου</a:t>
            </a:r>
            <a:r>
              <a:rPr lang="en-US" sz="2200" i="1" dirty="0">
                <a:solidFill>
                  <a:srgbClr val="2B2B2B"/>
                </a:solidFill>
                <a:effectLst/>
              </a:rPr>
              <a:t>, </a:t>
            </a:r>
            <a:r>
              <a:rPr lang="el-GR" sz="2200" i="1" dirty="0">
                <a:solidFill>
                  <a:srgbClr val="2B2B2B"/>
                </a:solidFill>
              </a:rPr>
              <a:t>Ισχύς αγοραστών</a:t>
            </a:r>
          </a:p>
          <a:p>
            <a:pPr lvl="1"/>
            <a:r>
              <a:rPr lang="el-GR" sz="2200" i="0" dirty="0">
                <a:solidFill>
                  <a:srgbClr val="2B2B2B"/>
                </a:solidFill>
                <a:effectLst/>
              </a:rPr>
              <a:t>Ιδιαιτερότητες ψηφιακών αγορών</a:t>
            </a:r>
            <a:r>
              <a:rPr lang="en-US" sz="2200" i="0" dirty="0">
                <a:solidFill>
                  <a:srgbClr val="2B2B2B"/>
                </a:solidFill>
                <a:effectLst/>
              </a:rPr>
              <a:t>: </a:t>
            </a:r>
            <a:r>
              <a:rPr lang="el-GR" sz="2200" i="1" dirty="0">
                <a:solidFill>
                  <a:srgbClr val="2B2B2B"/>
                </a:solidFill>
              </a:rPr>
              <a:t>Δυναμικότητα</a:t>
            </a:r>
            <a:r>
              <a:rPr lang="en-US" sz="2200" i="1" dirty="0">
                <a:solidFill>
                  <a:srgbClr val="2B2B2B"/>
                </a:solidFill>
              </a:rPr>
              <a:t>, </a:t>
            </a:r>
            <a:r>
              <a:rPr lang="el-GR" sz="2200" i="1" dirty="0">
                <a:solidFill>
                  <a:srgbClr val="2B2B2B"/>
                </a:solidFill>
                <a:effectLst/>
              </a:rPr>
              <a:t>Δίπλευρος / πολύπλευρος χαρακτήρας</a:t>
            </a:r>
            <a:r>
              <a:rPr lang="en-US" sz="2200" i="1" dirty="0">
                <a:solidFill>
                  <a:srgbClr val="2B2B2B"/>
                </a:solidFill>
                <a:effectLst/>
              </a:rPr>
              <a:t>, </a:t>
            </a:r>
            <a:r>
              <a:rPr lang="el-GR" sz="2200" i="1" dirty="0">
                <a:solidFill>
                  <a:srgbClr val="2B2B2B"/>
                </a:solidFill>
                <a:effectLst/>
              </a:rPr>
              <a:t>Μηδενική τιμή</a:t>
            </a:r>
            <a:r>
              <a:rPr lang="en-US" sz="2200" i="1" dirty="0">
                <a:solidFill>
                  <a:srgbClr val="2B2B2B"/>
                </a:solidFill>
                <a:effectLst/>
              </a:rPr>
              <a:t>, </a:t>
            </a:r>
            <a:r>
              <a:rPr lang="el-GR" sz="2200" i="1" dirty="0">
                <a:solidFill>
                  <a:srgbClr val="2B2B2B"/>
                </a:solidFill>
                <a:effectLst/>
              </a:rPr>
              <a:t>Επικράτηση μίας επιχείρησης</a:t>
            </a:r>
          </a:p>
          <a:p>
            <a:pPr lvl="1"/>
            <a:r>
              <a:rPr lang="el-GR" sz="2200" dirty="0">
                <a:solidFill>
                  <a:srgbClr val="2B2B2B"/>
                </a:solidFill>
              </a:rPr>
              <a:t>Πρόσθετοι παράγοντες</a:t>
            </a:r>
            <a:r>
              <a:rPr lang="en-US" sz="2200" dirty="0">
                <a:solidFill>
                  <a:srgbClr val="2B2B2B"/>
                </a:solidFill>
              </a:rPr>
              <a:t>: </a:t>
            </a:r>
            <a:r>
              <a:rPr lang="el-GR" sz="2200" i="1" dirty="0">
                <a:solidFill>
                  <a:srgbClr val="2B2B2B"/>
                </a:solidFill>
                <a:effectLst/>
              </a:rPr>
              <a:t>Καινοτομίες</a:t>
            </a:r>
            <a:r>
              <a:rPr lang="en-US" sz="2200" i="1" dirty="0">
                <a:solidFill>
                  <a:srgbClr val="2B2B2B"/>
                </a:solidFill>
                <a:effectLst/>
              </a:rPr>
              <a:t>, </a:t>
            </a:r>
            <a:r>
              <a:rPr lang="el-GR" sz="2200" i="1" dirty="0">
                <a:solidFill>
                  <a:srgbClr val="2B2B2B"/>
                </a:solidFill>
                <a:effectLst/>
              </a:rPr>
              <a:t>Επιδράσεις δικτύου</a:t>
            </a:r>
            <a:r>
              <a:rPr lang="en-US" sz="2200" i="1" dirty="0">
                <a:solidFill>
                  <a:srgbClr val="2B2B2B"/>
                </a:solidFill>
                <a:effectLst/>
              </a:rPr>
              <a:t>, </a:t>
            </a:r>
            <a:r>
              <a:rPr lang="el-GR" sz="2200" i="1" dirty="0">
                <a:solidFill>
                  <a:srgbClr val="2B2B2B"/>
                </a:solidFill>
              </a:rPr>
              <a:t>Χρήση μίας επιχείρησης / πλατφόρμας</a:t>
            </a:r>
            <a:r>
              <a:rPr lang="en-US" sz="2200" i="1" dirty="0">
                <a:solidFill>
                  <a:srgbClr val="2B2B2B"/>
                </a:solidFill>
              </a:rPr>
              <a:t>, </a:t>
            </a:r>
            <a:r>
              <a:rPr lang="el-GR" sz="2200" i="1" dirty="0">
                <a:solidFill>
                  <a:srgbClr val="2B2B2B"/>
                </a:solidFill>
              </a:rPr>
              <a:t>Ανάπτυξη οικοσυστήματος, </a:t>
            </a:r>
            <a:r>
              <a:rPr lang="el-GR" sz="2200" i="1" dirty="0">
                <a:solidFill>
                  <a:srgbClr val="2B2B2B"/>
                </a:solidFill>
                <a:effectLst/>
              </a:rPr>
              <a:t>Μεγάλα δεδομένα</a:t>
            </a:r>
            <a:endParaRPr lang="en-CY" sz="2200" i="1" dirty="0">
              <a:solidFill>
                <a:srgbClr val="2B2B2B"/>
              </a:solidFill>
              <a:effectLst/>
            </a:endParaRPr>
          </a:p>
          <a:p>
            <a:endParaRPr lang="el-GR" b="0" i="0" dirty="0">
              <a:solidFill>
                <a:srgbClr val="2B2B2B"/>
              </a:solidFill>
              <a:effectLst/>
              <a:latin typeface="Noto Sans"/>
            </a:endParaRPr>
          </a:p>
          <a:p>
            <a:endParaRPr lang="el-GR" b="0" i="0" dirty="0">
              <a:solidFill>
                <a:srgbClr val="2B2B2B"/>
              </a:solidFill>
              <a:effectLst/>
              <a:latin typeface="Noto San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B3622-F017-41F1-9640-8BB946E8C3B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2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30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7D61C-1A73-4E60-A8C5-FE286EBCF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Ιδιαιτερότητες ψηφιακών αγορών</a:t>
            </a:r>
            <a:br>
              <a:rPr lang="en-US"/>
            </a:br>
            <a:r>
              <a:rPr lang="el-GR" sz="2400" b="0">
                <a:solidFill>
                  <a:schemeClr val="tx1">
                    <a:lumMod val="75000"/>
                    <a:lumOff val="25000"/>
                  </a:schemeClr>
                </a:solidFill>
              </a:rPr>
              <a:t>Πλατφόρμες μηδενικής τιμής (</a:t>
            </a:r>
            <a:r>
              <a:rPr lang="en-CY" sz="2400" b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sz="2400" b="0">
                <a:solidFill>
                  <a:schemeClr val="tx1">
                    <a:lumMod val="75000"/>
                    <a:lumOff val="25000"/>
                  </a:schemeClr>
                </a:solidFill>
              </a:rPr>
              <a:t>reemiums)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380E4-DA98-4901-ABC1-0A0D0EEC1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49" y="1402269"/>
            <a:ext cx="4375187" cy="4534832"/>
          </a:xfrm>
        </p:spPr>
        <p:txBody>
          <a:bodyPr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lang="el-GR" b="1" u="sng" dirty="0"/>
              <a:t>Παράδειγμα</a:t>
            </a:r>
            <a:r>
              <a:rPr lang="en-US" b="1" u="sng" dirty="0"/>
              <a:t>: </a:t>
            </a:r>
            <a:r>
              <a:rPr lang="el-GR" b="1" u="sng" dirty="0"/>
              <a:t>Μηχανές αναζήτησης</a:t>
            </a:r>
          </a:p>
          <a:p>
            <a:pPr>
              <a:spcBef>
                <a:spcPts val="560"/>
              </a:spcBef>
              <a:buSzPts val="2800"/>
            </a:pPr>
            <a:r>
              <a:rPr lang="el-GR" dirty="0"/>
              <a:t>Αναζητήσεις χρηστών</a:t>
            </a:r>
            <a:r>
              <a:rPr lang="en-US" dirty="0"/>
              <a:t>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/>
              <a:t>συλλογή δεδομένων)</a:t>
            </a:r>
          </a:p>
          <a:p>
            <a:pPr>
              <a:spcBef>
                <a:spcPts val="560"/>
              </a:spcBef>
              <a:buSzPts val="2800"/>
            </a:pPr>
            <a:r>
              <a:rPr lang="el-GR" dirty="0"/>
              <a:t>Αποτελέσματα αναζητήσεων που βρήκαν σχετικά / χρήσιμα άλλοι χρήστες</a:t>
            </a:r>
          </a:p>
          <a:p>
            <a:pPr>
              <a:spcBef>
                <a:spcPts val="560"/>
              </a:spcBef>
              <a:buSzPts val="2800"/>
            </a:pPr>
            <a:r>
              <a:rPr lang="el-GR" dirty="0"/>
              <a:t>Βελτίωση ποιότητας υπηρεσίας / εμπειρίας χρήστη                      (π.χ. βελτίωση αλγόριθμου)</a:t>
            </a:r>
          </a:p>
          <a:p>
            <a:pPr>
              <a:spcBef>
                <a:spcPts val="560"/>
              </a:spcBef>
              <a:buSzPts val="2800"/>
            </a:pPr>
            <a:r>
              <a:rPr lang="el-GR" dirty="0"/>
              <a:t>Πιο </a:t>
            </a:r>
            <a:r>
              <a:rPr lang="el-GR" dirty="0" err="1"/>
              <a:t>στοχευμένες</a:t>
            </a:r>
            <a:r>
              <a:rPr lang="el-GR" dirty="0"/>
              <a:t> διαφημίσεις</a:t>
            </a:r>
            <a:r>
              <a:rPr lang="en-US" dirty="0"/>
              <a:t> (target advertising)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8E0BD-901E-47A8-A69F-9D48E3B454C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20</a:t>
            </a:fld>
            <a:endParaRPr lang="en-US"/>
          </a:p>
          <a:p>
            <a:endParaRPr lang="en-US" dirty="0"/>
          </a:p>
        </p:txBody>
      </p:sp>
      <p:pic>
        <p:nvPicPr>
          <p:cNvPr id="8194" name="Picture 2" descr="Search Engine Market Share EUROPE | StatCounter Global Stats">
            <a:extLst>
              <a:ext uri="{FF2B5EF4-FFF2-40B4-BE49-F238E27FC236}">
                <a16:creationId xmlns:a16="http://schemas.microsoft.com/office/drawing/2014/main" id="{B7EAE4F1-C3C3-4F76-9516-FA408B7B7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6" r="15977"/>
          <a:stretch/>
        </p:blipFill>
        <p:spPr bwMode="auto">
          <a:xfrm>
            <a:off x="5024437" y="1374461"/>
            <a:ext cx="3579850" cy="22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obile Search Engine Market Share Europe | StatCounter Global Stats">
            <a:extLst>
              <a:ext uri="{FF2B5EF4-FFF2-40B4-BE49-F238E27FC236}">
                <a16:creationId xmlns:a16="http://schemas.microsoft.com/office/drawing/2014/main" id="{A368D881-EEA9-4935-9770-5282BE70D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5" r="16722"/>
          <a:stretch/>
        </p:blipFill>
        <p:spPr bwMode="auto">
          <a:xfrm>
            <a:off x="5024437" y="3820433"/>
            <a:ext cx="3579850" cy="233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947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AEA4D-663E-4EE0-BFE0-1ECDDED94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Ιδιαιτερότητες ψηφιακών αγορών </a:t>
            </a:r>
            <a:br>
              <a:rPr lang="el-GR" dirty="0"/>
            </a:br>
            <a:r>
              <a:rPr lang="el-GR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Πλατφόρμες μηδενικής τιμής (</a:t>
            </a:r>
            <a:r>
              <a:rPr lang="en-CY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reemiums)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B05BE-5CC4-4B36-BDF8-C423EDB30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E93874-D8C6-4CCC-A9EC-BE8FA7F1D16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32DF38-A076-40E0-A634-31E523451EF7}"/>
              </a:ext>
            </a:extLst>
          </p:cNvPr>
          <p:cNvSpPr txBox="1"/>
          <p:nvPr/>
        </p:nvSpPr>
        <p:spPr>
          <a:xfrm>
            <a:off x="2580381" y="5197406"/>
            <a:ext cx="3430234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477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2" descr="How to easily delete your Google searches across platforms - Latest News |  Gadgets Now">
            <a:extLst>
              <a:ext uri="{FF2B5EF4-FFF2-40B4-BE49-F238E27FC236}">
                <a16:creationId xmlns:a16="http://schemas.microsoft.com/office/drawing/2014/main" id="{83F5FEB1-5A23-4A34-B90C-F1687C657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201" y="2896264"/>
            <a:ext cx="2687736" cy="20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remium Vector | Construction company logo templates">
            <a:extLst>
              <a:ext uri="{FF2B5EF4-FFF2-40B4-BE49-F238E27FC236}">
                <a16:creationId xmlns:a16="http://schemas.microsoft.com/office/drawing/2014/main" id="{F641A628-2FB3-41B2-BB9F-B2DB9813F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8"/>
          <a:stretch/>
        </p:blipFill>
        <p:spPr bwMode="auto">
          <a:xfrm>
            <a:off x="6118276" y="2847520"/>
            <a:ext cx="2622991" cy="242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 Male Hand Holding Black Modern Cellphone With Simple Internet Search  Engine Form On White Screen Stock Vector - Illustration of device,  background: 145841808">
            <a:extLst>
              <a:ext uri="{FF2B5EF4-FFF2-40B4-BE49-F238E27FC236}">
                <a16:creationId xmlns:a16="http://schemas.microsoft.com/office/drawing/2014/main" id="{D06518FF-7CC5-48C8-86BA-464808AC3A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20527" r="36407" b="18442"/>
          <a:stretch/>
        </p:blipFill>
        <p:spPr bwMode="auto">
          <a:xfrm>
            <a:off x="723877" y="3223943"/>
            <a:ext cx="542216" cy="101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A Male Hand Holding Black Modern Cellphone With Simple Internet Search  Engine Form On White Screen Stock Vector - Illustration of device,  background: 145841808">
            <a:extLst>
              <a:ext uri="{FF2B5EF4-FFF2-40B4-BE49-F238E27FC236}">
                <a16:creationId xmlns:a16="http://schemas.microsoft.com/office/drawing/2014/main" id="{B14509DB-1C2B-4B91-9600-FB74FCDD0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20527" r="36407" b="18442"/>
          <a:stretch/>
        </p:blipFill>
        <p:spPr bwMode="auto">
          <a:xfrm>
            <a:off x="1351642" y="3200337"/>
            <a:ext cx="542216" cy="101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A woman typing Google laptop Wallpaper">
            <a:extLst>
              <a:ext uri="{FF2B5EF4-FFF2-40B4-BE49-F238E27FC236}">
                <a16:creationId xmlns:a16="http://schemas.microsoft.com/office/drawing/2014/main" id="{BB12E380-4835-4667-A69F-B3C1FE59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27" y="4271686"/>
            <a:ext cx="856022" cy="57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A woman typing Google laptop Wallpaper">
            <a:extLst>
              <a:ext uri="{FF2B5EF4-FFF2-40B4-BE49-F238E27FC236}">
                <a16:creationId xmlns:a16="http://schemas.microsoft.com/office/drawing/2014/main" id="{14ED20B5-F006-427E-A9BB-DAFB3597B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76" y="4912065"/>
            <a:ext cx="856022" cy="57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B75DFB9E-272C-481A-9A3B-2BCAA2597811}"/>
              </a:ext>
            </a:extLst>
          </p:cNvPr>
          <p:cNvSpPr/>
          <p:nvPr/>
        </p:nvSpPr>
        <p:spPr>
          <a:xfrm>
            <a:off x="1132817" y="2368184"/>
            <a:ext cx="6611886" cy="762454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schemeClr val="tx1"/>
              </a:solidFill>
            </a:endParaRPr>
          </a:p>
        </p:txBody>
      </p:sp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77D6F327-4664-4748-9211-37B3E065A29F}"/>
              </a:ext>
            </a:extLst>
          </p:cNvPr>
          <p:cNvSpPr/>
          <p:nvPr/>
        </p:nvSpPr>
        <p:spPr>
          <a:xfrm rot="16200000">
            <a:off x="1642665" y="3947979"/>
            <a:ext cx="1567938" cy="894455"/>
          </a:xfrm>
          <a:prstGeom prst="curvedUpArrow">
            <a:avLst>
              <a:gd name="adj1" fmla="val 25000"/>
              <a:gd name="adj2" fmla="val 50000"/>
              <a:gd name="adj3" fmla="val 3314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schemeClr val="accent3"/>
              </a:solidFill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2F6A75A0-57A1-427B-B94C-0A2F301421AD}"/>
              </a:ext>
            </a:extLst>
          </p:cNvPr>
          <p:cNvSpPr/>
          <p:nvPr/>
        </p:nvSpPr>
        <p:spPr>
          <a:xfrm>
            <a:off x="6168741" y="1003848"/>
            <a:ext cx="2377508" cy="1314988"/>
          </a:xfrm>
          <a:prstGeom prst="wedgeRectCallout">
            <a:avLst>
              <a:gd name="adj1" fmla="val -31391"/>
              <a:gd name="adj2" fmla="val 6704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bg1"/>
                </a:solidFill>
              </a:rPr>
              <a:t>Περισσότεροι χρήστες προσελκύουν μεγαλύτερο αριθμό διαφημιζομένων επιχειρήσεων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E7E4FF17-9EC0-4396-B0F5-E31307883D2C}"/>
              </a:ext>
            </a:extLst>
          </p:cNvPr>
          <p:cNvSpPr/>
          <p:nvPr/>
        </p:nvSpPr>
        <p:spPr>
          <a:xfrm>
            <a:off x="3331749" y="5101497"/>
            <a:ext cx="3168424" cy="1505310"/>
          </a:xfrm>
          <a:prstGeom prst="wedgeRectCallout">
            <a:avLst>
              <a:gd name="adj1" fmla="val -68999"/>
              <a:gd name="adj2" fmla="val -5647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bg1"/>
                </a:solidFill>
              </a:rPr>
              <a:t>Μεγαλύτερος αριθμός χρηστών οδηγεί σε μεγαλύτερο αριθμό αναζητήσεων </a:t>
            </a:r>
            <a:r>
              <a:rPr lang="el-GR" sz="1600" dirty="0">
                <a:solidFill>
                  <a:schemeClr val="bg1"/>
                </a:solidFill>
                <a:sym typeface="Wingdings" panose="05000000000000000000" pitchFamily="2" charset="2"/>
              </a:rPr>
              <a:t> βελτίωση αλγόριθμου αποτελεσμάτων  μεγαλύτερος αριθμός χρηστών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9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F2050-1D54-40D2-8611-F4A25D8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549" y="115163"/>
            <a:ext cx="7886700" cy="991625"/>
          </a:xfrm>
        </p:spPr>
        <p:txBody>
          <a:bodyPr>
            <a:normAutofit fontScale="90000"/>
          </a:bodyPr>
          <a:lstStyle/>
          <a:p>
            <a:r>
              <a:rPr lang="el-GR" sz="3100" dirty="0">
                <a:latin typeface="+mn-lt"/>
              </a:rPr>
              <a:t>Θεμελίωση δεσπόζουσας θέσης - Ψηφιακές Αγορές</a:t>
            </a:r>
            <a:br>
              <a:rPr lang="el-GR" dirty="0">
                <a:latin typeface="+mn-lt"/>
              </a:rPr>
            </a:br>
            <a:r>
              <a:rPr lang="el-GR" sz="27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Παραδοσιακοί παράγοντες</a:t>
            </a:r>
            <a:r>
              <a:rPr lang="en-US" sz="27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</a:t>
            </a:r>
            <a:r>
              <a:rPr lang="el-GR" sz="27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Μερίδια αγοράς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4C672-576E-4FF4-B4D5-7E637CC64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95303" indent="-457200">
              <a:spcBef>
                <a:spcPts val="434"/>
              </a:spcBef>
            </a:pPr>
            <a:r>
              <a:rPr lang="el-GR" dirty="0"/>
              <a:t>Μη αξιόπιστος δείκτης ισχύος στην αγορά </a:t>
            </a:r>
            <a:endParaRPr lang="en-US" dirty="0"/>
          </a:p>
          <a:p>
            <a:pPr marL="495303" indent="-457200">
              <a:spcBef>
                <a:spcPts val="434"/>
              </a:spcBef>
            </a:pPr>
            <a:r>
              <a:rPr lang="el-GR" dirty="0"/>
              <a:t>Δυναμικός ανταγωνισμός σε ψηφιακές αγορές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b="1" u="sng" dirty="0">
                <a:sym typeface="Wingdings" panose="05000000000000000000" pitchFamily="2" charset="2"/>
              </a:rPr>
              <a:t>α</a:t>
            </a:r>
            <a:r>
              <a:rPr lang="el-GR" b="1" u="sng" dirty="0"/>
              <a:t>νταγωνισμός για την αγορά </a:t>
            </a:r>
            <a:r>
              <a:rPr lang="el-GR" dirty="0"/>
              <a:t>(</a:t>
            </a:r>
            <a:r>
              <a:rPr lang="el-GR" i="1" dirty="0"/>
              <a:t>competition for the market</a:t>
            </a:r>
            <a:r>
              <a:rPr lang="el-GR" dirty="0"/>
              <a:t>) v. </a:t>
            </a:r>
            <a:r>
              <a:rPr lang="el-GR" b="1" u="sng" dirty="0"/>
              <a:t>ανταγωνισμός εντός της αγοράς </a:t>
            </a:r>
            <a:r>
              <a:rPr lang="el-GR" dirty="0"/>
              <a:t>(</a:t>
            </a:r>
            <a:r>
              <a:rPr lang="el-GR" i="1" dirty="0"/>
              <a:t>competition in the market</a:t>
            </a:r>
            <a:r>
              <a:rPr lang="el-GR" dirty="0"/>
              <a:t>)</a:t>
            </a:r>
          </a:p>
          <a:p>
            <a:pPr marL="495303" indent="-457200">
              <a:spcBef>
                <a:spcPts val="434"/>
              </a:spcBef>
            </a:pPr>
            <a:r>
              <a:rPr lang="el-GR" dirty="0"/>
              <a:t>Ζητήματα μέτρησης σε πλατφόρμες μηδενικής τιμής</a:t>
            </a:r>
          </a:p>
          <a:p>
            <a:pPr marL="914400" lvl="1" indent="-457200">
              <a:spcBef>
                <a:spcPts val="434"/>
              </a:spcBef>
            </a:pPr>
            <a:r>
              <a:rPr lang="el-GR" dirty="0"/>
              <a:t>Αριθμός χρηστών</a:t>
            </a:r>
          </a:p>
          <a:p>
            <a:pPr marL="914400" lvl="1" indent="-457200">
              <a:spcBef>
                <a:spcPts val="434"/>
              </a:spcBef>
            </a:pPr>
            <a:r>
              <a:rPr lang="el-GR" dirty="0"/>
              <a:t>Αριθμός ενεργών χρηστών</a:t>
            </a:r>
          </a:p>
          <a:p>
            <a:pPr marL="914400" lvl="1" indent="-457200">
              <a:spcBef>
                <a:spcPts val="434"/>
              </a:spcBef>
            </a:pPr>
            <a:r>
              <a:rPr lang="el-GR" dirty="0"/>
              <a:t>Αριθμός επισκέψεων</a:t>
            </a:r>
          </a:p>
          <a:p>
            <a:pPr marL="914400" lvl="1" indent="-457200">
              <a:spcBef>
                <a:spcPts val="434"/>
              </a:spcBef>
            </a:pPr>
            <a:r>
              <a:rPr lang="el-GR" dirty="0"/>
              <a:t>Αριθμός τηλεφορτώσεων</a:t>
            </a:r>
          </a:p>
          <a:p>
            <a:pPr marL="914400" lvl="1" indent="-457200">
              <a:spcBef>
                <a:spcPts val="434"/>
              </a:spcBef>
            </a:pPr>
            <a:r>
              <a:rPr lang="el-GR" dirty="0"/>
              <a:t>Αριθμός συναλλαγών</a:t>
            </a:r>
          </a:p>
          <a:p>
            <a:pPr marL="495303" indent="-457200">
              <a:spcBef>
                <a:spcPts val="434"/>
              </a:spcBef>
            </a:pPr>
            <a:r>
              <a:rPr lang="el-GR" dirty="0"/>
              <a:t>Υψηλό / επίμονο μερίδιο αγοράς + απουσία εισόδου στην αγορά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dirty="0"/>
              <a:t> καλύτερη ένδειξη ισχύος και ύπαρξης ροπής αγοράς σε μονοπώλιο (</a:t>
            </a:r>
            <a:r>
              <a:rPr lang="en-US" dirty="0"/>
              <a:t>market tipping)</a:t>
            </a:r>
            <a:endParaRPr lang="el-GR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20DA3-7026-43EC-B210-28DA0D3C716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22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72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423CB-699B-4B11-BFA5-AF360A626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latin typeface="+mn-lt"/>
              </a:rPr>
              <a:t>Θεμελίωση δεσπόζουσας θέσης - Ψηφιακές Αγορές</a:t>
            </a:r>
            <a:br>
              <a:rPr lang="el-GR" dirty="0">
                <a:latin typeface="+mn-lt"/>
              </a:rPr>
            </a:b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Παραδοσιακοί παράγοντες</a:t>
            </a:r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</a:t>
            </a: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Εμπόδια εισόδου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FAC04-AF41-4B37-AF9E-6235A24C1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5303" indent="-457200">
              <a:spcBef>
                <a:spcPts val="518"/>
              </a:spcBef>
            </a:pPr>
            <a:r>
              <a:rPr lang="el-GR" dirty="0"/>
              <a:t>Υψηλό κόστος εισόδου στην αγορά (upfront cost) για ανάπτυξη τεχνολογίας </a:t>
            </a:r>
            <a:endParaRPr lang="en-US" dirty="0"/>
          </a:p>
          <a:p>
            <a:pPr marL="495303" indent="-457200">
              <a:spcBef>
                <a:spcPts val="518"/>
              </a:spcBef>
            </a:pPr>
            <a:r>
              <a:rPr lang="el-GR" dirty="0"/>
              <a:t>Μη ανακτήσιμο κόστος</a:t>
            </a:r>
          </a:p>
          <a:p>
            <a:pPr marL="495303" indent="-457200">
              <a:spcBef>
                <a:spcPts val="518"/>
              </a:spcBef>
            </a:pPr>
            <a:r>
              <a:rPr lang="el-GR" dirty="0"/>
              <a:t>Έντονες οικονομίες κλίμακας </a:t>
            </a:r>
          </a:p>
          <a:p>
            <a:pPr marL="495303" indent="-457200">
              <a:spcBef>
                <a:spcPts val="518"/>
              </a:spcBef>
            </a:pPr>
            <a:endParaRPr lang="en-US" dirty="0">
              <a:solidFill>
                <a:srgbClr val="C00000"/>
              </a:solidFill>
            </a:endParaRPr>
          </a:p>
          <a:p>
            <a:pPr marL="495303" indent="-457200">
              <a:spcBef>
                <a:spcPts val="518"/>
              </a:spcBef>
            </a:pPr>
            <a:r>
              <a:rPr lang="el-GR" dirty="0">
                <a:solidFill>
                  <a:srgbClr val="C00000"/>
                </a:solidFill>
              </a:rPr>
              <a:t>Ισχυρές επιδράσεις δικτύου</a:t>
            </a:r>
          </a:p>
          <a:p>
            <a:pPr marL="495303" indent="-457200">
              <a:spcBef>
                <a:spcPts val="518"/>
              </a:spcBef>
            </a:pPr>
            <a:r>
              <a:rPr lang="el-GR" dirty="0">
                <a:solidFill>
                  <a:srgbClr val="C00000"/>
                </a:solidFill>
              </a:rPr>
              <a:t>Χρήση μίας πλατφόρμας από χρήστες</a:t>
            </a:r>
            <a:r>
              <a:rPr lang="en-US" dirty="0">
                <a:solidFill>
                  <a:srgbClr val="C00000"/>
                </a:solidFill>
              </a:rPr>
              <a:t> (single-homing)</a:t>
            </a:r>
            <a:endParaRPr lang="el-GR" dirty="0">
              <a:solidFill>
                <a:srgbClr val="C00000"/>
              </a:solidFill>
            </a:endParaRPr>
          </a:p>
          <a:p>
            <a:pPr marL="495303" indent="-457200">
              <a:spcBef>
                <a:spcPts val="518"/>
              </a:spcBef>
            </a:pPr>
            <a:r>
              <a:rPr lang="el-GR" dirty="0">
                <a:solidFill>
                  <a:srgbClr val="C00000"/>
                </a:solidFill>
              </a:rPr>
              <a:t>Μεγάλα δεδομένα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DD8F4-E1B9-425F-BE46-28AF7862BB2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23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56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DBA3-29C8-449D-BE42-79329D65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latin typeface="+mn-lt"/>
              </a:rPr>
              <a:t>Θεμελίωση δεσπόζουσας θέσης - Ψηφιακές Αγορές</a:t>
            </a:r>
            <a:br>
              <a:rPr lang="el-GR" dirty="0">
                <a:latin typeface="+mn-lt"/>
              </a:rPr>
            </a:b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Παραδοσιακοί παράγοντες</a:t>
            </a:r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</a:t>
            </a: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Ισχύς αγοραστών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FF714-D80E-49B0-84E8-8169D614A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Πιο μικρή η πιθανότητα άσκησης αντισταθμιστικής ισχύος από αγοραστές σε ψηφιακές αγορές</a:t>
            </a:r>
          </a:p>
          <a:p>
            <a:pPr lvl="1"/>
            <a:r>
              <a:rPr lang="el-GR" dirty="0"/>
              <a:t>Κατακερματισμός αγοραστών</a:t>
            </a:r>
          </a:p>
          <a:p>
            <a:pPr lvl="1"/>
            <a:r>
              <a:rPr lang="el-GR" dirty="0"/>
              <a:t>Προβλήματα συντονισμού αγοραστών</a:t>
            </a:r>
          </a:p>
          <a:p>
            <a:pPr lvl="1"/>
            <a:r>
              <a:rPr lang="el-GR" dirty="0"/>
              <a:t>Ισχυρές επιδράσεις δικτύου</a:t>
            </a:r>
          </a:p>
          <a:p>
            <a:pPr lvl="1"/>
            <a:r>
              <a:rPr lang="el-GR" dirty="0"/>
              <a:t>Χρήση μίας ψηφιακής πλατφόρμας (</a:t>
            </a:r>
            <a:r>
              <a:rPr lang="en-US" dirty="0"/>
              <a:t>single-homing)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B87C6-E08B-4943-B162-22BC54BD1D6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24</a:t>
            </a:fld>
            <a:endParaRPr lang="en-US" dirty="0"/>
          </a:p>
          <a:p>
            <a:endParaRPr lang="en-US" dirty="0"/>
          </a:p>
        </p:txBody>
      </p:sp>
      <p:pic>
        <p:nvPicPr>
          <p:cNvPr id="3074" name="Picture 2" descr="Don&amp;#39;t Buy FAANG Stocks Quite Yet - Unseen Opportunity">
            <a:extLst>
              <a:ext uri="{FF2B5EF4-FFF2-40B4-BE49-F238E27FC236}">
                <a16:creationId xmlns:a16="http://schemas.microsoft.com/office/drawing/2014/main" id="{D72C2052-D6A2-4731-8F65-66A84ED68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776" y="4243210"/>
            <a:ext cx="4171576" cy="223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64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20FA9-E5A0-44E3-A2B4-5456C2D9B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latin typeface="+mn-lt"/>
              </a:rPr>
              <a:t>Θεμελίωση δεσπόζουσας θέσης - Ψηφιακές Αγορές</a:t>
            </a:r>
            <a:br>
              <a:rPr lang="el-GR" dirty="0">
                <a:latin typeface="+mn-lt"/>
              </a:rPr>
            </a:b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Πρόσθετοι παράγοντες</a:t>
            </a:r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</a:t>
            </a: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Επιδράσεις δικτύου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F3132-6A2F-4C5F-980F-01D8823EE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50" y="1402269"/>
            <a:ext cx="6094450" cy="4534832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Επιδράσεις δικτύου</a:t>
            </a:r>
          </a:p>
          <a:p>
            <a:pPr lvl="1"/>
            <a:r>
              <a:rPr lang="el-GR" dirty="0"/>
              <a:t>Δημιουργία / αύξηση προστιθέμενης αξίας για τον χρήστη μιας υπηρεσίας που προσφέρεται από ένα δίκτυο λόγω συμμετοχής μεγαλύτερου αριθμού χρηστών στο δίκτυο</a:t>
            </a:r>
          </a:p>
          <a:p>
            <a:r>
              <a:rPr lang="el-GR" dirty="0"/>
              <a:t>Παραδείγματα</a:t>
            </a:r>
          </a:p>
          <a:p>
            <a:pPr lvl="1"/>
            <a:r>
              <a:rPr lang="el-GR" dirty="0"/>
              <a:t>Τηλέφωνο / φωνητικές υπηρεσίες</a:t>
            </a:r>
            <a:endParaRPr lang="en-US" dirty="0"/>
          </a:p>
          <a:p>
            <a:r>
              <a:rPr lang="el-GR" dirty="0"/>
              <a:t>Δύο κατηγορίες</a:t>
            </a:r>
          </a:p>
          <a:p>
            <a:pPr lvl="1"/>
            <a:r>
              <a:rPr lang="el-GR" dirty="0"/>
              <a:t>Άμεσες επιδράσεις δικτύου</a:t>
            </a:r>
          </a:p>
          <a:p>
            <a:pPr lvl="1"/>
            <a:r>
              <a:rPr lang="el-GR" dirty="0"/>
              <a:t>Έμμεσες επιδράσεις δικτύου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D1F8A-EA49-446E-85D9-84C4F807156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25</a:t>
            </a:fld>
            <a:endParaRPr lang="en-US" dirty="0"/>
          </a:p>
          <a:p>
            <a:endParaRPr lang="en-US" dirty="0"/>
          </a:p>
        </p:txBody>
      </p:sp>
      <p:pic>
        <p:nvPicPr>
          <p:cNvPr id="5" name="Picture 2" descr="Network effect - Wikipedia">
            <a:extLst>
              <a:ext uri="{FF2B5EF4-FFF2-40B4-BE49-F238E27FC236}">
                <a16:creationId xmlns:a16="http://schemas.microsoft.com/office/drawing/2014/main" id="{58FF9BC1-4AD1-40E7-93E5-A1D43A1E1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049" y="1447055"/>
            <a:ext cx="2057400" cy="472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084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5834-0696-4810-BDF1-71490024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latin typeface="+mn-lt"/>
              </a:rPr>
              <a:t>Θεμελίωση δεσπόζουσας θέσης - Ψηφιακές Αγορές</a:t>
            </a:r>
            <a:br>
              <a:rPr lang="el-GR" dirty="0">
                <a:latin typeface="+mn-lt"/>
              </a:rPr>
            </a:b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Πρόσθετοι παράγοντες</a:t>
            </a:r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</a:t>
            </a: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Επιδράσεις δικτύου</a:t>
            </a:r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(network effects)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7A298-3794-420F-8ED9-B12E3BBE9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50" y="1402269"/>
            <a:ext cx="5227675" cy="4534832"/>
          </a:xfrm>
        </p:spPr>
        <p:txBody>
          <a:bodyPr>
            <a:normAutofit fontScale="92500" lnSpcReduction="20000"/>
          </a:bodyPr>
          <a:lstStyle/>
          <a:p>
            <a:pPr marL="316531" indent="-316531">
              <a:spcBef>
                <a:spcPts val="0"/>
              </a:spcBef>
            </a:pPr>
            <a:r>
              <a:rPr lang="el-GR" b="1" u="sng" dirty="0"/>
              <a:t>Άμεσες επιδράσεις δικτύου</a:t>
            </a:r>
            <a:endParaRPr lang="en-US" b="1" u="sng" dirty="0"/>
          </a:p>
          <a:p>
            <a:pPr lvl="1"/>
            <a:r>
              <a:rPr lang="el-GR" dirty="0"/>
              <a:t>Θετική σχέση οφέλους από την χρήση μιας υπηρεσίας και αριθμού άλλων χρηστών της υπηρεσίας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anose="05000000000000000000" pitchFamily="2" charset="2"/>
              </a:rPr>
              <a:t> ίδια ομάδα χρηστών</a:t>
            </a:r>
            <a:endParaRPr lang="el-GR" dirty="0"/>
          </a:p>
          <a:p>
            <a:pPr lvl="1"/>
            <a:r>
              <a:rPr lang="el-GR" dirty="0"/>
              <a:t>Συμπληρωματικότητα υπηρεσίας για χρήστες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anose="05000000000000000000" pitchFamily="2" charset="2"/>
              </a:rPr>
              <a:t> χρησιμοποιείται για τον ίδιο σκοπό</a:t>
            </a:r>
          </a:p>
          <a:p>
            <a:pPr lvl="1"/>
            <a:r>
              <a:rPr lang="el-GR" u="sng" dirty="0">
                <a:sym typeface="Wingdings" panose="05000000000000000000" pitchFamily="2" charset="2"/>
              </a:rPr>
              <a:t>Παραδείγματα</a:t>
            </a:r>
          </a:p>
          <a:p>
            <a:pPr lvl="2"/>
            <a:r>
              <a:rPr lang="en-US" dirty="0"/>
              <a:t>Skype</a:t>
            </a:r>
            <a:endParaRPr lang="el-GR" dirty="0"/>
          </a:p>
          <a:p>
            <a:pPr lvl="2"/>
            <a:r>
              <a:rPr lang="en-US" dirty="0"/>
              <a:t>Amazon marketplace</a:t>
            </a:r>
          </a:p>
          <a:p>
            <a:pPr lvl="2"/>
            <a:r>
              <a:rPr lang="en-US" dirty="0"/>
              <a:t>Google Search</a:t>
            </a:r>
          </a:p>
          <a:p>
            <a:pPr lvl="2"/>
            <a:r>
              <a:rPr lang="el-GR" dirty="0"/>
              <a:t>Άλλες εφαρμογές</a:t>
            </a:r>
            <a:r>
              <a:rPr lang="en-US" dirty="0"/>
              <a:t>: Facebook, LinkedIn, Twitter, WhatsApp, Snapchat, Viber, Facebook Messenger</a:t>
            </a:r>
            <a:endParaRPr lang="el-GR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56E6A-B2C2-4074-84B8-2B016483432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26</a:t>
            </a:fld>
            <a:endParaRPr lang="en-US" dirty="0"/>
          </a:p>
          <a:p>
            <a:endParaRPr lang="en-US" dirty="0"/>
          </a:p>
        </p:txBody>
      </p:sp>
      <p:pic>
        <p:nvPicPr>
          <p:cNvPr id="5" name="Picture 2" descr="network_effect">
            <a:extLst>
              <a:ext uri="{FF2B5EF4-FFF2-40B4-BE49-F238E27FC236}">
                <a16:creationId xmlns:a16="http://schemas.microsoft.com/office/drawing/2014/main" id="{CBE337AB-F636-4361-8F84-41D491D55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" t="3676" r="6154" b="4441"/>
          <a:stretch/>
        </p:blipFill>
        <p:spPr bwMode="auto">
          <a:xfrm>
            <a:off x="5725235" y="4076699"/>
            <a:ext cx="3187643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etwork_effect">
            <a:extLst>
              <a:ext uri="{FF2B5EF4-FFF2-40B4-BE49-F238E27FC236}">
                <a16:creationId xmlns:a16="http://schemas.microsoft.com/office/drawing/2014/main" id="{179C49CB-3157-45FB-82EF-084AFAA37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" t="3676" r="6154" b="4441"/>
          <a:stretch/>
        </p:blipFill>
        <p:spPr bwMode="auto">
          <a:xfrm>
            <a:off x="5725235" y="1935235"/>
            <a:ext cx="3187643" cy="209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069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C25E-25F4-4424-A864-3C609C7F6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dirty="0">
                <a:latin typeface="+mn-lt"/>
              </a:rPr>
              <a:t>Θεμελίωση δεσπόζουσας θέσης - Ψηφιακές Αγορές</a:t>
            </a:r>
            <a:br>
              <a:rPr lang="el-GR" sz="2800" dirty="0">
                <a:latin typeface="+mn-lt"/>
              </a:rPr>
            </a:br>
            <a:r>
              <a:rPr lang="el-GR" sz="27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Πρόσθετοι παράγοντες</a:t>
            </a:r>
            <a:r>
              <a:rPr lang="en-US" sz="27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</a:t>
            </a:r>
            <a:r>
              <a:rPr lang="el-GR" sz="27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Επιδράσεις δικτύου</a:t>
            </a:r>
            <a:r>
              <a:rPr lang="en-US" sz="27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(network effects)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259AD-A48F-4946-84AA-89898D0ACCF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27</a:t>
            </a:fld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9057E3-6EE7-4663-8520-5B2D00662974}"/>
              </a:ext>
            </a:extLst>
          </p:cNvPr>
          <p:cNvSpPr txBox="1"/>
          <p:nvPr/>
        </p:nvSpPr>
        <p:spPr>
          <a:xfrm>
            <a:off x="5618433" y="1598310"/>
            <a:ext cx="488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2" descr="How to easily delete your Google searches across platforms - Latest News |  Gadgets Now">
            <a:extLst>
              <a:ext uri="{FF2B5EF4-FFF2-40B4-BE49-F238E27FC236}">
                <a16:creationId xmlns:a16="http://schemas.microsoft.com/office/drawing/2014/main" id="{B684270F-8FA4-4CE4-AD15-EC629EE72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1"/>
          <a:stretch/>
        </p:blipFill>
        <p:spPr bwMode="auto">
          <a:xfrm>
            <a:off x="3129134" y="3272036"/>
            <a:ext cx="2911714" cy="198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remium Vector | Construction company logo templates">
            <a:extLst>
              <a:ext uri="{FF2B5EF4-FFF2-40B4-BE49-F238E27FC236}">
                <a16:creationId xmlns:a16="http://schemas.microsoft.com/office/drawing/2014/main" id="{290BC6C8-3C8B-4FFC-BE4B-0B9B8A32A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8"/>
          <a:stretch/>
        </p:blipFill>
        <p:spPr bwMode="auto">
          <a:xfrm>
            <a:off x="6342382" y="2760963"/>
            <a:ext cx="2841574" cy="263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Male Hand Holding Black Modern Cellphone With Simple Internet Search  Engine Form On White Screen Stock Vector - Illustration of device,  background: 145841808">
            <a:extLst>
              <a:ext uri="{FF2B5EF4-FFF2-40B4-BE49-F238E27FC236}">
                <a16:creationId xmlns:a16="http://schemas.microsoft.com/office/drawing/2014/main" id="{246B96E2-C01C-4946-815A-38D416FA27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20527" r="36407" b="18442"/>
          <a:stretch/>
        </p:blipFill>
        <p:spPr bwMode="auto">
          <a:xfrm>
            <a:off x="498449" y="3168754"/>
            <a:ext cx="587401" cy="109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 Male Hand Holding Black Modern Cellphone With Simple Internet Search  Engine Form On White Screen Stock Vector - Illustration of device,  background: 145841808">
            <a:extLst>
              <a:ext uri="{FF2B5EF4-FFF2-40B4-BE49-F238E27FC236}">
                <a16:creationId xmlns:a16="http://schemas.microsoft.com/office/drawing/2014/main" id="{7999722B-0456-42F5-A429-DC0D02BD8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20527" r="36407" b="18442"/>
          <a:stretch/>
        </p:blipFill>
        <p:spPr bwMode="auto">
          <a:xfrm>
            <a:off x="1178528" y="3143181"/>
            <a:ext cx="587401" cy="109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A woman typing Google laptop Wallpaper">
            <a:extLst>
              <a:ext uri="{FF2B5EF4-FFF2-40B4-BE49-F238E27FC236}">
                <a16:creationId xmlns:a16="http://schemas.microsoft.com/office/drawing/2014/main" id="{716A92EF-92A4-4A69-BD8B-A1DF8A5A5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45" y="4303810"/>
            <a:ext cx="927357" cy="61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A woman typing Google laptop Wallpaper">
            <a:extLst>
              <a:ext uri="{FF2B5EF4-FFF2-40B4-BE49-F238E27FC236}">
                <a16:creationId xmlns:a16="http://schemas.microsoft.com/office/drawing/2014/main" id="{85EF0068-D095-46E3-808B-635F6B5C8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7" y="4997554"/>
            <a:ext cx="927357" cy="61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247B1F03-209F-48C6-A1EC-ACB727DD2B22}"/>
              </a:ext>
            </a:extLst>
          </p:cNvPr>
          <p:cNvSpPr/>
          <p:nvPr/>
        </p:nvSpPr>
        <p:spPr>
          <a:xfrm rot="16200000">
            <a:off x="1493804" y="3953127"/>
            <a:ext cx="1698599" cy="968993"/>
          </a:xfrm>
          <a:prstGeom prst="curvedUpArrow">
            <a:avLst>
              <a:gd name="adj1" fmla="val 25000"/>
              <a:gd name="adj2" fmla="val 50000"/>
              <a:gd name="adj3" fmla="val 3314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2F317A02-D3A8-4643-B08A-A009859B0A86}"/>
              </a:ext>
            </a:extLst>
          </p:cNvPr>
          <p:cNvSpPr/>
          <p:nvPr/>
        </p:nvSpPr>
        <p:spPr>
          <a:xfrm>
            <a:off x="2992642" y="1326610"/>
            <a:ext cx="3621012" cy="1506071"/>
          </a:xfrm>
          <a:prstGeom prst="wedgeRectCallout">
            <a:avLst>
              <a:gd name="adj1" fmla="val -63416"/>
              <a:gd name="adj2" fmla="val 11726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l-GR" sz="1800" dirty="0">
                <a:solidFill>
                  <a:schemeClr val="bg1"/>
                </a:solidFill>
              </a:rPr>
              <a:t>Μεγαλύτερος αριθμός χρηστών οδηγεί σε μεγαλύτερο αριθμό αναζητήσεων </a:t>
            </a:r>
            <a:r>
              <a:rPr lang="el-GR" sz="1800" dirty="0">
                <a:solidFill>
                  <a:schemeClr val="bg1"/>
                </a:solidFill>
                <a:sym typeface="Wingdings" panose="05000000000000000000" pitchFamily="2" charset="2"/>
              </a:rPr>
              <a:t> βελτίωση αλγόριθμου αποτελεσμάτων  μεγαλύτερος αριθμός χρηστών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8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F571-B39F-447F-91C4-D7DF9C69C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latin typeface="+mn-lt"/>
              </a:rPr>
              <a:t>Θεμελίωση δεσπόζουσας θέσης - Ψηφιακές Αγορές</a:t>
            </a:r>
            <a:br>
              <a:rPr lang="el-GR" sz="2400" dirty="0">
                <a:latin typeface="+mn-lt"/>
              </a:rPr>
            </a:b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Πρόσθετοι παράγοντες</a:t>
            </a:r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</a:t>
            </a: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Επιδράσεις δικτύου</a:t>
            </a:r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(network effects)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E4CD8-0BDB-4151-8F77-E1FCBD01179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28</a:t>
            </a:fld>
            <a:endParaRPr lang="en-US" dirty="0"/>
          </a:p>
          <a:p>
            <a:endParaRPr lang="en-US" dirty="0"/>
          </a:p>
        </p:txBody>
      </p:sp>
      <p:pic>
        <p:nvPicPr>
          <p:cNvPr id="7" name="Picture 4" descr="Premium Vector | Construction company logo templates">
            <a:extLst>
              <a:ext uri="{FF2B5EF4-FFF2-40B4-BE49-F238E27FC236}">
                <a16:creationId xmlns:a16="http://schemas.microsoft.com/office/drawing/2014/main" id="{5BB54E8A-84B0-4DDE-8E89-6D40EC2B1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7" b="7438"/>
          <a:stretch/>
        </p:blipFill>
        <p:spPr bwMode="auto">
          <a:xfrm>
            <a:off x="6122468" y="3496768"/>
            <a:ext cx="2593776" cy="195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Curved Up 7">
            <a:extLst>
              <a:ext uri="{FF2B5EF4-FFF2-40B4-BE49-F238E27FC236}">
                <a16:creationId xmlns:a16="http://schemas.microsoft.com/office/drawing/2014/main" id="{5C5F4CDD-35A4-4B00-9986-6D89FB6C9CE2}"/>
              </a:ext>
            </a:extLst>
          </p:cNvPr>
          <p:cNvSpPr/>
          <p:nvPr/>
        </p:nvSpPr>
        <p:spPr>
          <a:xfrm rot="16200000">
            <a:off x="1393180" y="3564136"/>
            <a:ext cx="2474584" cy="884492"/>
          </a:xfrm>
          <a:prstGeom prst="curvedUpArrow">
            <a:avLst>
              <a:gd name="adj1" fmla="val 25000"/>
              <a:gd name="adj2" fmla="val 50000"/>
              <a:gd name="adj3" fmla="val 3314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9" name="Picture 2" descr="Understanding Your Selling Options on Amazon - Multichannel Merchant">
            <a:extLst>
              <a:ext uri="{FF2B5EF4-FFF2-40B4-BE49-F238E27FC236}">
                <a16:creationId xmlns:a16="http://schemas.microsoft.com/office/drawing/2014/main" id="{BA459C1B-5480-49F3-A4AA-386FAF34B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98" b="26567"/>
          <a:stretch/>
        </p:blipFill>
        <p:spPr bwMode="auto">
          <a:xfrm>
            <a:off x="3202315" y="3923067"/>
            <a:ext cx="2971133" cy="64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mazon's Search Engine Ranking Algorithm: What Marketers Need to Know">
            <a:extLst>
              <a:ext uri="{FF2B5EF4-FFF2-40B4-BE49-F238E27FC236}">
                <a16:creationId xmlns:a16="http://schemas.microsoft.com/office/drawing/2014/main" id="{8AE9A403-ED2C-42BE-8AE2-7394D28B3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1" y="3210004"/>
            <a:ext cx="1114498" cy="76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mazon's Search Engine Ranking Algorithm: What Marketers Need to Know">
            <a:extLst>
              <a:ext uri="{FF2B5EF4-FFF2-40B4-BE49-F238E27FC236}">
                <a16:creationId xmlns:a16="http://schemas.microsoft.com/office/drawing/2014/main" id="{E3470635-F90A-4B1B-BB88-4B71C736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1" y="4114832"/>
            <a:ext cx="1114498" cy="76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mazon's Search Engine Ranking Algorithm: What Marketers Need to Know">
            <a:extLst>
              <a:ext uri="{FF2B5EF4-FFF2-40B4-BE49-F238E27FC236}">
                <a16:creationId xmlns:a16="http://schemas.microsoft.com/office/drawing/2014/main" id="{9281CC0D-6BF6-48D7-A1A4-0414B0DED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74" y="2372113"/>
            <a:ext cx="1114498" cy="76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mazon's Search Engine Ranking Algorithm: What Marketers Need to Know">
            <a:extLst>
              <a:ext uri="{FF2B5EF4-FFF2-40B4-BE49-F238E27FC236}">
                <a16:creationId xmlns:a16="http://schemas.microsoft.com/office/drawing/2014/main" id="{26CEB3A3-B799-456D-B320-1E0701577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43" y="5019661"/>
            <a:ext cx="1114498" cy="76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37FE0A15-3A04-4050-8DC3-1C620BCD2A17}"/>
              </a:ext>
            </a:extLst>
          </p:cNvPr>
          <p:cNvSpPr/>
          <p:nvPr/>
        </p:nvSpPr>
        <p:spPr>
          <a:xfrm>
            <a:off x="3571433" y="1343684"/>
            <a:ext cx="3847923" cy="1916187"/>
          </a:xfrm>
          <a:prstGeom prst="wedgeRectCallout">
            <a:avLst>
              <a:gd name="adj1" fmla="val -61837"/>
              <a:gd name="adj2" fmla="val 7778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l-GR" dirty="0">
                <a:solidFill>
                  <a:schemeClr val="bg1"/>
                </a:solidFill>
              </a:rPr>
              <a:t>Μεγαλύτερος αριθμός χρηστών οδηγεί σε μεγαλύτερο αριθμό αναζητήσεων </a:t>
            </a:r>
            <a:r>
              <a:rPr lang="en-US" dirty="0">
                <a:solidFill>
                  <a:schemeClr val="bg1"/>
                </a:solidFill>
              </a:rPr>
              <a:t>/ </a:t>
            </a:r>
            <a:r>
              <a:rPr lang="el-GR" dirty="0">
                <a:solidFill>
                  <a:schemeClr val="bg1"/>
                </a:solidFill>
              </a:rPr>
              <a:t>αγορών </a:t>
            </a:r>
            <a:r>
              <a:rPr lang="el-GR" dirty="0">
                <a:solidFill>
                  <a:schemeClr val="bg1"/>
                </a:solidFill>
                <a:sym typeface="Wingdings" panose="05000000000000000000" pitchFamily="2" charset="2"/>
              </a:rPr>
              <a:t> βελτίωση αλγόριθμου εισηγήσεων και μεγαλύτερος αριθμός κριτικών /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l-GR" dirty="0">
                <a:solidFill>
                  <a:schemeClr val="bg1"/>
                </a:solidFill>
                <a:sym typeface="Wingdings" panose="05000000000000000000" pitchFamily="2" charset="2"/>
              </a:rPr>
              <a:t>βαθμολογήσεων  καλύτερα ενημερωμένοι καταναλωτές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E9660-8A95-4167-BF29-71B22F963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latin typeface="+mn-lt"/>
              </a:rPr>
              <a:t>Θεμελίωση δεσπόζουσας θέσης - Ψηφιακές Αγορές</a:t>
            </a:r>
            <a:br>
              <a:rPr lang="el-GR" dirty="0">
                <a:latin typeface="+mn-lt"/>
              </a:rPr>
            </a:b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Πρόσθετοι παράγοντες</a:t>
            </a:r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</a:t>
            </a: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Επιδράσεις δικτύου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8E99D-2CF3-41C8-9951-17C4FECB6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16531" indent="-316531">
              <a:spcBef>
                <a:spcPts val="0"/>
              </a:spcBef>
            </a:pPr>
            <a:r>
              <a:rPr lang="el-GR" b="1" u="sng" dirty="0"/>
              <a:t>Έμμεσες επιδράσεις δικτύου</a:t>
            </a:r>
            <a:endParaRPr lang="en-US" b="1" u="sng" dirty="0"/>
          </a:p>
          <a:p>
            <a:pPr lvl="1"/>
            <a:r>
              <a:rPr lang="el-GR" dirty="0"/>
              <a:t>Θετική σχέση οφέλους για μια κατηγορία χρηστών από την αύξηση του αριθμού της άλλης κατηγορίας χρηστών</a:t>
            </a:r>
          </a:p>
          <a:p>
            <a:r>
              <a:rPr lang="el-GR" u="sng" dirty="0"/>
              <a:t>Παραδείγματα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Facebook / Viber / WhatsApp / Instagram</a:t>
            </a:r>
            <a:r>
              <a:rPr lang="el-GR" dirty="0">
                <a:solidFill>
                  <a:srgbClr val="C00000"/>
                </a:solidFill>
              </a:rPr>
              <a:t> / </a:t>
            </a:r>
            <a:r>
              <a:rPr lang="en-US" dirty="0">
                <a:solidFill>
                  <a:srgbClr val="C00000"/>
                </a:solidFill>
              </a:rPr>
              <a:t>Tik-Tok</a:t>
            </a:r>
            <a:r>
              <a:rPr lang="en-US" dirty="0"/>
              <a:t>: </a:t>
            </a:r>
            <a:r>
              <a:rPr lang="el-GR" dirty="0"/>
              <a:t>χρήστες και διαφημιζόμενους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Amazon marketplace</a:t>
            </a:r>
            <a:r>
              <a:rPr lang="en-US" dirty="0"/>
              <a:t>: </a:t>
            </a:r>
            <a:r>
              <a:rPr lang="el-GR" dirty="0"/>
              <a:t>καταναλωτές και επιχειρήσεις</a:t>
            </a:r>
            <a:endParaRPr lang="en-US" dirty="0"/>
          </a:p>
          <a:p>
            <a:pPr lvl="1"/>
            <a:r>
              <a:rPr lang="en-US" dirty="0">
                <a:solidFill>
                  <a:srgbClr val="C00000"/>
                </a:solidFill>
              </a:rPr>
              <a:t>Uber</a:t>
            </a:r>
            <a:r>
              <a:rPr lang="en-US" dirty="0"/>
              <a:t>: </a:t>
            </a:r>
            <a:r>
              <a:rPr lang="el-GR" dirty="0"/>
              <a:t>καταναλωτές και οδηγοί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Booking.com</a:t>
            </a:r>
            <a:r>
              <a:rPr lang="en-US" dirty="0"/>
              <a:t>: </a:t>
            </a:r>
            <a:r>
              <a:rPr lang="el-GR" dirty="0"/>
              <a:t>καταναλωτές και ξενοδοχεία, αεροπορικές εταιρείες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Android</a:t>
            </a:r>
            <a:r>
              <a:rPr lang="en-US" dirty="0"/>
              <a:t>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l-GR" dirty="0"/>
              <a:t>χρήστες έξυπνων συσκευών και κατασκευαστές εφαρμογών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PlayStation / Xbox</a:t>
            </a:r>
            <a:r>
              <a:rPr lang="en-US" dirty="0"/>
              <a:t>: </a:t>
            </a:r>
            <a:r>
              <a:rPr lang="el-GR" dirty="0"/>
              <a:t>χρήστες και προγραμματιστές παιγνιδιών</a:t>
            </a:r>
          </a:p>
          <a:p>
            <a:pPr lvl="1"/>
            <a:r>
              <a:rPr lang="el-GR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52793-1B4E-4C74-A17B-595C3DB2928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29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1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C9A9-4541-4428-ABF7-C5E13255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+mn-lt"/>
              </a:rPr>
              <a:t>Νομικό πλαίσιο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0D5E7-2C7F-45B8-91B9-1B99EE4A8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l-GR" sz="5100" b="1" i="0" dirty="0">
                <a:solidFill>
                  <a:srgbClr val="2B2B2B"/>
                </a:solidFill>
                <a:effectLst/>
              </a:rPr>
              <a:t>Άρθρο 102 ΣΛΕΕ</a:t>
            </a:r>
          </a:p>
          <a:p>
            <a:pPr marL="0" indent="0" algn="l">
              <a:buNone/>
            </a:pPr>
            <a:endParaRPr lang="el-GR" sz="1700" i="1" dirty="0">
              <a:solidFill>
                <a:srgbClr val="444444"/>
              </a:solidFill>
            </a:endParaRPr>
          </a:p>
          <a:p>
            <a:pPr marL="0" indent="0" algn="l">
              <a:buNone/>
            </a:pPr>
            <a:r>
              <a:rPr lang="el-GR" sz="2900" i="1" dirty="0">
                <a:solidFill>
                  <a:srgbClr val="444444"/>
                </a:solidFill>
              </a:rPr>
              <a:t>     </a:t>
            </a:r>
            <a:r>
              <a:rPr lang="el-GR" sz="3800" i="1" dirty="0">
                <a:solidFill>
                  <a:schemeClr val="tx1"/>
                </a:solidFill>
              </a:rPr>
              <a:t>Είν</a:t>
            </a:r>
            <a:r>
              <a:rPr lang="el-GR" sz="3800" b="0" i="1" dirty="0">
                <a:solidFill>
                  <a:schemeClr val="tx1"/>
                </a:solidFill>
                <a:effectLst/>
              </a:rPr>
              <a:t>αι ασυμβίβαστη με την εσωτερική αγορά και απαγορεύεται, κατά το μέτρο που δύναται να επηρεάσει το εμπόριο μεταξύ κρατών μελών, η καταχρηστική εκμετάλλευση από μία ή περισσότερες επιχειρήσεις της </a:t>
            </a:r>
            <a:r>
              <a:rPr lang="el-GR" sz="3800" b="1" i="1" u="sng" dirty="0">
                <a:solidFill>
                  <a:schemeClr val="tx1"/>
                </a:solidFill>
                <a:effectLst/>
              </a:rPr>
              <a:t>δεσπόζουσας θέσης</a:t>
            </a:r>
            <a:r>
              <a:rPr lang="el-GR" sz="3800" b="1" i="1" dirty="0">
                <a:solidFill>
                  <a:schemeClr val="tx1"/>
                </a:solidFill>
                <a:effectLst/>
              </a:rPr>
              <a:t> </a:t>
            </a:r>
            <a:r>
              <a:rPr lang="el-GR" sz="3800" b="0" i="1" dirty="0">
                <a:solidFill>
                  <a:schemeClr val="tx1"/>
                </a:solidFill>
                <a:effectLst/>
              </a:rPr>
              <a:t>τους εντός της εσωτερικής αγοράς ή σημαντικού τμήματός της.</a:t>
            </a:r>
          </a:p>
          <a:p>
            <a:pPr marL="0" indent="0" algn="l">
              <a:buNone/>
            </a:pPr>
            <a:r>
              <a:rPr lang="el-GR" sz="3600" b="0" i="1" dirty="0">
                <a:solidFill>
                  <a:schemeClr val="tx1"/>
                </a:solidFill>
                <a:effectLst/>
              </a:rPr>
              <a:t>Η κατάχρηση αυτή δύναται να συνίσταται ιδίως:</a:t>
            </a:r>
          </a:p>
          <a:p>
            <a:pPr marL="0" indent="0" algn="l">
              <a:buNone/>
            </a:pPr>
            <a:r>
              <a:rPr lang="el-GR" sz="3600" b="0" i="1" dirty="0">
                <a:solidFill>
                  <a:schemeClr val="tx1"/>
                </a:solidFill>
                <a:effectLst/>
              </a:rPr>
              <a:t>α) στην άμεση ή έμμεση επιβολή μη δικαίων τιμών αγοράς ή πωλήσεως ή άλλων όρων συναλλαγής,</a:t>
            </a:r>
          </a:p>
          <a:p>
            <a:pPr marL="0" indent="0" algn="l">
              <a:buNone/>
            </a:pPr>
            <a:r>
              <a:rPr lang="el-GR" sz="3600" b="0" i="1" dirty="0">
                <a:solidFill>
                  <a:schemeClr val="tx1"/>
                </a:solidFill>
                <a:effectLst/>
              </a:rPr>
              <a:t>β) στον περιορισμό της παραγωγής, της διαθέσεως ή της τεχνολογικής αναπτύξεως επί ζημία των καταναλωτών,·</a:t>
            </a:r>
          </a:p>
          <a:p>
            <a:pPr marL="0" indent="0" algn="l">
              <a:buNone/>
            </a:pPr>
            <a:r>
              <a:rPr lang="el-GR" sz="3600" b="0" i="1" dirty="0">
                <a:solidFill>
                  <a:schemeClr val="tx1"/>
                </a:solidFill>
                <a:effectLst/>
              </a:rPr>
              <a:t>γ) στην εφαρμογή ανίσων όρων επί ισοδυνάμων παροχών έναντι των εμπορικώς συναλλασσομένων, με αποτέλεσμα να περιέρχονται αυτοί σε μειονεκτική θέση στον ανταγωνισμό,</a:t>
            </a:r>
          </a:p>
          <a:p>
            <a:pPr marL="0" indent="0" algn="l">
              <a:buNone/>
            </a:pPr>
            <a:r>
              <a:rPr lang="el-GR" sz="3600" b="0" i="1" dirty="0">
                <a:solidFill>
                  <a:schemeClr val="tx1"/>
                </a:solidFill>
                <a:effectLst/>
              </a:rPr>
              <a:t>δ) στην εξάρτηση της συνάψεως συμβάσεων από την αποδοχή, εκ μέρους των συναλλασσομένων, προσθέτων παροχών που εκ φύσεως ή σύμφωνα με τις εμπορικές συνήθειες δεν έχουν σχέση με το αντικείμενο των συμβάσεων αυτών.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D00AF-55DC-4B95-86EA-F9D6A9EEA3B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3</a:t>
            </a:fld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C9D44D-21B3-4082-8168-BE22A7EC60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57" t="17555" r="21530" b="57136"/>
          <a:stretch/>
        </p:blipFill>
        <p:spPr>
          <a:xfrm>
            <a:off x="693424" y="1899477"/>
            <a:ext cx="309218" cy="29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39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AEA4D-663E-4EE0-BFE0-1ECDDED94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latin typeface="+mn-lt"/>
              </a:rPr>
              <a:t>Θεμελίωση δεσπόζουσας θέσης - Ψηφιακές Αγορές</a:t>
            </a:r>
            <a:br>
              <a:rPr lang="el-GR" dirty="0">
                <a:latin typeface="+mn-lt"/>
              </a:rPr>
            </a:br>
            <a:r>
              <a:rPr lang="el-GR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Πλατφόρμες μηδενικής τιμής (</a:t>
            </a:r>
            <a:r>
              <a:rPr lang="en-CY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reemiums)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B05BE-5CC4-4B36-BDF8-C423EDB30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E93874-D8C6-4CCC-A9EC-BE8FA7F1D16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2" descr="How to easily delete your Google searches across platforms - Latest News |  Gadgets Now">
            <a:extLst>
              <a:ext uri="{FF2B5EF4-FFF2-40B4-BE49-F238E27FC236}">
                <a16:creationId xmlns:a16="http://schemas.microsoft.com/office/drawing/2014/main" id="{83F5FEB1-5A23-4A34-B90C-F1687C657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201" y="2896264"/>
            <a:ext cx="2687736" cy="20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remium Vector | Construction company logo templates">
            <a:extLst>
              <a:ext uri="{FF2B5EF4-FFF2-40B4-BE49-F238E27FC236}">
                <a16:creationId xmlns:a16="http://schemas.microsoft.com/office/drawing/2014/main" id="{F641A628-2FB3-41B2-BB9F-B2DB9813F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8"/>
          <a:stretch/>
        </p:blipFill>
        <p:spPr bwMode="auto">
          <a:xfrm>
            <a:off x="6118276" y="2847520"/>
            <a:ext cx="2622991" cy="242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 Male Hand Holding Black Modern Cellphone With Simple Internet Search  Engine Form On White Screen Stock Vector - Illustration of device,  background: 145841808">
            <a:extLst>
              <a:ext uri="{FF2B5EF4-FFF2-40B4-BE49-F238E27FC236}">
                <a16:creationId xmlns:a16="http://schemas.microsoft.com/office/drawing/2014/main" id="{D06518FF-7CC5-48C8-86BA-464808AC3A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20527" r="36407" b="18442"/>
          <a:stretch/>
        </p:blipFill>
        <p:spPr bwMode="auto">
          <a:xfrm>
            <a:off x="723877" y="3223943"/>
            <a:ext cx="542216" cy="101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A Male Hand Holding Black Modern Cellphone With Simple Internet Search  Engine Form On White Screen Stock Vector - Illustration of device,  background: 145841808">
            <a:extLst>
              <a:ext uri="{FF2B5EF4-FFF2-40B4-BE49-F238E27FC236}">
                <a16:creationId xmlns:a16="http://schemas.microsoft.com/office/drawing/2014/main" id="{B14509DB-1C2B-4B91-9600-FB74FCDD0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56" t="20527" r="36407" b="18442"/>
          <a:stretch/>
        </p:blipFill>
        <p:spPr bwMode="auto">
          <a:xfrm>
            <a:off x="1351642" y="3200337"/>
            <a:ext cx="542216" cy="101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A woman typing Google laptop Wallpaper">
            <a:extLst>
              <a:ext uri="{FF2B5EF4-FFF2-40B4-BE49-F238E27FC236}">
                <a16:creationId xmlns:a16="http://schemas.microsoft.com/office/drawing/2014/main" id="{BB12E380-4835-4667-A69F-B3C1FE59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27" y="4271686"/>
            <a:ext cx="856022" cy="57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A woman typing Google laptop Wallpaper">
            <a:extLst>
              <a:ext uri="{FF2B5EF4-FFF2-40B4-BE49-F238E27FC236}">
                <a16:creationId xmlns:a16="http://schemas.microsoft.com/office/drawing/2014/main" id="{14ED20B5-F006-427E-A9BB-DAFB3597B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76" y="4912065"/>
            <a:ext cx="856022" cy="57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B75DFB9E-272C-481A-9A3B-2BCAA2597811}"/>
              </a:ext>
            </a:extLst>
          </p:cNvPr>
          <p:cNvSpPr/>
          <p:nvPr/>
        </p:nvSpPr>
        <p:spPr>
          <a:xfrm>
            <a:off x="1132817" y="2368184"/>
            <a:ext cx="6611886" cy="715675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schemeClr val="tx1"/>
              </a:solidFill>
            </a:endParaRPr>
          </a:p>
        </p:txBody>
      </p:sp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77D6F327-4664-4748-9211-37B3E065A29F}"/>
              </a:ext>
            </a:extLst>
          </p:cNvPr>
          <p:cNvSpPr/>
          <p:nvPr/>
        </p:nvSpPr>
        <p:spPr>
          <a:xfrm rot="16200000">
            <a:off x="1642665" y="3947979"/>
            <a:ext cx="1567938" cy="894455"/>
          </a:xfrm>
          <a:prstGeom prst="curvedUpArrow">
            <a:avLst>
              <a:gd name="adj1" fmla="val 25000"/>
              <a:gd name="adj2" fmla="val 50000"/>
              <a:gd name="adj3" fmla="val 3314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schemeClr val="accent3"/>
              </a:solidFill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C218AA4-AC07-4158-AEC7-4C3C07856E4B}"/>
              </a:ext>
            </a:extLst>
          </p:cNvPr>
          <p:cNvSpPr/>
          <p:nvPr/>
        </p:nvSpPr>
        <p:spPr>
          <a:xfrm>
            <a:off x="6633665" y="1086243"/>
            <a:ext cx="2410866" cy="1360677"/>
          </a:xfrm>
          <a:prstGeom prst="wedgeRectCallout">
            <a:avLst>
              <a:gd name="adj1" fmla="val -26039"/>
              <a:gd name="adj2" fmla="val 62939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bg1"/>
                </a:solidFill>
              </a:rPr>
              <a:t>Περισσότεροι χρήστες προσελκύουν μεγαλύτερο αριθμό διαφημιζομένων επιχειρήσεων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B45BB791-FE6F-4F19-BA1C-07B6F83F1702}"/>
              </a:ext>
            </a:extLst>
          </p:cNvPr>
          <p:cNvSpPr/>
          <p:nvPr/>
        </p:nvSpPr>
        <p:spPr>
          <a:xfrm>
            <a:off x="2839907" y="5150446"/>
            <a:ext cx="2927387" cy="1465507"/>
          </a:xfrm>
          <a:prstGeom prst="wedgeRectCallout">
            <a:avLst>
              <a:gd name="adj1" fmla="val -47316"/>
              <a:gd name="adj2" fmla="val -7700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bg1"/>
                </a:solidFill>
              </a:rPr>
              <a:t>Μεγαλύτερος αριθμός χρηστών οδηγεί σε μεγαλύτερο αριθμό αναζητήσεων </a:t>
            </a:r>
            <a:r>
              <a:rPr lang="el-GR" sz="1600" dirty="0">
                <a:solidFill>
                  <a:schemeClr val="bg1"/>
                </a:solidFill>
                <a:sym typeface="Wingdings" panose="05000000000000000000" pitchFamily="2" charset="2"/>
              </a:rPr>
              <a:t> βελτίωση αλγόριθμου αποτελεσμάτων  μεγαλύτερος αριθμός χρηστών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2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FE0A9-2514-4A82-ADEA-50CC1872E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latin typeface="+mn-lt"/>
              </a:rPr>
              <a:t>Θεμελίωση δεσπόζουσας θέσης - Ψηφιακές Αγορές</a:t>
            </a:r>
            <a:br>
              <a:rPr lang="el-GR" dirty="0">
                <a:latin typeface="+mn-lt"/>
              </a:rPr>
            </a:b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Πρόσθετοι παράγοντες</a:t>
            </a:r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</a:t>
            </a: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Επιδράσεις δικτύου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9F22-FD7A-4994-B55C-2982F0D1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E93874-D8C6-4CCC-A9EC-BE8FA7F1D16E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4" descr="Premium Vector | Construction company logo templates">
            <a:extLst>
              <a:ext uri="{FF2B5EF4-FFF2-40B4-BE49-F238E27FC236}">
                <a16:creationId xmlns:a16="http://schemas.microsoft.com/office/drawing/2014/main" id="{5912E44B-9337-4A51-890F-12DF935BC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7" b="7438"/>
          <a:stretch/>
        </p:blipFill>
        <p:spPr bwMode="auto">
          <a:xfrm>
            <a:off x="6118276" y="3358661"/>
            <a:ext cx="2622991" cy="191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nderstanding Your Selling Options on Amazon - Multichannel Merchant">
            <a:extLst>
              <a:ext uri="{FF2B5EF4-FFF2-40B4-BE49-F238E27FC236}">
                <a16:creationId xmlns:a16="http://schemas.microsoft.com/office/drawing/2014/main" id="{85D9F99F-3159-462F-BB35-9F413B07C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98" b="26567"/>
          <a:stretch/>
        </p:blipFill>
        <p:spPr bwMode="auto">
          <a:xfrm>
            <a:off x="2461846" y="3499434"/>
            <a:ext cx="3597352" cy="76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mazon's Search Engine Ranking Algorithm: What Marketers Need to Know">
            <a:extLst>
              <a:ext uri="{FF2B5EF4-FFF2-40B4-BE49-F238E27FC236}">
                <a16:creationId xmlns:a16="http://schemas.microsoft.com/office/drawing/2014/main" id="{948C99AE-48FF-4AAB-B79C-CD00DAAF2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832" y="3287903"/>
            <a:ext cx="822265" cy="54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mazon's Search Engine Ranking Algorithm: What Marketers Need to Know">
            <a:extLst>
              <a:ext uri="{FF2B5EF4-FFF2-40B4-BE49-F238E27FC236}">
                <a16:creationId xmlns:a16="http://schemas.microsoft.com/office/drawing/2014/main" id="{B7012A12-84DF-463B-B5C7-F16EF5672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06" y="4130591"/>
            <a:ext cx="822265" cy="54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mazon's Search Engine Ranking Algorithm: What Marketers Need to Know">
            <a:extLst>
              <a:ext uri="{FF2B5EF4-FFF2-40B4-BE49-F238E27FC236}">
                <a16:creationId xmlns:a16="http://schemas.microsoft.com/office/drawing/2014/main" id="{87EE8345-D646-4162-9B0F-0FB128FD1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8" y="3287900"/>
            <a:ext cx="822266" cy="54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A28EE51A-6CC9-442C-88D1-FB6F872468C0}"/>
              </a:ext>
            </a:extLst>
          </p:cNvPr>
          <p:cNvSpPr/>
          <p:nvPr/>
        </p:nvSpPr>
        <p:spPr>
          <a:xfrm>
            <a:off x="1512243" y="2269439"/>
            <a:ext cx="6611886" cy="762454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schemeClr val="tx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7189AF5B-3E7E-46F1-8336-28ED18D23BDC}"/>
              </a:ext>
            </a:extLst>
          </p:cNvPr>
          <p:cNvSpPr/>
          <p:nvPr/>
        </p:nvSpPr>
        <p:spPr>
          <a:xfrm rot="10800000">
            <a:off x="1204563" y="5070993"/>
            <a:ext cx="6611886" cy="76245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schemeClr val="tx1"/>
              </a:solidFill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2DB044B0-6A33-4742-93D2-47DBCB75F6CA}"/>
              </a:ext>
            </a:extLst>
          </p:cNvPr>
          <p:cNvSpPr/>
          <p:nvPr/>
        </p:nvSpPr>
        <p:spPr>
          <a:xfrm>
            <a:off x="6191624" y="1026215"/>
            <a:ext cx="2725270" cy="1112746"/>
          </a:xfrm>
          <a:prstGeom prst="wedgeRectCallout">
            <a:avLst>
              <a:gd name="adj1" fmla="val -20833"/>
              <a:gd name="adj2" fmla="val 6852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bg1"/>
                </a:solidFill>
              </a:rPr>
              <a:t>Περισσότεροι χρήστες προσελκύουν μεγαλύτερο αριθμό επιχειρήσεων</a:t>
            </a:r>
            <a:r>
              <a:rPr lang="en-US" sz="1600" dirty="0">
                <a:solidFill>
                  <a:schemeClr val="bg1"/>
                </a:solidFill>
              </a:rPr>
              <a:t> / </a:t>
            </a:r>
            <a:r>
              <a:rPr lang="el-GR" sz="1600" dirty="0">
                <a:solidFill>
                  <a:schemeClr val="bg1"/>
                </a:solidFill>
              </a:rPr>
              <a:t>εμπόρων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5D44FE8B-CCEF-4B36-B846-C9B50D7519E0}"/>
              </a:ext>
            </a:extLst>
          </p:cNvPr>
          <p:cNvSpPr/>
          <p:nvPr/>
        </p:nvSpPr>
        <p:spPr>
          <a:xfrm>
            <a:off x="3264264" y="4317036"/>
            <a:ext cx="2492481" cy="1243797"/>
          </a:xfrm>
          <a:prstGeom prst="wedgeRectCallout">
            <a:avLst>
              <a:gd name="adj1" fmla="val -94561"/>
              <a:gd name="adj2" fmla="val -62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bg1"/>
                </a:solidFill>
              </a:rPr>
              <a:t>Περισσότερες επιχειρήσεις  / έμποροι προσελκύουν μεγαλύτερο αριθμό χρηστών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0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3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55DA-18E6-430F-BFCD-D60828C3B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latin typeface="+mn-lt"/>
              </a:rPr>
              <a:t>Θεμελίωση δεσπόζουσας θέσης - Ψηφιακές Αγορές</a:t>
            </a:r>
            <a:br>
              <a:rPr lang="el-GR" dirty="0">
                <a:latin typeface="+mn-lt"/>
              </a:rPr>
            </a:b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Πρόσθετοι παράγοντες</a:t>
            </a:r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</a:t>
            </a: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Επιδράσεις δικτύου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92EBA-91F8-4C17-BA79-90BCC2BD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E93874-D8C6-4CCC-A9EC-BE8FA7F1D16E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2C5EF3-2320-4298-99E5-C95929DDA50A}"/>
              </a:ext>
            </a:extLst>
          </p:cNvPr>
          <p:cNvGrpSpPr/>
          <p:nvPr/>
        </p:nvGrpSpPr>
        <p:grpSpPr>
          <a:xfrm>
            <a:off x="480506" y="2022231"/>
            <a:ext cx="5416062" cy="3424506"/>
            <a:chOff x="1151570" y="1800990"/>
            <a:chExt cx="6773230" cy="42759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E43CD42-7DC6-44C4-9A53-44A771164DF0}"/>
                </a:ext>
              </a:extLst>
            </p:cNvPr>
            <p:cNvGrpSpPr/>
            <p:nvPr/>
          </p:nvGrpSpPr>
          <p:grpSpPr>
            <a:xfrm>
              <a:off x="2919386" y="2263736"/>
              <a:ext cx="3138955" cy="3231075"/>
              <a:chOff x="2919386" y="2263736"/>
              <a:chExt cx="3138955" cy="3231075"/>
            </a:xfrm>
          </p:grpSpPr>
          <p:sp>
            <p:nvSpPr>
              <p:cNvPr id="19" name="Arrow: Circular 18">
                <a:extLst>
                  <a:ext uri="{FF2B5EF4-FFF2-40B4-BE49-F238E27FC236}">
                    <a16:creationId xmlns:a16="http://schemas.microsoft.com/office/drawing/2014/main" id="{536E208F-F131-4383-964A-FEFD9BBAF0D3}"/>
                  </a:ext>
                </a:extLst>
              </p:cNvPr>
              <p:cNvSpPr/>
              <p:nvPr/>
            </p:nvSpPr>
            <p:spPr>
              <a:xfrm>
                <a:off x="2932645" y="2369115"/>
                <a:ext cx="3125696" cy="3125696"/>
              </a:xfrm>
              <a:prstGeom prst="circularArrow">
                <a:avLst>
                  <a:gd name="adj1" fmla="val 9489"/>
                  <a:gd name="adj2" fmla="val 685528"/>
                  <a:gd name="adj3" fmla="val 7993128"/>
                  <a:gd name="adj4" fmla="val 2028231"/>
                  <a:gd name="adj5" fmla="val 11071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Arrow: Circular 20">
                <a:extLst>
                  <a:ext uri="{FF2B5EF4-FFF2-40B4-BE49-F238E27FC236}">
                    <a16:creationId xmlns:a16="http://schemas.microsoft.com/office/drawing/2014/main" id="{B2DE60A1-0E0D-4EC3-A8B0-5BFD9CD07AE5}"/>
                  </a:ext>
                </a:extLst>
              </p:cNvPr>
              <p:cNvSpPr/>
              <p:nvPr/>
            </p:nvSpPr>
            <p:spPr>
              <a:xfrm>
                <a:off x="2919386" y="2263736"/>
                <a:ext cx="3125696" cy="3125696"/>
              </a:xfrm>
              <a:prstGeom prst="circularArrow">
                <a:avLst>
                  <a:gd name="adj1" fmla="val 9489"/>
                  <a:gd name="adj2" fmla="val 685528"/>
                  <a:gd name="adj3" fmla="val 18695634"/>
                  <a:gd name="adj4" fmla="val 12923849"/>
                  <a:gd name="adj5" fmla="val 11071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6012D3-04BB-465C-BBD6-5841C7EDA892}"/>
                </a:ext>
              </a:extLst>
            </p:cNvPr>
            <p:cNvSpPr txBox="1"/>
            <p:nvPr/>
          </p:nvSpPr>
          <p:spPr>
            <a:xfrm>
              <a:off x="1638300" y="1800990"/>
              <a:ext cx="5905500" cy="682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l-GR" sz="1477" dirty="0"/>
                <a:t>Περισσότερα ξενοδοχεία προσελκύουν μεγαλύτερο αριθμό καταναλωτών</a:t>
              </a:r>
              <a:endParaRPr lang="en-US" sz="1477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F30B497-10DD-466E-9FE1-F2B400F8075A}"/>
                </a:ext>
              </a:extLst>
            </p:cNvPr>
            <p:cNvSpPr txBox="1"/>
            <p:nvPr/>
          </p:nvSpPr>
          <p:spPr>
            <a:xfrm>
              <a:off x="1676401" y="5393995"/>
              <a:ext cx="6248399" cy="682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l-GR" sz="1477" dirty="0"/>
                <a:t>Μεγαλύτερος αριθμός καταναλωτών / χρηστών προσελκύει μεγαλύτερο αριθμό ξενοδοχείων</a:t>
              </a:r>
              <a:endParaRPr lang="en-US" sz="1477" dirty="0"/>
            </a:p>
          </p:txBody>
        </p:sp>
        <p:pic>
          <p:nvPicPr>
            <p:cNvPr id="1026" name="Picture 2" descr="Shop with Booking.com and collect points - Rewards4Cricket UK">
              <a:extLst>
                <a:ext uri="{FF2B5EF4-FFF2-40B4-BE49-F238E27FC236}">
                  <a16:creationId xmlns:a16="http://schemas.microsoft.com/office/drawing/2014/main" id="{0AA41B39-A7BE-4920-A5D2-D66B5BEB5F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3362656"/>
              <a:ext cx="1048024" cy="1048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2CC0A11-554C-4CA4-9A2F-C99934B09B84}"/>
                </a:ext>
              </a:extLst>
            </p:cNvPr>
            <p:cNvGrpSpPr/>
            <p:nvPr/>
          </p:nvGrpSpPr>
          <p:grpSpPr>
            <a:xfrm>
              <a:off x="4985451" y="3561031"/>
              <a:ext cx="2132522" cy="646332"/>
              <a:chOff x="5121679" y="3537787"/>
              <a:chExt cx="2132522" cy="646332"/>
            </a:xfrm>
          </p:grpSpPr>
          <p:pic>
            <p:nvPicPr>
              <p:cNvPr id="23" name="Graphic 22" descr="User">
                <a:extLst>
                  <a:ext uri="{FF2B5EF4-FFF2-40B4-BE49-F238E27FC236}">
                    <a16:creationId xmlns:a16="http://schemas.microsoft.com/office/drawing/2014/main" id="{089EB4BC-9BF6-42FC-A3A5-18B43359B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121679" y="3537788"/>
                <a:ext cx="646331" cy="646331"/>
              </a:xfrm>
              <a:prstGeom prst="rect">
                <a:avLst/>
              </a:prstGeom>
            </p:spPr>
          </p:pic>
          <p:pic>
            <p:nvPicPr>
              <p:cNvPr id="25" name="Graphic 24" descr="User">
                <a:extLst>
                  <a:ext uri="{FF2B5EF4-FFF2-40B4-BE49-F238E27FC236}">
                    <a16:creationId xmlns:a16="http://schemas.microsoft.com/office/drawing/2014/main" id="{BA817418-E6B6-4F12-8913-EF4587E83C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07870" y="3537787"/>
                <a:ext cx="646331" cy="646331"/>
              </a:xfrm>
              <a:prstGeom prst="rect">
                <a:avLst/>
              </a:prstGeom>
            </p:spPr>
          </p:pic>
          <p:pic>
            <p:nvPicPr>
              <p:cNvPr id="26" name="Graphic 25" descr="User">
                <a:extLst>
                  <a:ext uri="{FF2B5EF4-FFF2-40B4-BE49-F238E27FC236}">
                    <a16:creationId xmlns:a16="http://schemas.microsoft.com/office/drawing/2014/main" id="{CD2B4790-CA44-4783-9BB2-6BF5691152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606173" y="3537788"/>
                <a:ext cx="646331" cy="646331"/>
              </a:xfrm>
              <a:prstGeom prst="rect">
                <a:avLst/>
              </a:prstGeom>
            </p:spPr>
          </p:pic>
          <p:pic>
            <p:nvPicPr>
              <p:cNvPr id="27" name="Graphic 26" descr="User">
                <a:extLst>
                  <a:ext uri="{FF2B5EF4-FFF2-40B4-BE49-F238E27FC236}">
                    <a16:creationId xmlns:a16="http://schemas.microsoft.com/office/drawing/2014/main" id="{0A5BC508-4A78-4A12-B5B9-49164B492B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098014" y="3537788"/>
                <a:ext cx="646331" cy="646331"/>
              </a:xfrm>
              <a:prstGeom prst="rect">
                <a:avLst/>
              </a:prstGeom>
            </p:spPr>
          </p:pic>
        </p:grpSp>
        <p:pic>
          <p:nvPicPr>
            <p:cNvPr id="1028" name="Picture 4" descr="Hotel Symbol Free Vector Art - (152,584 Free Downloads)">
              <a:extLst>
                <a:ext uri="{FF2B5EF4-FFF2-40B4-BE49-F238E27FC236}">
                  <a16:creationId xmlns:a16="http://schemas.microsoft.com/office/drawing/2014/main" id="{B93AAA2E-E871-4AA1-8820-F5703A5023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1" r="15313"/>
            <a:stretch/>
          </p:blipFill>
          <p:spPr bwMode="auto">
            <a:xfrm>
              <a:off x="3048000" y="3345269"/>
              <a:ext cx="685800" cy="1048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otel Symbol Free Vector Art - (152,584 Free Downloads)">
              <a:extLst>
                <a:ext uri="{FF2B5EF4-FFF2-40B4-BE49-F238E27FC236}">
                  <a16:creationId xmlns:a16="http://schemas.microsoft.com/office/drawing/2014/main" id="{EB6CDE08-16D6-4661-9CB9-81AEAE923A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1" r="15313"/>
            <a:stretch/>
          </p:blipFill>
          <p:spPr bwMode="auto">
            <a:xfrm>
              <a:off x="2426642" y="3345269"/>
              <a:ext cx="685800" cy="1048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Hotel Symbol Free Vector Art - (152,584 Free Downloads)">
              <a:extLst>
                <a:ext uri="{FF2B5EF4-FFF2-40B4-BE49-F238E27FC236}">
                  <a16:creationId xmlns:a16="http://schemas.microsoft.com/office/drawing/2014/main" id="{33F4B7C9-D0EC-4B65-A44A-D9F474C874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1" r="15313"/>
            <a:stretch/>
          </p:blipFill>
          <p:spPr bwMode="auto">
            <a:xfrm>
              <a:off x="1151570" y="3345269"/>
              <a:ext cx="685800" cy="1048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Hotel Symbol Free Vector Art - (152,584 Free Downloads)">
              <a:extLst>
                <a:ext uri="{FF2B5EF4-FFF2-40B4-BE49-F238E27FC236}">
                  <a16:creationId xmlns:a16="http://schemas.microsoft.com/office/drawing/2014/main" id="{DFF6E13A-D62E-4D72-81F4-EF94C0FDAA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1" r="15313"/>
            <a:stretch/>
          </p:blipFill>
          <p:spPr bwMode="auto">
            <a:xfrm>
              <a:off x="1791488" y="3345269"/>
              <a:ext cx="685800" cy="1048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7D5DBD0-7CD8-4797-AC09-7B1C806860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1894" y="1881554"/>
            <a:ext cx="3272841" cy="414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55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486D-0D1E-4E03-AC25-647470FD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latin typeface="+mn-lt"/>
              </a:rPr>
              <a:t>Θεμελίωση δεσπόζουσας θέσης - Ψηφιακές Αγορές</a:t>
            </a:r>
            <a:br>
              <a:rPr lang="el-GR" dirty="0">
                <a:latin typeface="+mn-lt"/>
              </a:rPr>
            </a:b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Πρόσθετοι παράγοντες</a:t>
            </a:r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</a:t>
            </a: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Επιδράσεις δικτύου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9C1BE-99F9-452F-8DCD-EF426029846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33</a:t>
            </a:fld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76EDEF7-099A-4ECE-986A-1325B4A25A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764063"/>
              </p:ext>
            </p:extLst>
          </p:nvPr>
        </p:nvGraphicFramePr>
        <p:xfrm>
          <a:off x="633046" y="1536493"/>
          <a:ext cx="8299938" cy="4445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0964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06443-EAB6-4B42-AAE5-A08F187A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latin typeface="+mn-lt"/>
              </a:rPr>
              <a:t>Θεμελίωση δεσπόζουσας θέσης - Ψηφιακές Αγορές</a:t>
            </a:r>
            <a:br>
              <a:rPr lang="el-GR" dirty="0">
                <a:latin typeface="+mn-lt"/>
              </a:rPr>
            </a:b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Πρόσθετοι παράγοντες</a:t>
            </a:r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Single-homing v multihoming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0A293-26E8-4784-B249-9CA27C635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49" y="1402269"/>
            <a:ext cx="4641619" cy="453483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l-GR" b="1" u="sng" dirty="0"/>
              <a:t>Χρήση μίας πλατφόρμας (single-homing)</a:t>
            </a:r>
            <a:r>
              <a:rPr lang="el-GR" dirty="0"/>
              <a:t> </a:t>
            </a:r>
          </a:p>
          <a:p>
            <a:pPr lvl="1">
              <a:spcBef>
                <a:spcPts val="0"/>
              </a:spcBef>
            </a:pPr>
            <a:r>
              <a:rPr lang="el-GR" dirty="0">
                <a:sym typeface="Wingdings" panose="05000000000000000000" pitchFamily="2" charset="2"/>
              </a:rPr>
              <a:t>Αναγκαία η πρόσβαση για επαφή με άλλη ομάδα χρηστών</a:t>
            </a:r>
          </a:p>
          <a:p>
            <a:pPr lvl="1">
              <a:spcBef>
                <a:spcPts val="0"/>
              </a:spcBef>
            </a:pPr>
            <a:r>
              <a:rPr lang="el-GR" b="1" u="sng" dirty="0">
                <a:sym typeface="Wingdings" panose="05000000000000000000" pitchFamily="2" charset="2"/>
              </a:rPr>
              <a:t>Οφείλεται</a:t>
            </a:r>
          </a:p>
          <a:p>
            <a:pPr lvl="2">
              <a:spcBef>
                <a:spcPts val="0"/>
              </a:spcBef>
            </a:pPr>
            <a:r>
              <a:rPr lang="el-GR" dirty="0">
                <a:sym typeface="Wingdings" panose="05000000000000000000" pitchFamily="2" charset="2"/>
              </a:rPr>
              <a:t>Επιδράσεις δικτύου</a:t>
            </a:r>
          </a:p>
          <a:p>
            <a:pPr lvl="2">
              <a:spcBef>
                <a:spcPts val="0"/>
              </a:spcBef>
            </a:pPr>
            <a:r>
              <a:rPr lang="el-GR" dirty="0">
                <a:sym typeface="Wingdings" panose="05000000000000000000" pitchFamily="2" charset="2"/>
              </a:rPr>
              <a:t>Αφοσίωση σε εμπορικό σήμα</a:t>
            </a:r>
            <a:r>
              <a:rPr lang="en-US" dirty="0">
                <a:sym typeface="Wingdings" panose="05000000000000000000" pitchFamily="2" charset="2"/>
              </a:rPr>
              <a:t> (brand loyalty)</a:t>
            </a:r>
          </a:p>
          <a:p>
            <a:pPr lvl="2">
              <a:spcBef>
                <a:spcPts val="0"/>
              </a:spcBef>
            </a:pPr>
            <a:r>
              <a:rPr lang="el-GR" dirty="0">
                <a:sym typeface="Wingdings" panose="05000000000000000000" pitchFamily="2" charset="2"/>
              </a:rPr>
              <a:t>Κόστος μεταστροφής (</a:t>
            </a:r>
            <a:r>
              <a:rPr lang="en-US" dirty="0">
                <a:sym typeface="Wingdings" panose="05000000000000000000" pitchFamily="2" charset="2"/>
              </a:rPr>
              <a:t>switching cost)</a:t>
            </a:r>
            <a:endParaRPr lang="el-GR" dirty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</a:pPr>
            <a:r>
              <a:rPr lang="el-GR" b="1" u="sng" dirty="0">
                <a:sym typeface="Wingdings" panose="05000000000000000000" pitchFamily="2" charset="2"/>
              </a:rPr>
              <a:t>Αποτελέσματα</a:t>
            </a:r>
          </a:p>
          <a:p>
            <a:pPr lvl="2">
              <a:spcBef>
                <a:spcPts val="0"/>
              </a:spcBef>
            </a:pPr>
            <a:r>
              <a:rPr lang="el-GR" dirty="0">
                <a:sym typeface="Wingdings" panose="05000000000000000000" pitchFamily="2" charset="2"/>
              </a:rPr>
              <a:t>Εμπόδιο εισόδου / επέκτασης</a:t>
            </a:r>
            <a:endParaRPr lang="en-US" dirty="0">
              <a:sym typeface="Wingdings" panose="05000000000000000000" pitchFamily="2" charset="2"/>
            </a:endParaRPr>
          </a:p>
          <a:p>
            <a:pPr lvl="2">
              <a:spcBef>
                <a:spcPts val="518"/>
              </a:spcBef>
            </a:pPr>
            <a:r>
              <a:rPr lang="el-GR" dirty="0"/>
              <a:t>Ροπή αγοράς σε μονοπωλιακή δομή</a:t>
            </a:r>
          </a:p>
          <a:p>
            <a:pPr>
              <a:spcBef>
                <a:spcPts val="592"/>
              </a:spcBef>
            </a:pPr>
            <a:r>
              <a:rPr lang="el-GR" b="1" u="sng" dirty="0"/>
              <a:t>Χρήση πολλαπλών πλατφόρμων (multi-homing)</a:t>
            </a:r>
          </a:p>
          <a:p>
            <a:pPr lvl="1">
              <a:spcBef>
                <a:spcPts val="518"/>
              </a:spcBef>
            </a:pPr>
            <a:r>
              <a:rPr lang="el-GR" dirty="0"/>
              <a:t>Εξαρτάται από βαθμό διαφοροποίησης (π.χ. </a:t>
            </a:r>
            <a:r>
              <a:rPr lang="en-US" dirty="0"/>
              <a:t>Facebook, LinkedIn)</a:t>
            </a:r>
            <a:endParaRPr lang="en-CY" dirty="0"/>
          </a:p>
          <a:p>
            <a:pPr lvl="1">
              <a:spcBef>
                <a:spcPts val="518"/>
              </a:spcBef>
            </a:pPr>
            <a:r>
              <a:rPr lang="el-GR" dirty="0"/>
              <a:t>Άμβλυνση επιδράσεων δικτύων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601CF-BCC5-40DA-A302-515489034E2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34</a:t>
            </a:fld>
            <a:endParaRPr lang="en-US" dirty="0"/>
          </a:p>
          <a:p>
            <a:endParaRPr lang="en-US" dirty="0"/>
          </a:p>
        </p:txBody>
      </p:sp>
      <p:pic>
        <p:nvPicPr>
          <p:cNvPr id="2050" name="Picture 2" descr="Home advantage? Who wins in multi-sided platform competition? - Oxera">
            <a:extLst>
              <a:ext uri="{FF2B5EF4-FFF2-40B4-BE49-F238E27FC236}">
                <a16:creationId xmlns:a16="http://schemas.microsoft.com/office/drawing/2014/main" id="{3D9F8349-7CB9-4395-B15E-20F371D8A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456" y="2417818"/>
            <a:ext cx="33432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111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5 V&amp;#39;s of Big Data – Big Data Path">
            <a:extLst>
              <a:ext uri="{FF2B5EF4-FFF2-40B4-BE49-F238E27FC236}">
                <a16:creationId xmlns:a16="http://schemas.microsoft.com/office/drawing/2014/main" id="{E5A8786D-8C90-4AF1-9E58-C7DD2F33E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" r="3082" b="12998"/>
          <a:stretch/>
        </p:blipFill>
        <p:spPr bwMode="auto">
          <a:xfrm>
            <a:off x="3837132" y="3023878"/>
            <a:ext cx="5067878" cy="319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A056C6-778D-45CA-8C0E-2377B7883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latin typeface="+mn-lt"/>
              </a:rPr>
              <a:t>Θεμελίωση δεσπόζουσας θέσης - Ψηφιακές Αγορές</a:t>
            </a:r>
            <a:br>
              <a:rPr lang="el-GR" dirty="0">
                <a:latin typeface="+mn-lt"/>
              </a:rPr>
            </a:b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Πρόσθετοι παράγοντες</a:t>
            </a:r>
            <a:r>
              <a:rPr lang="en-CY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</a:t>
            </a: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Μεγάλα δεδομένα (</a:t>
            </a:r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big data)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52F38-D2AB-49C5-ABE3-45B5D6AE6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50" y="1402269"/>
            <a:ext cx="7886700" cy="4382581"/>
          </a:xfrm>
        </p:spPr>
        <p:txBody>
          <a:bodyPr>
            <a:normAutofit/>
          </a:bodyPr>
          <a:lstStyle/>
          <a:p>
            <a:pPr>
              <a:spcBef>
                <a:spcPts val="444"/>
              </a:spcBef>
            </a:pPr>
            <a:r>
              <a:rPr lang="el-GR" dirty="0"/>
              <a:t>Σημαντική εισροή για ψηφιακά προϊόντα / υπηρεσίες</a:t>
            </a:r>
            <a:endParaRPr lang="en-US" dirty="0"/>
          </a:p>
          <a:p>
            <a:pPr lvl="1">
              <a:spcBef>
                <a:spcPts val="444"/>
              </a:spcBef>
            </a:pPr>
            <a:r>
              <a:rPr lang="el-GR" dirty="0"/>
              <a:t>Όγκος δεδομένων</a:t>
            </a:r>
          </a:p>
          <a:p>
            <a:pPr lvl="1">
              <a:spcBef>
                <a:spcPts val="444"/>
              </a:spcBef>
            </a:pPr>
            <a:r>
              <a:rPr lang="el-GR" dirty="0"/>
              <a:t>Ποικιλία δεδομένων</a:t>
            </a:r>
          </a:p>
          <a:p>
            <a:pPr lvl="1">
              <a:spcBef>
                <a:spcPts val="444"/>
              </a:spcBef>
            </a:pPr>
            <a:r>
              <a:rPr lang="el-GR" dirty="0"/>
              <a:t>Ταχύτητα δεδομένων</a:t>
            </a:r>
          </a:p>
          <a:p>
            <a:pPr lvl="1">
              <a:spcBef>
                <a:spcPts val="444"/>
              </a:spcBef>
            </a:pPr>
            <a:r>
              <a:rPr lang="el-GR" dirty="0"/>
              <a:t>Εγκυρότητα δεδομένων</a:t>
            </a:r>
          </a:p>
          <a:p>
            <a:pPr lvl="1">
              <a:spcBef>
                <a:spcPts val="444"/>
              </a:spcBef>
            </a:pPr>
            <a:r>
              <a:rPr lang="el-GR" dirty="0"/>
              <a:t>Αξία δεδομένων</a:t>
            </a:r>
          </a:p>
          <a:p>
            <a:pPr>
              <a:spcBef>
                <a:spcPts val="444"/>
              </a:spcBef>
            </a:pPr>
            <a:endParaRPr lang="el-GR" dirty="0">
              <a:sym typeface="Wingdings" panose="05000000000000000000" pitchFamily="2" charset="2"/>
            </a:endParaRPr>
          </a:p>
          <a:p>
            <a:pPr lvl="1">
              <a:spcBef>
                <a:spcPts val="444"/>
              </a:spcBef>
            </a:pPr>
            <a:endParaRPr lang="el-GR" dirty="0"/>
          </a:p>
          <a:p>
            <a:pPr>
              <a:spcBef>
                <a:spcPts val="444"/>
              </a:spcBef>
            </a:pPr>
            <a:endParaRPr lang="el-GR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546C4-F0B4-4FCC-919E-6E1635EF993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35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01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5E7F-FE4F-4464-BE19-0616E4E1F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dirty="0">
                <a:latin typeface="+mn-lt"/>
              </a:rPr>
              <a:t>Θεμελίωση δεσπόζουσας θέσης - Ψηφιακές Αγορές</a:t>
            </a:r>
            <a:br>
              <a:rPr lang="el-GR" dirty="0">
                <a:latin typeface="+mn-lt"/>
              </a:rPr>
            </a:br>
            <a:r>
              <a:rPr lang="el-GR" sz="27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Πρόσθετοι παράγοντες</a:t>
            </a:r>
            <a:r>
              <a:rPr lang="en-CY" sz="27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</a:t>
            </a:r>
            <a:r>
              <a:rPr lang="el-GR" sz="27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Μεγάλα δεδομένα (</a:t>
            </a:r>
            <a:r>
              <a:rPr lang="en-US" sz="27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big data)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24A36-C87C-4C40-A2E6-9BEB52FFC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44"/>
              </a:spcBef>
            </a:pPr>
            <a:r>
              <a:rPr lang="el-GR" dirty="0"/>
              <a:t>Σταθερή + γρήγορη πρόσβαση </a:t>
            </a:r>
            <a:r>
              <a:rPr lang="en-US" dirty="0"/>
              <a:t>+ </a:t>
            </a:r>
            <a:r>
              <a:rPr lang="el-GR" dirty="0"/>
              <a:t>ανάλυση 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l-GR" b="1" dirty="0">
                <a:sym typeface="Wingdings" panose="05000000000000000000" pitchFamily="2" charset="2"/>
              </a:rPr>
              <a:t>α</a:t>
            </a:r>
            <a:r>
              <a:rPr lang="el-GR" b="1" dirty="0"/>
              <a:t>νταγωνιστικό πλεονέκτημα </a:t>
            </a:r>
          </a:p>
          <a:p>
            <a:pPr lvl="1">
              <a:spcBef>
                <a:spcPts val="444"/>
              </a:spcBef>
            </a:pPr>
            <a:r>
              <a:rPr lang="el-GR" dirty="0">
                <a:sym typeface="Wingdings" panose="05000000000000000000" pitchFamily="2" charset="2"/>
              </a:rPr>
              <a:t>Βελτίωση ποιότητας (π.χ. </a:t>
            </a:r>
            <a:r>
              <a:rPr lang="en-US" dirty="0">
                <a:sym typeface="Wingdings" panose="05000000000000000000" pitchFamily="2" charset="2"/>
              </a:rPr>
              <a:t>Google Search, Facebook)</a:t>
            </a:r>
            <a:endParaRPr lang="el-GR" dirty="0">
              <a:sym typeface="Wingdings" panose="05000000000000000000" pitchFamily="2" charset="2"/>
            </a:endParaRPr>
          </a:p>
          <a:p>
            <a:pPr lvl="1">
              <a:spcBef>
                <a:spcPts val="444"/>
              </a:spcBef>
            </a:pPr>
            <a:r>
              <a:rPr lang="el-GR" dirty="0">
                <a:sym typeface="Wingdings" panose="05000000000000000000" pitchFamily="2" charset="2"/>
              </a:rPr>
              <a:t>Νέα προϊόντα</a:t>
            </a:r>
          </a:p>
          <a:p>
            <a:pPr lvl="1">
              <a:spcBef>
                <a:spcPts val="444"/>
              </a:spcBef>
            </a:pPr>
            <a:r>
              <a:rPr lang="el-GR" dirty="0">
                <a:sym typeface="Wingdings" panose="05000000000000000000" pitchFamily="2" charset="2"/>
              </a:rPr>
              <a:t>Εξατομικευμένα προϊόντα / υπηρεσίες (π.χ. διαφήμιση, τιμολόγηση)</a:t>
            </a:r>
          </a:p>
          <a:p>
            <a:pPr>
              <a:spcBef>
                <a:spcPts val="444"/>
              </a:spcBef>
            </a:pPr>
            <a:r>
              <a:rPr lang="el-GR" b="1" dirty="0"/>
              <a:t>Ανταγωνιστικές επιδράσεις</a:t>
            </a:r>
          </a:p>
          <a:p>
            <a:pPr lvl="1">
              <a:spcBef>
                <a:spcPts val="444"/>
              </a:spcBef>
            </a:pPr>
            <a:r>
              <a:rPr lang="el-GR" dirty="0"/>
              <a:t>Αποθάρρυνση / περιορισμός εισόδου στην αγορά</a:t>
            </a:r>
            <a:endParaRPr lang="en-US" dirty="0"/>
          </a:p>
          <a:p>
            <a:pPr lvl="1">
              <a:spcBef>
                <a:spcPts val="444"/>
              </a:spcBef>
            </a:pPr>
            <a:r>
              <a:rPr lang="el-GR" dirty="0"/>
              <a:t>Ενίσχυση επιδράσεων δικτύου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anose="05000000000000000000" pitchFamily="2" charset="2"/>
              </a:rPr>
              <a:t> βελτίωση ποιότητας προϊόντος (π.χ. αλγόριθμος </a:t>
            </a:r>
            <a:r>
              <a:rPr lang="en-US" dirty="0">
                <a:sym typeface="Wingdings" panose="05000000000000000000" pitchFamily="2" charset="2"/>
              </a:rPr>
              <a:t>Google Search)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13231-8C32-47EA-9779-18755EE2806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36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72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11BC-D065-4408-8778-DE60489C4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548" y="115163"/>
            <a:ext cx="8097101" cy="991625"/>
          </a:xfrm>
        </p:spPr>
        <p:txBody>
          <a:bodyPr>
            <a:normAutofit fontScale="90000"/>
          </a:bodyPr>
          <a:lstStyle/>
          <a:p>
            <a:r>
              <a:rPr lang="el-GR" sz="3100" dirty="0">
                <a:latin typeface="+mn-lt"/>
              </a:rPr>
              <a:t>Θεμελίωση δεσπόζουσας θέσης - Ψηφιακές Αγορές</a:t>
            </a:r>
            <a:br>
              <a:rPr lang="el-GR" dirty="0">
                <a:latin typeface="+mn-lt"/>
              </a:rPr>
            </a:br>
            <a:r>
              <a:rPr lang="el-GR" sz="27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Πρόσθετοι παράγοντες</a:t>
            </a:r>
            <a:r>
              <a:rPr lang="en-US" sz="27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</a:t>
            </a:r>
            <a:r>
              <a:rPr lang="el-GR" sz="27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Δραστηριοποίηση σε γειτονικές αγορές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F1A73-DEBD-4EF9-A8AE-D5836DD87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Συνδυασμός δεδομένων χρηστών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anose="05000000000000000000" pitchFamily="2" charset="2"/>
              </a:rPr>
              <a:t> αύξηση αξίας μεγάλων δεδομένων (π.χ. προτιμήσεις χρηστών, δραστηριότητα χρηστών)</a:t>
            </a:r>
          </a:p>
          <a:p>
            <a:r>
              <a:rPr lang="el-GR" dirty="0">
                <a:sym typeface="Wingdings" panose="05000000000000000000" pitchFamily="2" charset="2"/>
              </a:rPr>
              <a:t>Παραδείγματα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Google Ad Sense + Google Search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Facebook + WhatsApp</a:t>
            </a:r>
            <a:endParaRPr lang="el-GR" dirty="0">
              <a:sym typeface="Wingdings" panose="05000000000000000000" pitchFamily="2" charset="2"/>
            </a:endParaRPr>
          </a:p>
          <a:p>
            <a:r>
              <a:rPr lang="el-GR" dirty="0">
                <a:sym typeface="Wingdings" panose="05000000000000000000" pitchFamily="2" charset="2"/>
              </a:rPr>
              <a:t>Δημιουργία ψηφιακού οικοσυστήματος</a:t>
            </a:r>
            <a:r>
              <a:rPr lang="en-US" dirty="0">
                <a:sym typeface="Wingdings" panose="05000000000000000000" pitchFamily="2" charset="2"/>
              </a:rPr>
              <a:t> (digital ecosystem)</a:t>
            </a:r>
            <a:endParaRPr lang="el-GR" dirty="0">
              <a:sym typeface="Wingdings" panose="05000000000000000000" pitchFamily="2" charset="2"/>
            </a:endParaRPr>
          </a:p>
          <a:p>
            <a:r>
              <a:rPr lang="el-GR" dirty="0">
                <a:sym typeface="Wingdings" panose="05000000000000000000" pitchFamily="2" charset="2"/>
              </a:rPr>
              <a:t>Αύξηση κόστους / ρίσκου εισόδου νεοεισερχόμενων ανταγωνιστών 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7D691-5ED5-4F24-8333-DEBF03E83A5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37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18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C4003-7E3D-4B95-B00B-EAF6E4975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latin typeface="+mn-lt"/>
              </a:rPr>
              <a:t>Θεμελίωση δεσπόζουσας θέσης - Ψηφιακές Αγορές</a:t>
            </a:r>
            <a:br>
              <a:rPr lang="el-GR" sz="2800" dirty="0">
                <a:latin typeface="+mn-lt"/>
              </a:rPr>
            </a:br>
            <a:r>
              <a:rPr lang="el-GR" sz="2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Σύνοψη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13550-EAD3-4B5C-88F1-DB3D97A86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Παραδοσιακοί παράγοντες μέτρησης της ισχύος μιας επιχείρησης μπορεί να οδηγήσουν σε εσφαλμένα συμπεράσματα </a:t>
            </a:r>
          </a:p>
          <a:p>
            <a:r>
              <a:rPr lang="el-GR" dirty="0"/>
              <a:t>Ιδιαίτερα χαρακτηριστικά ψηφιακών αγορών καθιστούν αναγκαία </a:t>
            </a:r>
          </a:p>
          <a:p>
            <a:pPr lvl="1"/>
            <a:r>
              <a:rPr lang="el-GR" dirty="0"/>
              <a:t>Μεγαλύτερη βαρύτητα σε ορισμένους παραδοσιακούς παράγοντες</a:t>
            </a:r>
          </a:p>
          <a:p>
            <a:pPr lvl="2"/>
            <a:r>
              <a:rPr lang="el-GR" dirty="0"/>
              <a:t>Οικονομίες κλίμακας</a:t>
            </a:r>
          </a:p>
          <a:p>
            <a:pPr lvl="2"/>
            <a:r>
              <a:rPr lang="el-GR" dirty="0"/>
              <a:t>Μη ανακτήσιμο κόστος επένδυσης</a:t>
            </a:r>
            <a:endParaRPr lang="en-US" dirty="0"/>
          </a:p>
          <a:p>
            <a:pPr lvl="1"/>
            <a:r>
              <a:rPr lang="el-GR" dirty="0"/>
              <a:t>Συνεκτίμηση άλλων παραγόντων </a:t>
            </a:r>
          </a:p>
          <a:p>
            <a:pPr lvl="2"/>
            <a:r>
              <a:rPr lang="el-GR" dirty="0"/>
              <a:t>Δυναμικότητα / καινοτομίες</a:t>
            </a:r>
          </a:p>
          <a:p>
            <a:pPr lvl="2"/>
            <a:r>
              <a:rPr lang="el-GR" dirty="0"/>
              <a:t>Δίπλευρος / πολύπλευρος χαρακτήρας</a:t>
            </a:r>
          </a:p>
          <a:p>
            <a:pPr lvl="2"/>
            <a:r>
              <a:rPr lang="el-GR" dirty="0"/>
              <a:t>Επιδράσεις δικτύου</a:t>
            </a:r>
          </a:p>
          <a:p>
            <a:pPr lvl="2"/>
            <a:r>
              <a:rPr lang="el-GR" dirty="0"/>
              <a:t>Μεγάλα δεδομένα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45928-BAE0-41DB-A741-C41434D655C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38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33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2" name="Rectangle 78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Ricoh Europe على تويتر: &amp;quot;30% of European workers in mid-size businesses say  they face difficulties communicating with their IT teams who are too busy.  Discover more stats from our latest research, here:">
            <a:extLst>
              <a:ext uri="{FF2B5EF4-FFF2-40B4-BE49-F238E27FC236}">
                <a16:creationId xmlns:a16="http://schemas.microsoft.com/office/drawing/2014/main" id="{24612E3C-802C-4A79-BBC5-B36789E84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5" b="-2"/>
          <a:stretch/>
        </p:blipFill>
        <p:spPr bwMode="auto">
          <a:xfrm>
            <a:off x="452753" y="-1"/>
            <a:ext cx="869124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Rectangle 80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64924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C1C958-90A0-4693-A95E-8BA77D5B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986" y="721805"/>
            <a:ext cx="2906015" cy="2147520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Ευχαριστώ για την προσοχή σας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40" y="73152"/>
            <a:ext cx="884223" cy="232963"/>
            <a:chOff x="1188720" y="73152"/>
            <a:chExt cx="1178966" cy="232963"/>
          </a:xfrm>
        </p:grpSpPr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55BC71-4DFF-4F73-9DA6-9AB419AC5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986" y="3379979"/>
            <a:ext cx="2906014" cy="3186359"/>
          </a:xfrm>
          <a:prstGeom prst="rect">
            <a:avLst/>
          </a:prstGeom>
        </p:spPr>
        <p:txBody>
          <a:bodyPr vert="horz" lIns="91440" tIns="45720" rIns="91440" bIns="45720" anchor="ctr" anchorCtr="0" compatLnSpc="1">
            <a:normAutofit/>
          </a:bodyPr>
          <a:lstStyle/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600" b="1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Δρ. Παναγιώτης Αγησιλάου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W: </a:t>
            </a:r>
            <a:r>
              <a:rPr lang="el-GR" sz="1400" b="0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www.trojaneconomics.com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400" b="1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E: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p</a:t>
            </a:r>
            <a:r>
              <a:rPr lang="el-GR" sz="1400" b="0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.agisilaou@trojaneconomics.com</a:t>
            </a:r>
            <a:br>
              <a:rPr lang="el-GR" sz="1400" b="0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</a:br>
            <a:r>
              <a:rPr lang="el-GR" sz="1400" b="1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Τ: </a:t>
            </a:r>
            <a:r>
              <a:rPr lang="el-GR" sz="1400" b="0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(+357) 22560175</a:t>
            </a:r>
            <a:br>
              <a:rPr lang="el-GR" sz="1400" b="0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</a:br>
            <a:r>
              <a:rPr lang="el-GR" sz="1400" b="1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F: </a:t>
            </a:r>
            <a:r>
              <a:rPr lang="el-GR" sz="1400" b="0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(+357) 22560065</a:t>
            </a:r>
          </a:p>
        </p:txBody>
      </p:sp>
    </p:spTree>
    <p:extLst>
      <p:ext uri="{BB962C8B-B14F-4D97-AF65-F5344CB8AC3E}">
        <p14:creationId xmlns:p14="http://schemas.microsoft.com/office/powerpoint/2010/main" val="111789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CFA8-ECB9-4FAD-877A-026FF7DC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+mn-lt"/>
              </a:rPr>
              <a:t>Έννοια δεσπόζουσας θέσης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5404F-524E-4D78-95E0-FF4771F1F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b="1" u="sng" dirty="0"/>
              <a:t>Νομική προσέγγιση</a:t>
            </a:r>
          </a:p>
          <a:p>
            <a:pPr marL="539750" indent="0">
              <a:buNone/>
              <a:tabLst>
                <a:tab pos="357188" algn="l"/>
              </a:tabLst>
            </a:pPr>
            <a:r>
              <a:rPr lang="el-GR" sz="2800" i="1" dirty="0"/>
              <a:t>«… θέση</a:t>
            </a:r>
            <a:r>
              <a:rPr lang="el-GR" sz="2800" b="1" i="1" dirty="0"/>
              <a:t> οικονομικής δύναμης</a:t>
            </a:r>
            <a:r>
              <a:rPr lang="el-GR" sz="2800" i="1" dirty="0"/>
              <a:t> που απολαμβάνει η επιχείρηση, που την καθιστά ικανή να </a:t>
            </a:r>
            <a:r>
              <a:rPr lang="el-GR" sz="2800" b="1" i="1" dirty="0"/>
              <a:t>παρακωλύει τη διατήρηση αποτελεσματικού ανταγωνισμού</a:t>
            </a:r>
            <a:r>
              <a:rPr lang="el-GR" sz="2800" i="1" dirty="0"/>
              <a:t> στη </a:t>
            </a:r>
            <a:r>
              <a:rPr lang="el-GR" sz="2800" b="1" i="1" dirty="0"/>
              <a:t>σχετική αγορά</a:t>
            </a:r>
            <a:r>
              <a:rPr lang="el-GR" sz="2800" i="1" dirty="0"/>
              <a:t> και της επιτρέπει να ενεργεί σε </a:t>
            </a:r>
            <a:r>
              <a:rPr lang="el-GR" sz="2800" b="1" i="1" dirty="0"/>
              <a:t>αισθητό βαθμό</a:t>
            </a:r>
            <a:r>
              <a:rPr lang="el-GR" sz="2800" i="1" dirty="0"/>
              <a:t> ανεξάρτητα από τους </a:t>
            </a:r>
            <a:r>
              <a:rPr lang="el-GR" sz="2800" b="1" i="1" dirty="0"/>
              <a:t>ανταγωνιστές</a:t>
            </a:r>
            <a:r>
              <a:rPr lang="el-GR" sz="2800" i="1" dirty="0"/>
              <a:t> και τους </a:t>
            </a:r>
            <a:r>
              <a:rPr lang="el-GR" sz="2800" b="1" i="1" dirty="0"/>
              <a:t>πελάτες</a:t>
            </a:r>
            <a:r>
              <a:rPr lang="el-GR" sz="2800" i="1" dirty="0"/>
              <a:t> της και σε τελική ανάλυση ανεξάρτητα από τους </a:t>
            </a:r>
            <a:r>
              <a:rPr lang="el-GR" sz="2800" b="1" i="1" dirty="0"/>
              <a:t>καταναλωτές</a:t>
            </a:r>
            <a:r>
              <a:rPr lang="el-GR" sz="2800" dirty="0"/>
              <a:t>»            (</a:t>
            </a:r>
            <a:r>
              <a:rPr lang="el-GR" sz="28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Υποθεση</a:t>
            </a:r>
            <a:r>
              <a:rPr lang="en-US" sz="28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0" i="0" cap="small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27/76</a:t>
            </a:r>
            <a:r>
              <a:rPr lang="el-GR" sz="28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United Brands</a:t>
            </a:r>
            <a:r>
              <a:rPr lang="en-US" sz="2800" dirty="0"/>
              <a:t>)</a:t>
            </a:r>
            <a:endParaRPr lang="el-GR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0EF6A-DD50-43C8-923F-7068E10061C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4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1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32E9E-4E87-47E0-B9D9-AA08F69B7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+mn-lt"/>
              </a:rPr>
              <a:t>Θεμελίωση δεσπόζουσας θέσης</a:t>
            </a:r>
            <a:br>
              <a:rPr lang="el-GR" dirty="0">
                <a:latin typeface="+mn-lt"/>
              </a:rPr>
            </a:b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Πέντε δυνάμεις του </a:t>
            </a:r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Porter - </a:t>
            </a: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μικροπεριβάλλον</a:t>
            </a:r>
            <a:endParaRPr lang="en-US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AE9F6-AA7A-4DD4-BEDF-0EC2032CB8F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5</a:t>
            </a:fld>
            <a:endParaRPr lang="en-US" dirty="0"/>
          </a:p>
          <a:p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5E6041B-3B03-4DEE-A883-A0C486C47E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948424"/>
              </p:ext>
            </p:extLst>
          </p:nvPr>
        </p:nvGraphicFramePr>
        <p:xfrm>
          <a:off x="255781" y="1363286"/>
          <a:ext cx="8888219" cy="5153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0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46DD6-CBB2-43CE-B89D-5D84968B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+mn-lt"/>
              </a:rPr>
              <a:t>Έννοια δεσπόζουσας θέσης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49CCE-415E-426E-A68B-3F099F804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u="sng" dirty="0"/>
              <a:t>Οικονομική προσέγγιση</a:t>
            </a:r>
            <a:endParaRPr lang="en-US" b="1" u="sng" dirty="0"/>
          </a:p>
          <a:p>
            <a:pPr lvl="1"/>
            <a:r>
              <a:rPr lang="el-GR" sz="2000" b="0" i="0" u="none" strike="noStrike" dirty="0">
                <a:solidFill>
                  <a:srgbClr val="000000"/>
                </a:solidFill>
                <a:effectLst/>
              </a:rPr>
              <a:t>Η ικανότητα μίας επιχείρησης να καθορίσει τιμές πάνω από το ανταγωνιστικό επίπεδο </a:t>
            </a:r>
            <a:r>
              <a:rPr lang="el-GR" sz="2000" b="0" i="0" u="sng" strike="noStrike" dirty="0">
                <a:solidFill>
                  <a:srgbClr val="000000"/>
                </a:solidFill>
                <a:effectLst/>
              </a:rPr>
              <a:t>για μια σημαντική περίοδο</a:t>
            </a:r>
            <a:endParaRPr lang="en-US" sz="2000" u="sng" dirty="0">
              <a:solidFill>
                <a:srgbClr val="AD0F0F"/>
              </a:solidFill>
            </a:endParaRPr>
          </a:p>
          <a:p>
            <a:pPr lvl="1"/>
            <a:r>
              <a:rPr lang="el-GR" sz="2000" b="0" i="0" u="none" strike="noStrike" dirty="0">
                <a:solidFill>
                  <a:srgbClr val="000000"/>
                </a:solidFill>
                <a:effectLst/>
              </a:rPr>
              <a:t>Δύναμη αγοράς = μονοπωλιακή δύναμη</a:t>
            </a:r>
            <a:endParaRPr lang="el-GR" sz="2000" b="0" i="0" u="none" strike="noStrike" dirty="0">
              <a:solidFill>
                <a:srgbClr val="AD0F0F"/>
              </a:solidFill>
              <a:effectLst/>
            </a:endParaRPr>
          </a:p>
          <a:p>
            <a:endParaRPr lang="en-US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32FF6-9DB7-4411-A60E-00FCC8A7081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6</a:t>
            </a:fld>
            <a:endParaRPr lang="en-US" dirty="0"/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77637FE-4BFD-48AC-82B4-9FF8341D4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34565" r="15813" b="14987"/>
          <a:stretch/>
        </p:blipFill>
        <p:spPr bwMode="auto">
          <a:xfrm>
            <a:off x="1881809" y="3229112"/>
            <a:ext cx="5086684" cy="280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CEF101DF-1014-4F00-8B37-1E587CCCF8C0}"/>
              </a:ext>
            </a:extLst>
          </p:cNvPr>
          <p:cNvSpPr/>
          <p:nvPr/>
        </p:nvSpPr>
        <p:spPr>
          <a:xfrm rot="5400000">
            <a:off x="4383528" y="5779311"/>
            <a:ext cx="418143" cy="51878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18E9BF7-BDD5-4F29-9E01-D4DB42A75EF7}"/>
              </a:ext>
            </a:extLst>
          </p:cNvPr>
          <p:cNvSpPr/>
          <p:nvPr/>
        </p:nvSpPr>
        <p:spPr>
          <a:xfrm rot="10800000">
            <a:off x="1672737" y="4433750"/>
            <a:ext cx="418143" cy="51878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42DAFF-869A-4A40-8395-36433B7D804B}"/>
              </a:ext>
            </a:extLst>
          </p:cNvPr>
          <p:cNvSpPr/>
          <p:nvPr/>
        </p:nvSpPr>
        <p:spPr>
          <a:xfrm>
            <a:off x="5127992" y="5003928"/>
            <a:ext cx="229748" cy="25272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E99967-CF22-4624-9F9D-A63933005F78}"/>
              </a:ext>
            </a:extLst>
          </p:cNvPr>
          <p:cNvSpPr/>
          <p:nvPr/>
        </p:nvSpPr>
        <p:spPr>
          <a:xfrm>
            <a:off x="3548087" y="4085699"/>
            <a:ext cx="229748" cy="25272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36E635-5903-4EAD-A1A3-123A6BC3A0C3}"/>
              </a:ext>
            </a:extLst>
          </p:cNvPr>
          <p:cNvCxnSpPr/>
          <p:nvPr/>
        </p:nvCxnSpPr>
        <p:spPr>
          <a:xfrm flipH="1" flipV="1">
            <a:off x="3785301" y="4077192"/>
            <a:ext cx="1488771" cy="904357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80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987CA-3DD6-48DB-A19C-C27A7FF3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+mn-lt"/>
              </a:rPr>
              <a:t>Έννοια δεσπόζουσας θέσης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FFE37-6C75-4423-B586-59CE7FAFE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b="1" u="sng" dirty="0"/>
              <a:t>Δείκτης μονοπωλιακής δύναμης </a:t>
            </a:r>
            <a:r>
              <a:rPr lang="en-US" b="1" u="sng" dirty="0"/>
              <a:t>Lerner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P: </a:t>
            </a:r>
            <a:r>
              <a:rPr lang="el-GR" dirty="0"/>
              <a:t>τιμή</a:t>
            </a:r>
          </a:p>
          <a:p>
            <a:r>
              <a:rPr lang="en-US" dirty="0"/>
              <a:t>MC: </a:t>
            </a:r>
            <a:r>
              <a:rPr lang="el-GR" dirty="0"/>
              <a:t>οριακό κόστος</a:t>
            </a:r>
          </a:p>
          <a:p>
            <a:r>
              <a:rPr lang="el-GR" dirty="0"/>
              <a:t>ε</a:t>
            </a:r>
            <a:r>
              <a:rPr lang="en-US" baseline="-25000" dirty="0"/>
              <a:t>d</a:t>
            </a:r>
            <a:r>
              <a:rPr lang="en-CY" dirty="0"/>
              <a:t>: </a:t>
            </a:r>
            <a:r>
              <a:rPr lang="el-GR" dirty="0"/>
              <a:t>ελαστικότητα ζήτησης</a:t>
            </a:r>
          </a:p>
          <a:p>
            <a:r>
              <a:rPr lang="el-GR" dirty="0"/>
              <a:t>0</a:t>
            </a:r>
            <a:r>
              <a:rPr lang="en-US" dirty="0"/>
              <a:t> </a:t>
            </a:r>
            <a:r>
              <a:rPr lang="el-GR" dirty="0"/>
              <a:t>&lt;</a:t>
            </a:r>
            <a:r>
              <a:rPr lang="en-US" dirty="0"/>
              <a:t> L &lt; 1</a:t>
            </a:r>
          </a:p>
          <a:p>
            <a:r>
              <a:rPr lang="el-GR" dirty="0"/>
              <a:t>Όσο μεγαλύτερο το </a:t>
            </a:r>
            <a:r>
              <a:rPr lang="en-US" dirty="0"/>
              <a:t>L </a:t>
            </a:r>
            <a:r>
              <a:rPr lang="el-GR" dirty="0"/>
              <a:t>τόσο μεγαλύτερη είναι η μονοπωλιακή ισχύς της επιχείρησης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AAE8C-2877-487F-8653-8C6E9BF38A4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7</a:t>
            </a:fld>
            <a:endParaRPr lang="en-US" dirty="0"/>
          </a:p>
          <a:p>
            <a:endParaRPr lang="en-US" dirty="0"/>
          </a:p>
        </p:txBody>
      </p:sp>
      <p:pic>
        <p:nvPicPr>
          <p:cNvPr id="5" name="Picture 2" descr="Lerner index | Monopoly power measurement - YouTube">
            <a:extLst>
              <a:ext uri="{FF2B5EF4-FFF2-40B4-BE49-F238E27FC236}">
                <a16:creationId xmlns:a16="http://schemas.microsoft.com/office/drawing/2014/main" id="{7C64E8A6-FF86-4182-A440-7A4D8E60DD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01" t="56886" r="17184" b="11954"/>
          <a:stretch/>
        </p:blipFill>
        <p:spPr bwMode="auto">
          <a:xfrm>
            <a:off x="802760" y="1982862"/>
            <a:ext cx="5190564" cy="138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84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A3D83-FE83-4730-9A3E-3FF7416F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+mn-lt"/>
              </a:rPr>
              <a:t>Θεμελίωση δεσπόζουσας θέσης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DCE47-19C9-427A-8733-D18F130DE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Δι</a:t>
            </a:r>
            <a:r>
              <a:rPr lang="el-GR" dirty="0"/>
              <a:t>άφοροι παράγοντες συνδράμουν στη θεμελίωση δεσπόζουσας θέσης</a:t>
            </a:r>
          </a:p>
          <a:p>
            <a:endParaRPr lang="el-GR" sz="1400" dirty="0"/>
          </a:p>
          <a:p>
            <a:pPr marL="269875" lvl="1" indent="0">
              <a:buNone/>
            </a:pPr>
            <a:r>
              <a:rPr lang="el-GR" sz="2800" dirty="0"/>
              <a:t>«</a:t>
            </a:r>
            <a:r>
              <a:rPr lang="el-GR" sz="2800" i="1" dirty="0"/>
              <a:t>εάν θεωρηθούν </a:t>
            </a:r>
            <a:r>
              <a:rPr lang="el-GR" sz="2800" b="1" i="1" u="sng" dirty="0"/>
              <a:t>αυτοτελώς</a:t>
            </a:r>
            <a:r>
              <a:rPr lang="el-GR" sz="2800" i="1" dirty="0"/>
              <a:t> δεν συνιστούν απαραίτητα ικανή προϋπόθεση και/ή αποφασιστική ένδειξη για τη θεμελίωση δεσπόζουσας θέσης, </a:t>
            </a:r>
            <a:r>
              <a:rPr lang="el-GR" sz="2800" b="1" i="1" u="sng" dirty="0"/>
              <a:t>αλλά όταν συνδυάζονται μεταξύ τους, οδηγούν στη δημιουργία της</a:t>
            </a:r>
            <a:r>
              <a:rPr lang="el-GR" sz="2800" dirty="0"/>
              <a:t>» (</a:t>
            </a:r>
            <a:r>
              <a:rPr lang="el-GR" sz="2800" cap="small" dirty="0"/>
              <a:t>Υπ</a:t>
            </a:r>
            <a:r>
              <a:rPr lang="en-US" sz="2800" cap="small" dirty="0"/>
              <a:t>o</a:t>
            </a:r>
            <a:r>
              <a:rPr lang="el-GR" sz="2800" cap="small" dirty="0"/>
              <a:t>θεση </a:t>
            </a:r>
            <a:r>
              <a:rPr lang="el-GR" cap="small" dirty="0"/>
              <a:t>85/76</a:t>
            </a:r>
            <a:r>
              <a:rPr lang="el-GR" sz="2800" cap="small" dirty="0"/>
              <a:t> - </a:t>
            </a:r>
            <a:r>
              <a:rPr lang="en-US" sz="2800" cap="small" dirty="0"/>
              <a:t>Hoffman-La Roche</a:t>
            </a:r>
            <a:r>
              <a:rPr lang="en-US" sz="2800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DB15E-E2C3-46EE-8655-516EFEAA44F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B7E55333-3BA8-42D3-A948-5A0DE687AFC6}" type="slidenum">
              <a:rPr lang="en-US" smtClean="0"/>
              <a:pPr/>
              <a:t>8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4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775C2-0BD5-4FC8-B938-9E2241C7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+mn-lt"/>
              </a:rPr>
              <a:t>Θεμελίωση δεσπόζουσας θέσης</a:t>
            </a:r>
            <a:br>
              <a:rPr lang="el-GR" dirty="0">
                <a:latin typeface="+mn-lt"/>
              </a:rPr>
            </a:b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Παραδοσιακοί παράγοντες</a:t>
            </a:r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</a:t>
            </a:r>
            <a:r>
              <a:rPr lang="el-GR" sz="2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Μερίδια αγοράς</a:t>
            </a:r>
            <a:endParaRPr lang="en-US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62B42-F5BC-4BFB-8228-9F7BF5F10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49" y="1402269"/>
            <a:ext cx="4532007" cy="4534832"/>
          </a:xfrm>
        </p:spPr>
        <p:txBody>
          <a:bodyPr>
            <a:noAutofit/>
          </a:bodyPr>
          <a:lstStyle/>
          <a:p>
            <a:r>
              <a:rPr lang="el-GR" sz="2100" b="1" dirty="0"/>
              <a:t>Σημαντική ένδειξη της ισχύος ΑΛΛΑ </a:t>
            </a:r>
            <a:r>
              <a:rPr lang="el-GR" sz="2100" b="1" dirty="0">
                <a:sym typeface="Wingdings" panose="05000000000000000000" pitchFamily="2" charset="2"/>
              </a:rPr>
              <a:t>δεν συνεπάγονται την ύπαρξη δεσπόζουσας θέσης πλην εξαιρετικών περιστάσεων 	          </a:t>
            </a:r>
            <a:r>
              <a:rPr lang="el-GR" sz="2100" dirty="0">
                <a:sym typeface="Wingdings" panose="05000000000000000000" pitchFamily="2" charset="2"/>
              </a:rPr>
              <a:t>π.χ. περιορισμοί στην παραγωγική ικανότητα</a:t>
            </a:r>
          </a:p>
          <a:p>
            <a:r>
              <a:rPr lang="el-GR" sz="2100" b="1" dirty="0"/>
              <a:t>Υψηλά μερίδια αγοράς </a:t>
            </a:r>
            <a:r>
              <a:rPr lang="en-US" sz="2100" b="1" dirty="0">
                <a:solidFill>
                  <a:srgbClr val="C00000"/>
                </a:solidFill>
                <a:sym typeface="Wingdings" panose="05000000000000000000" pitchFamily="2" charset="2"/>
              </a:rPr>
              <a:t>+</a:t>
            </a:r>
            <a:r>
              <a:rPr lang="el-GR" sz="2100" b="1" dirty="0">
                <a:sym typeface="Wingdings" panose="05000000000000000000" pitchFamily="2" charset="2"/>
              </a:rPr>
              <a:t> </a:t>
            </a:r>
            <a:r>
              <a:rPr lang="el-GR" sz="2100" b="1" dirty="0"/>
              <a:t>Σταθερότητα μεριδίων αγοράς </a:t>
            </a:r>
            <a:r>
              <a:rPr lang="el-GR" sz="2100" dirty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l-GR" sz="2100" dirty="0"/>
              <a:t> ένδειξη απουσίας σημαντικών ανταγωνιστικών πιέσεων</a:t>
            </a:r>
            <a:endParaRPr lang="en-GB" sz="2100" dirty="0"/>
          </a:p>
          <a:p>
            <a:r>
              <a:rPr lang="el-GR" sz="2100" b="1" dirty="0"/>
              <a:t>Κατακερματισμός μεριδίων αγοράς ανταγωνιστών </a:t>
            </a:r>
            <a:r>
              <a:rPr lang="el-GR" sz="21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sz="2100" dirty="0">
                <a:sym typeface="Wingdings" panose="05000000000000000000" pitchFamily="2" charset="2"/>
              </a:rPr>
              <a:t> ένδειξη </a:t>
            </a:r>
            <a:r>
              <a:rPr lang="el-GR" sz="2100" dirty="0"/>
              <a:t>απουσίας σημαντικών ανταγωνιστικών πιέσεων</a:t>
            </a:r>
          </a:p>
          <a:p>
            <a:endParaRPr lang="en-US" sz="2100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23CAB86-465D-4CB6-BB3A-E8A9A716F62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7590416" y="6226080"/>
            <a:ext cx="945534" cy="365129"/>
          </a:xfrm>
        </p:spPr>
        <p:txBody>
          <a:bodyPr/>
          <a:lstStyle/>
          <a:p>
            <a:pPr algn="r"/>
            <a:fld id="{B7E55333-3BA8-42D3-A948-5A0DE687AFC6}" type="slidenum">
              <a:rPr lang="en-US" smtClean="0">
                <a:solidFill>
                  <a:srgbClr val="C00000"/>
                </a:solidFill>
              </a:rPr>
              <a:pPr algn="r"/>
              <a:t>9</a:t>
            </a:fld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098" name="Picture 2" descr="Market Share Definition, Importance &amp;amp; Example | Marketing Dictionary | MBA  Skool-Study.Learn.Share.">
            <a:extLst>
              <a:ext uri="{FF2B5EF4-FFF2-40B4-BE49-F238E27FC236}">
                <a16:creationId xmlns:a16="http://schemas.microsoft.com/office/drawing/2014/main" id="{5ADC4FFD-C595-4348-ACDA-EB84F0BEE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1" r="11394"/>
          <a:stretch/>
        </p:blipFill>
        <p:spPr bwMode="auto">
          <a:xfrm>
            <a:off x="5181256" y="2098060"/>
            <a:ext cx="3856383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66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3300</TotalTime>
  <Words>2209</Words>
  <Application>Microsoft Office PowerPoint</Application>
  <PresentationFormat>On-screen Show (4:3)</PresentationFormat>
  <Paragraphs>326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Arial</vt:lpstr>
      <vt:lpstr>Calibri</vt:lpstr>
      <vt:lpstr>Calibri Light</vt:lpstr>
      <vt:lpstr>Corbel</vt:lpstr>
      <vt:lpstr>Noto Sans</vt:lpstr>
      <vt:lpstr>Wingdings</vt:lpstr>
      <vt:lpstr>Office Theme</vt:lpstr>
      <vt:lpstr>Custom Design</vt:lpstr>
      <vt:lpstr>  ΘΕΜΕΛΙΩΣΗ ΔΕΣΠΟΖΟΥΣΑΣ ΘΕΣΗΣ ΣΕ ΨΗΦΙΑΚΕΣ ΑΓΟΡΕΣ  Trojan Economics Academy 14 Ιουλίου 2021   Δρ. Παναγιώτης Αγησιλάου E: p.agisilaou@trojaneconomics.com </vt:lpstr>
      <vt:lpstr>ΣΥΝΟΨΗ ΠΑΡΟΥΣΙΑΣΗΣ</vt:lpstr>
      <vt:lpstr>Νομικό πλαίσιο</vt:lpstr>
      <vt:lpstr>Έννοια δεσπόζουσας θέσης</vt:lpstr>
      <vt:lpstr>Θεμελίωση δεσπόζουσας θέσης Πέντε δυνάμεις του Porter - μικροπεριβάλλον</vt:lpstr>
      <vt:lpstr>Έννοια δεσπόζουσας θέσης</vt:lpstr>
      <vt:lpstr>Έννοια δεσπόζουσας θέσης</vt:lpstr>
      <vt:lpstr>Θεμελίωση δεσπόζουσας θέσης</vt:lpstr>
      <vt:lpstr>Θεμελίωση δεσπόζουσας θέσης Παραδοσιακοί παράγοντες: Μερίδια αγοράς</vt:lpstr>
      <vt:lpstr>Θεμελίωση δεσπόζουσας θέσης Παραδοσιακοί παράγοντες: Μερίδια αγοράς</vt:lpstr>
      <vt:lpstr>Θεμελίωση δεσπόζουσας θέσης Παραδοσιακοί παράγοντες: Μερίδια αγοράς</vt:lpstr>
      <vt:lpstr>Θεμελίωση δεσπόζουσας θέσης Παραδοσιακοί παράγοντες: Εμπόδια εισόδου</vt:lpstr>
      <vt:lpstr>Θεμελίωση δεσπόζουσας θέσης Παραδοσιακοί παράγοντες: Εμπόδια εισόδου</vt:lpstr>
      <vt:lpstr>Θεμελίωση δεσπόζουσας θέσης Παραδοσιακοί παράγοντες: Ισχύς αγοραστών</vt:lpstr>
      <vt:lpstr>Θεμελίωση δεσπόζουσας θέσης Παραδοσιακοί παράγοντες: Ισχύς αγοραστών</vt:lpstr>
      <vt:lpstr>Ιδιαιτερότητες ψηφιακών αγορών</vt:lpstr>
      <vt:lpstr>Ιδιαιτερότητες ψηφιακών αγορών Ψηφιακές πλατφόρμες</vt:lpstr>
      <vt:lpstr>Ιδιαιτερότητες ψηφιακών αγορών Ψηφιακές πλατφόρμες</vt:lpstr>
      <vt:lpstr>Ιδιαιτερότητες ψηφιακών αγορών Πλατφόρμες μηδενικής τιμής (Freemiums)</vt:lpstr>
      <vt:lpstr>Ιδιαιτερότητες ψηφιακών αγορών Πλατφόρμες μηδενικής τιμής (Freemiums)</vt:lpstr>
      <vt:lpstr>Ιδιαιτερότητες ψηφιακών αγορών  Πλατφόρμες μηδενικής τιμής (Freemiums)</vt:lpstr>
      <vt:lpstr>Θεμελίωση δεσπόζουσας θέσης - Ψηφιακές Αγορές Παραδοσιακοί παράγοντες: Μερίδια αγοράς</vt:lpstr>
      <vt:lpstr>Θεμελίωση δεσπόζουσας θέσης - Ψηφιακές Αγορές Παραδοσιακοί παράγοντες: Εμπόδια εισόδου</vt:lpstr>
      <vt:lpstr>Θεμελίωση δεσπόζουσας θέσης - Ψηφιακές Αγορές Παραδοσιακοί παράγοντες: Ισχύς αγοραστών</vt:lpstr>
      <vt:lpstr>Θεμελίωση δεσπόζουσας θέσης - Ψηφιακές Αγορές Πρόσθετοι παράγοντες: Επιδράσεις δικτύου</vt:lpstr>
      <vt:lpstr>Θεμελίωση δεσπόζουσας θέσης - Ψηφιακές Αγορές Πρόσθετοι παράγοντες: Επιδράσεις δικτύου (network effects)</vt:lpstr>
      <vt:lpstr>Θεμελίωση δεσπόζουσας θέσης - Ψηφιακές Αγορές Πρόσθετοι παράγοντες: Επιδράσεις δικτύου (network effects)</vt:lpstr>
      <vt:lpstr>Θεμελίωση δεσπόζουσας θέσης - Ψηφιακές Αγορές Πρόσθετοι παράγοντες: Επιδράσεις δικτύου (network effects)</vt:lpstr>
      <vt:lpstr>Θεμελίωση δεσπόζουσας θέσης - Ψηφιακές Αγορές Πρόσθετοι παράγοντες: Επιδράσεις δικτύου</vt:lpstr>
      <vt:lpstr>Θεμελίωση δεσπόζουσας θέσης - Ψηφιακές Αγορές Πλατφόρμες μηδενικής τιμής (Freemiums)</vt:lpstr>
      <vt:lpstr>Θεμελίωση δεσπόζουσας θέσης - Ψηφιακές Αγορές Πρόσθετοι παράγοντες: Επιδράσεις δικτύου</vt:lpstr>
      <vt:lpstr>Θεμελίωση δεσπόζουσας θέσης - Ψηφιακές Αγορές Πρόσθετοι παράγοντες: Επιδράσεις δικτύου</vt:lpstr>
      <vt:lpstr>Θεμελίωση δεσπόζουσας θέσης - Ψηφιακές Αγορές Πρόσθετοι παράγοντες: Επιδράσεις δικτύου</vt:lpstr>
      <vt:lpstr>Θεμελίωση δεσπόζουσας θέσης - Ψηφιακές Αγορές Πρόσθετοι παράγοντες: Single-homing v multihoming</vt:lpstr>
      <vt:lpstr>Θεμελίωση δεσπόζουσας θέσης - Ψηφιακές Αγορές Πρόσθετοι παράγοντες: Μεγάλα δεδομένα (big data)</vt:lpstr>
      <vt:lpstr>Θεμελίωση δεσπόζουσας θέσης - Ψηφιακές Αγορές Πρόσθετοι παράγοντες: Μεγάλα δεδομένα (big data)</vt:lpstr>
      <vt:lpstr>Θεμελίωση δεσπόζουσας θέσης - Ψηφιακές Αγορές Πρόσθετοι παράγοντες: Δραστηριοποίηση σε γειτονικές αγορές</vt:lpstr>
      <vt:lpstr>Θεμελίωση δεσπόζουσας θέσης - Ψηφιακές Αγορές Σύνοψη</vt:lpstr>
      <vt:lpstr>Ευχαριστώ για την προσοχή σας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Θεμελίωση Δεσπόζουσας Θέσης σε Ψηφιακές Αγορές</dc:title>
  <dc:creator>Panayiotis Agisilaou</dc:creator>
  <cp:keywords>digital markets;abuse of dominance;competition law;network effects;dominant position</cp:keywords>
  <cp:lastModifiedBy>Panayiotis Agisilaou</cp:lastModifiedBy>
  <cp:revision>183</cp:revision>
  <cp:lastPrinted>2021-07-13T08:41:25Z</cp:lastPrinted>
  <dcterms:created xsi:type="dcterms:W3CDTF">2020-10-27T06:55:09Z</dcterms:created>
  <dcterms:modified xsi:type="dcterms:W3CDTF">2021-07-14T04:50:45Z</dcterms:modified>
</cp:coreProperties>
</file>